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6"/>
    <p:restoredTop sz="95707"/>
  </p:normalViewPr>
  <p:slideViewPr>
    <p:cSldViewPr snapToGrid="0" snapToObjects="1">
      <p:cViewPr varScale="1">
        <p:scale>
          <a:sx n="73" d="100"/>
          <a:sy n="73" d="100"/>
        </p:scale>
        <p:origin x="594" y="78"/>
      </p:cViewPr>
      <p:guideLst/>
    </p:cSldViewPr>
  </p:slideViewPr>
  <p:notesTextViewPr>
    <p:cViewPr>
      <p:scale>
        <a:sx n="1" d="1"/>
        <a:sy n="1" d="1"/>
      </p:scale>
      <p:origin x="0" y="0"/>
    </p:cViewPr>
  </p:notesTextViewPr>
  <p:notesViewPr>
    <p:cSldViewPr snapToGrid="0" snapToObjects="1">
      <p:cViewPr varScale="1">
        <p:scale>
          <a:sx n="72" d="100"/>
          <a:sy n="72" d="100"/>
        </p:scale>
        <p:origin x="2384"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466E0A-95D9-784D-81D3-E1CA85FA795C}" type="datetimeFigureOut">
              <a:rPr lang="es-MX" smtClean="0"/>
              <a:t>06/11/2022</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BBEAE4-585D-4D4D-AD4D-1E03FE0F3F5B}" type="slidenum">
              <a:rPr lang="es-MX" smtClean="0"/>
              <a:t>‹Nº›</a:t>
            </a:fld>
            <a:endParaRPr lang="es-MX"/>
          </a:p>
        </p:txBody>
      </p:sp>
    </p:spTree>
    <p:extLst>
      <p:ext uri="{BB962C8B-B14F-4D97-AF65-F5344CB8AC3E}">
        <p14:creationId xmlns:p14="http://schemas.microsoft.com/office/powerpoint/2010/main" val="4204518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5"/>
          </p:nvPr>
        </p:nvSpPr>
        <p:spPr/>
        <p:txBody>
          <a:bodyPr/>
          <a:lstStyle/>
          <a:p>
            <a:fld id="{99BBEAE4-585D-4D4D-AD4D-1E03FE0F3F5B}" type="slidenum">
              <a:rPr lang="es-MX" smtClean="0"/>
              <a:t>8</a:t>
            </a:fld>
            <a:endParaRPr lang="es-MX"/>
          </a:p>
        </p:txBody>
      </p:sp>
    </p:spTree>
    <p:extLst>
      <p:ext uri="{BB962C8B-B14F-4D97-AF65-F5344CB8AC3E}">
        <p14:creationId xmlns:p14="http://schemas.microsoft.com/office/powerpoint/2010/main" val="2838852982"/>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DBE479D-1151-C84C-BE26-E9515E7DAD42}"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BBE8E4CD-265F-5B4F-A121-6D17F105095A}" type="slidenum">
              <a:rPr lang="es-MX" smtClean="0"/>
              <a:t>‹Nº›</a:t>
            </a:fld>
            <a:endParaRPr lang="es-MX"/>
          </a:p>
        </p:txBody>
      </p:sp>
    </p:spTree>
    <p:extLst>
      <p:ext uri="{BB962C8B-B14F-4D97-AF65-F5344CB8AC3E}">
        <p14:creationId xmlns:p14="http://schemas.microsoft.com/office/powerpoint/2010/main" val="1422795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Date Placeholder 3"/>
          <p:cNvSpPr>
            <a:spLocks noGrp="1"/>
          </p:cNvSpPr>
          <p:nvPr>
            <p:ph type="dt" sz="half" idx="10"/>
          </p:nvPr>
        </p:nvSpPr>
        <p:spPr/>
        <p:txBody>
          <a:bodyPr/>
          <a:lstStyle/>
          <a:p>
            <a:fld id="{5DBE479D-1151-C84C-BE26-E9515E7DAD42}"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BE8E4CD-265F-5B4F-A121-6D17F105095A}" type="slidenum">
              <a:rPr lang="es-MX" smtClean="0"/>
              <a:t>‹Nº›</a:t>
            </a:fld>
            <a:endParaRPr lang="es-MX"/>
          </a:p>
        </p:txBody>
      </p:sp>
    </p:spTree>
    <p:extLst>
      <p:ext uri="{BB962C8B-B14F-4D97-AF65-F5344CB8AC3E}">
        <p14:creationId xmlns:p14="http://schemas.microsoft.com/office/powerpoint/2010/main" val="220229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DBE479D-1151-C84C-BE26-E9515E7DAD42}"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BE8E4CD-265F-5B4F-A121-6D17F105095A}" type="slidenum">
              <a:rPr lang="es-MX" smtClean="0"/>
              <a:t>‹Nº›</a:t>
            </a:fld>
            <a:endParaRPr lang="es-MX"/>
          </a:p>
        </p:txBody>
      </p:sp>
    </p:spTree>
    <p:extLst>
      <p:ext uri="{BB962C8B-B14F-4D97-AF65-F5344CB8AC3E}">
        <p14:creationId xmlns:p14="http://schemas.microsoft.com/office/powerpoint/2010/main" val="3901404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DBE479D-1151-C84C-BE26-E9515E7DAD42}" type="datetimeFigureOut">
              <a:rPr lang="es-MX" smtClean="0"/>
              <a:t>06/11/2022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BE8E4CD-265F-5B4F-A121-6D17F105095A}" type="slidenum">
              <a:rPr lang="es-MX" smtClean="0"/>
              <a:t>‹Nº›</a:t>
            </a:fld>
            <a:endParaRPr lang="es-MX"/>
          </a:p>
        </p:txBody>
      </p:sp>
    </p:spTree>
    <p:extLst>
      <p:ext uri="{BB962C8B-B14F-4D97-AF65-F5344CB8AC3E}">
        <p14:creationId xmlns:p14="http://schemas.microsoft.com/office/powerpoint/2010/main" val="1190708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8593667" y="6272784"/>
            <a:ext cx="2644309" cy="365125"/>
          </a:xfrm>
        </p:spPr>
        <p:txBody>
          <a:bodyPr/>
          <a:lstStyle/>
          <a:p>
            <a:fld id="{5DBE479D-1151-C84C-BE26-E9515E7DAD42}" type="datetimeFigureOut">
              <a:rPr lang="es-MX" smtClean="0"/>
              <a:t>06/11/2022</a:t>
            </a:fld>
            <a:endParaRPr lang="es-MX"/>
          </a:p>
        </p:txBody>
      </p:sp>
      <p:sp>
        <p:nvSpPr>
          <p:cNvPr id="5" name="Footer Placeholder 4"/>
          <p:cNvSpPr>
            <a:spLocks noGrp="1"/>
          </p:cNvSpPr>
          <p:nvPr>
            <p:ph type="ftr" sz="quarter" idx="11"/>
          </p:nvPr>
        </p:nvSpPr>
        <p:spPr>
          <a:xfrm>
            <a:off x="2182708" y="6272784"/>
            <a:ext cx="6327648" cy="365125"/>
          </a:xfrm>
        </p:spPr>
        <p:txBody>
          <a:bodyPr/>
          <a:lstStyle/>
          <a:p>
            <a:endParaRPr lang="es-MX"/>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BBE8E4CD-265F-5B4F-A121-6D17F105095A}" type="slidenum">
              <a:rPr lang="es-MX" smtClean="0"/>
              <a:t>‹Nº›</a:t>
            </a:fld>
            <a:endParaRPr lang="es-MX"/>
          </a:p>
        </p:txBody>
      </p:sp>
    </p:spTree>
    <p:extLst>
      <p:ext uri="{BB962C8B-B14F-4D97-AF65-F5344CB8AC3E}">
        <p14:creationId xmlns:p14="http://schemas.microsoft.com/office/powerpoint/2010/main" val="1908278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DBE479D-1151-C84C-BE26-E9515E7DAD42}"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BE8E4CD-265F-5B4F-A121-6D17F105095A}" type="slidenum">
              <a:rPr lang="es-MX" smtClean="0"/>
              <a:t>‹Nº›</a:t>
            </a:fld>
            <a:endParaRPr lang="es-MX"/>
          </a:p>
        </p:txBody>
      </p:sp>
    </p:spTree>
    <p:extLst>
      <p:ext uri="{BB962C8B-B14F-4D97-AF65-F5344CB8AC3E}">
        <p14:creationId xmlns:p14="http://schemas.microsoft.com/office/powerpoint/2010/main" val="327279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DBE479D-1151-C84C-BE26-E9515E7DAD42}" type="datetimeFigureOut">
              <a:rPr lang="es-MX" smtClean="0"/>
              <a:t>06/11/2022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BE8E4CD-265F-5B4F-A121-6D17F105095A}" type="slidenum">
              <a:rPr lang="es-MX" smtClean="0"/>
              <a:t>‹Nº›</a:t>
            </a:fld>
            <a:endParaRPr lang="es-MX"/>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3475368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olo el título">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DBE479D-1151-C84C-BE26-E9515E7DAD42}" type="datetimeFigureOut">
              <a:rPr lang="es-MX" smtClean="0"/>
              <a:t>06/11/2022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BE8E4CD-265F-5B4F-A121-6D17F105095A}" type="slidenum">
              <a:rPr lang="es-MX" smtClean="0"/>
              <a:t>‹Nº›</a:t>
            </a:fld>
            <a:endParaRPr lang="es-MX"/>
          </a:p>
        </p:txBody>
      </p:sp>
      <p:sp>
        <p:nvSpPr>
          <p:cNvPr id="6" name="Title 5"/>
          <p:cNvSpPr>
            <a:spLocks noGrp="1"/>
          </p:cNvSpPr>
          <p:nvPr>
            <p:ph type="title"/>
          </p:nvPr>
        </p:nvSpPr>
        <p:spPr/>
        <p:txBody>
          <a:bodyPr/>
          <a:lstStyle/>
          <a:p>
            <a:r>
              <a:rPr lang="es-ES"/>
              <a:t>Haga clic para modificar el estilo de título del patrón</a:t>
            </a:r>
            <a:endParaRPr lang="en-US"/>
          </a:p>
        </p:txBody>
      </p:sp>
    </p:spTree>
    <p:extLst>
      <p:ext uri="{BB962C8B-B14F-4D97-AF65-F5344CB8AC3E}">
        <p14:creationId xmlns:p14="http://schemas.microsoft.com/office/powerpoint/2010/main" val="32959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BE479D-1151-C84C-BE26-E9515E7DAD42}" type="datetimeFigureOut">
              <a:rPr lang="es-MX" smtClean="0"/>
              <a:t>06/11/2022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BE8E4CD-265F-5B4F-A121-6D17F105095A}" type="slidenum">
              <a:rPr lang="es-MX" smtClean="0"/>
              <a:t>‹Nº›</a:t>
            </a:fld>
            <a:endParaRPr lang="es-MX"/>
          </a:p>
        </p:txBody>
      </p:sp>
    </p:spTree>
    <p:extLst>
      <p:ext uri="{BB962C8B-B14F-4D97-AF65-F5344CB8AC3E}">
        <p14:creationId xmlns:p14="http://schemas.microsoft.com/office/powerpoint/2010/main" val="3677271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DBE479D-1151-C84C-BE26-E9515E7DAD42}" type="datetimeFigureOut">
              <a:rPr lang="es-MX" smtClean="0"/>
              <a:t>06/11/2022</a:t>
            </a:fld>
            <a:endParaRPr lang="es-MX"/>
          </a:p>
        </p:txBody>
      </p:sp>
      <p:sp>
        <p:nvSpPr>
          <p:cNvPr id="6" name="Footer Placeholder 5"/>
          <p:cNvSpPr>
            <a:spLocks noGrp="1"/>
          </p:cNvSpPr>
          <p:nvPr>
            <p:ph type="ftr" sz="quarter" idx="11"/>
          </p:nvPr>
        </p:nvSpPr>
        <p:spPr/>
        <p:txBody>
          <a:bodyPr/>
          <a:lstStyle/>
          <a:p>
            <a:endParaRPr lang="es-MX"/>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BBE8E4CD-265F-5B4F-A121-6D17F105095A}" type="slidenum">
              <a:rPr lang="es-MX" smtClean="0"/>
              <a:t>‹Nº›</a:t>
            </a:fld>
            <a:endParaRPr lang="es-MX"/>
          </a:p>
        </p:txBody>
      </p:sp>
    </p:spTree>
    <p:extLst>
      <p:ext uri="{BB962C8B-B14F-4D97-AF65-F5344CB8AC3E}">
        <p14:creationId xmlns:p14="http://schemas.microsoft.com/office/powerpoint/2010/main" val="3376215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s-ES"/>
              <a:t>Haga clic para modificar el estilo de título del patrón</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DBE479D-1151-C84C-BE26-E9515E7DAD42}" type="datetimeFigureOut">
              <a:rPr lang="es-MX" smtClean="0"/>
              <a:t>06/11/2022</a:t>
            </a:fld>
            <a:endParaRPr lang="es-MX"/>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BBE8E4CD-265F-5B4F-A121-6D17F105095A}" type="slidenum">
              <a:rPr lang="es-MX" smtClean="0"/>
              <a:t>‹Nº›</a:t>
            </a:fld>
            <a:endParaRPr lang="es-MX"/>
          </a:p>
        </p:txBody>
      </p:sp>
    </p:spTree>
    <p:extLst>
      <p:ext uri="{BB962C8B-B14F-4D97-AF65-F5344CB8AC3E}">
        <p14:creationId xmlns:p14="http://schemas.microsoft.com/office/powerpoint/2010/main" val="3213301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DBE479D-1151-C84C-BE26-E9515E7DAD42}" type="datetimeFigureOut">
              <a:rPr lang="es-MX" smtClean="0"/>
              <a:t>06/11/2022</a:t>
            </a:fld>
            <a:endParaRPr lang="es-MX"/>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s-MX"/>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BBE8E4CD-265F-5B4F-A121-6D17F105095A}" type="slidenum">
              <a:rPr lang="es-MX" smtClean="0"/>
              <a:t>‹Nº›</a:t>
            </a:fld>
            <a:endParaRPr lang="es-MX"/>
          </a:p>
        </p:txBody>
      </p:sp>
    </p:spTree>
    <p:extLst>
      <p:ext uri="{BB962C8B-B14F-4D97-AF65-F5344CB8AC3E}">
        <p14:creationId xmlns:p14="http://schemas.microsoft.com/office/powerpoint/2010/main" val="12518316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redalyc.org/pdf/1390/139039784004.pdf"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s://docplayer.es/16352923-Capitulo-2-procesos-y-mecanismos-interpsicologicos-de-influencia-educativa.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prendizaje invisible - Panorama">
            <a:extLst>
              <a:ext uri="{FF2B5EF4-FFF2-40B4-BE49-F238E27FC236}">
                <a16:creationId xmlns:a16="http://schemas.microsoft.com/office/drawing/2014/main" id="{318065CD-0A27-90DF-378F-C812BD30E4E9}"/>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0" y="-510734"/>
            <a:ext cx="12191999" cy="7573237"/>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5299E494-8159-2707-D75B-68ABB32CB082}"/>
              </a:ext>
            </a:extLst>
          </p:cNvPr>
          <p:cNvSpPr>
            <a:spLocks noGrp="1"/>
          </p:cNvSpPr>
          <p:nvPr>
            <p:ph type="ctrTitle"/>
          </p:nvPr>
        </p:nvSpPr>
        <p:spPr/>
        <p:txBody>
          <a:bodyPr/>
          <a:lstStyle/>
          <a:p>
            <a:pPr algn="ctr"/>
            <a:r>
              <a:rPr lang="es-MX" dirty="0"/>
              <a:t>GENÉTICO- DIALÉCTICA</a:t>
            </a:r>
            <a:br>
              <a:rPr lang="es-MX" dirty="0"/>
            </a:br>
            <a:r>
              <a:rPr lang="es-MX" dirty="0"/>
              <a:t>PARTE 2</a:t>
            </a:r>
          </a:p>
        </p:txBody>
      </p:sp>
      <p:sp>
        <p:nvSpPr>
          <p:cNvPr id="3" name="Subtítulo 2">
            <a:extLst>
              <a:ext uri="{FF2B5EF4-FFF2-40B4-BE49-F238E27FC236}">
                <a16:creationId xmlns:a16="http://schemas.microsoft.com/office/drawing/2014/main" id="{357901F4-9115-C0BF-28FB-9759C264261F}"/>
              </a:ext>
            </a:extLst>
          </p:cNvPr>
          <p:cNvSpPr>
            <a:spLocks noGrp="1"/>
          </p:cNvSpPr>
          <p:nvPr>
            <p:ph type="subTitle" idx="1"/>
          </p:nvPr>
        </p:nvSpPr>
        <p:spPr/>
        <p:txBody>
          <a:bodyPr>
            <a:normAutofit/>
          </a:bodyPr>
          <a:lstStyle/>
          <a:p>
            <a:r>
              <a:rPr lang="es-MX" sz="3600" dirty="0"/>
              <a:t>(VYGOTSKY)</a:t>
            </a:r>
          </a:p>
        </p:txBody>
      </p:sp>
    </p:spTree>
    <p:extLst>
      <p:ext uri="{BB962C8B-B14F-4D97-AF65-F5344CB8AC3E}">
        <p14:creationId xmlns:p14="http://schemas.microsoft.com/office/powerpoint/2010/main" val="935040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prendizaje invisible - Panorama">
            <a:extLst>
              <a:ext uri="{FF2B5EF4-FFF2-40B4-BE49-F238E27FC236}">
                <a16:creationId xmlns:a16="http://schemas.microsoft.com/office/drawing/2014/main" id="{318065CD-0A27-90DF-378F-C812BD30E4E9}"/>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0" y="-510734"/>
            <a:ext cx="12191999" cy="7573237"/>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a:extLst>
              <a:ext uri="{FF2B5EF4-FFF2-40B4-BE49-F238E27FC236}">
                <a16:creationId xmlns:a16="http://schemas.microsoft.com/office/drawing/2014/main" id="{001AA389-836F-E0E1-485D-7B98ADD10746}"/>
              </a:ext>
            </a:extLst>
          </p:cNvPr>
          <p:cNvSpPr>
            <a:spLocks noGrp="1"/>
          </p:cNvSpPr>
          <p:nvPr>
            <p:ph idx="1"/>
          </p:nvPr>
        </p:nvSpPr>
        <p:spPr>
          <a:xfrm>
            <a:off x="1066800" y="1011065"/>
            <a:ext cx="10058400" cy="4050792"/>
          </a:xfrm>
        </p:spPr>
        <p:txBody>
          <a:bodyPr>
            <a:normAutofit/>
          </a:bodyPr>
          <a:lstStyle/>
          <a:p>
            <a:r>
              <a:rPr lang="es-MX" dirty="0"/>
              <a:t>BIBLIOGRAFÍA</a:t>
            </a:r>
          </a:p>
          <a:p>
            <a:endParaRPr lang="es-MX" dirty="0"/>
          </a:p>
          <a:p>
            <a:r>
              <a:rPr lang="es-MX" dirty="0">
                <a:latin typeface="Calibri" panose="020F0502020204030204" pitchFamily="34" charset="0"/>
                <a:cs typeface="Calibri" panose="020F0502020204030204" pitchFamily="34" charset="0"/>
              </a:rPr>
              <a:t>     Serna, M. &amp; Packer, M. (2014). Pensamiento y lenguaje de Vigotsky para resolver la crisis de la psicologia. </a:t>
            </a:r>
            <a:r>
              <a:rPr lang="es-MX" i="1" dirty="0">
                <a:latin typeface="Calibri" panose="020F0502020204030204" pitchFamily="34" charset="0"/>
                <a:cs typeface="Calibri" panose="020F0502020204030204" pitchFamily="34" charset="0"/>
              </a:rPr>
              <a:t>Redalyc. 9</a:t>
            </a:r>
            <a:r>
              <a:rPr lang="es-MX" dirty="0">
                <a:latin typeface="Calibri" panose="020F0502020204030204" pitchFamily="34" charset="0"/>
                <a:cs typeface="Calibri" panose="020F0502020204030204" pitchFamily="34" charset="0"/>
              </a:rPr>
              <a:t>(2), </a:t>
            </a:r>
            <a:r>
              <a:rPr lang="es-MX" dirty="0" smtClean="0">
                <a:latin typeface="Calibri" panose="020F0502020204030204" pitchFamily="34" charset="0"/>
                <a:cs typeface="Calibri" panose="020F0502020204030204" pitchFamily="34" charset="0"/>
              </a:rPr>
              <a:t>30-37</a:t>
            </a:r>
          </a:p>
          <a:p>
            <a:pPr marL="0" indent="0">
              <a:buNone/>
            </a:pPr>
            <a:r>
              <a:rPr lang="es-MX" dirty="0">
                <a:latin typeface="Calibri" panose="020F0502020204030204" pitchFamily="34" charset="0"/>
                <a:cs typeface="Calibri" panose="020F0502020204030204" pitchFamily="34" charset="0"/>
                <a:hlinkClick r:id="rId3"/>
              </a:rPr>
              <a:t> https://www.redalyc.org/pdf/1390/139039784004.pdf</a:t>
            </a:r>
            <a:endParaRPr lang="es-MX" dirty="0">
              <a:latin typeface="Calibri" panose="020F0502020204030204" pitchFamily="34" charset="0"/>
              <a:cs typeface="Calibri" panose="020F0502020204030204" pitchFamily="34" charset="0"/>
            </a:endParaRPr>
          </a:p>
          <a:p>
            <a:pPr marL="0" indent="0">
              <a:buNone/>
            </a:pPr>
            <a:endParaRPr lang="es-MX" dirty="0"/>
          </a:p>
          <a:p>
            <a:r>
              <a:rPr lang="es-MX" dirty="0"/>
              <a:t>    </a:t>
            </a:r>
            <a:r>
              <a:rPr lang="es-MX" dirty="0">
                <a:latin typeface="Calibri" panose="020F0502020204030204" pitchFamily="34" charset="0"/>
                <a:cs typeface="Calibri" panose="020F0502020204030204" pitchFamily="34" charset="0"/>
              </a:rPr>
              <a:t>Rodriguez, P., &amp; Altamirano, N. (2006). Procesos y mecanismos </a:t>
            </a:r>
            <a:r>
              <a:rPr lang="es-MX" dirty="0" smtClean="0">
                <a:latin typeface="Calibri" panose="020F0502020204030204" pitchFamily="34" charset="0"/>
                <a:cs typeface="Calibri" panose="020F0502020204030204" pitchFamily="34" charset="0"/>
              </a:rPr>
              <a:t>interpsicologicos </a:t>
            </a:r>
            <a:r>
              <a:rPr lang="es-MX" dirty="0">
                <a:latin typeface="Calibri" panose="020F0502020204030204" pitchFamily="34" charset="0"/>
                <a:cs typeface="Calibri" panose="020F0502020204030204" pitchFamily="34" charset="0"/>
              </a:rPr>
              <a:t>de influencia educativa. </a:t>
            </a:r>
            <a:r>
              <a:rPr lang="es-MX" i="1" dirty="0">
                <a:latin typeface="Calibri" panose="020F0502020204030204" pitchFamily="34" charset="0"/>
                <a:cs typeface="Calibri" panose="020F0502020204030204" pitchFamily="34" charset="0"/>
              </a:rPr>
              <a:t>Redalyc. </a:t>
            </a:r>
            <a:r>
              <a:rPr lang="es-MX" dirty="0">
                <a:latin typeface="Calibri" panose="020F0502020204030204" pitchFamily="34" charset="0"/>
                <a:cs typeface="Calibri" panose="020F0502020204030204" pitchFamily="34" charset="0"/>
              </a:rPr>
              <a:t>3(9), 73-80.</a:t>
            </a:r>
          </a:p>
          <a:p>
            <a:pPr marL="0" indent="0">
              <a:buNone/>
            </a:pPr>
            <a:r>
              <a:rPr lang="es-MX" dirty="0" smtClean="0">
                <a:latin typeface="Calibri" panose="020F0502020204030204" pitchFamily="34" charset="0"/>
                <a:cs typeface="Calibri" panose="020F0502020204030204" pitchFamily="34" charset="0"/>
                <a:hlinkClick r:id="rId4"/>
              </a:rPr>
              <a:t>https</a:t>
            </a:r>
            <a:r>
              <a:rPr lang="es-MX" dirty="0">
                <a:latin typeface="Calibri" panose="020F0502020204030204" pitchFamily="34" charset="0"/>
                <a:cs typeface="Calibri" panose="020F0502020204030204" pitchFamily="34" charset="0"/>
                <a:hlinkClick r:id="rId4"/>
              </a:rPr>
              <a:t>://</a:t>
            </a:r>
            <a:r>
              <a:rPr lang="es-MX" dirty="0" smtClean="0">
                <a:latin typeface="Calibri" panose="020F0502020204030204" pitchFamily="34" charset="0"/>
                <a:cs typeface="Calibri" panose="020F0502020204030204" pitchFamily="34" charset="0"/>
                <a:hlinkClick r:id="rId4"/>
              </a:rPr>
              <a:t>docplayer.es/16352923-Capitulo-2-procesos-y-mecanismos-interpsicologicos-de-influencia-educativa.html</a:t>
            </a:r>
            <a:endParaRPr lang="es-MX" dirty="0" smtClean="0">
              <a:latin typeface="Calibri" panose="020F0502020204030204" pitchFamily="34" charset="0"/>
              <a:cs typeface="Calibri" panose="020F0502020204030204" pitchFamily="34" charset="0"/>
            </a:endParaRPr>
          </a:p>
          <a:p>
            <a:endParaRPr lang="es-MX"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78758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Aprendizaje invisible - Panorama">
            <a:extLst>
              <a:ext uri="{FF2B5EF4-FFF2-40B4-BE49-F238E27FC236}">
                <a16:creationId xmlns:a16="http://schemas.microsoft.com/office/drawing/2014/main" id="{318065CD-0A27-90DF-378F-C812BD30E4E9}"/>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0" y="-510734"/>
            <a:ext cx="12191999" cy="7573237"/>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7B004D72-C869-4F87-DE0A-3AB903A2F1CC}"/>
              </a:ext>
            </a:extLst>
          </p:cNvPr>
          <p:cNvSpPr>
            <a:spLocks noGrp="1"/>
          </p:cNvSpPr>
          <p:nvPr>
            <p:ph type="title"/>
          </p:nvPr>
        </p:nvSpPr>
        <p:spPr/>
        <p:txBody>
          <a:bodyPr/>
          <a:lstStyle/>
          <a:p>
            <a:pPr algn="ctr"/>
            <a:r>
              <a:rPr lang="es-MX" dirty="0"/>
              <a:t>FUNCIONES INTER/INTRA Psicológicas DEL APRENDIZAJE </a:t>
            </a:r>
          </a:p>
        </p:txBody>
      </p:sp>
      <p:sp>
        <p:nvSpPr>
          <p:cNvPr id="5" name="CuadroTexto 4">
            <a:extLst>
              <a:ext uri="{FF2B5EF4-FFF2-40B4-BE49-F238E27FC236}">
                <a16:creationId xmlns:a16="http://schemas.microsoft.com/office/drawing/2014/main" id="{E4095AA2-F47B-AD10-C197-8E3A5DBD3DC0}"/>
              </a:ext>
            </a:extLst>
          </p:cNvPr>
          <p:cNvSpPr txBox="1"/>
          <p:nvPr/>
        </p:nvSpPr>
        <p:spPr>
          <a:xfrm>
            <a:off x="1780399" y="2214556"/>
            <a:ext cx="8792308" cy="3416320"/>
          </a:xfrm>
          <a:prstGeom prst="rect">
            <a:avLst/>
          </a:prstGeom>
          <a:noFill/>
        </p:spPr>
        <p:txBody>
          <a:bodyPr wrap="square">
            <a:spAutoFit/>
          </a:bodyPr>
          <a:lstStyle/>
          <a:p>
            <a:pPr algn="ctr">
              <a:lnSpc>
                <a:spcPct val="150000"/>
              </a:lnSpc>
            </a:pPr>
            <a:r>
              <a:rPr lang="es-MX" sz="1600" dirty="0">
                <a:effectLst/>
                <a:latin typeface="Calibri" panose="020F0502020204030204" pitchFamily="34" charset="0"/>
                <a:cs typeface="Calibri" panose="020F0502020204030204" pitchFamily="34" charset="0"/>
              </a:rPr>
              <a:t>Uno de los postulados emblemáticos de la teoría sociocultural lo consitituye la idea de que los procesos psicológicos superiores tienen su origen en la vida social, en las interacciones que se mantienen con otras personas, en la participación en actividades reguladas culturalmente</a:t>
            </a:r>
            <a:r>
              <a:rPr lang="es-MX" sz="1600" dirty="0">
                <a:latin typeface="Calibri" panose="020F0502020204030204" pitchFamily="34" charset="0"/>
                <a:cs typeface="Calibri" panose="020F0502020204030204" pitchFamily="34" charset="0"/>
              </a:rPr>
              <a:t> (Serna y Packer, 2014)</a:t>
            </a:r>
            <a:endParaRPr lang="es-MX" sz="1600" dirty="0">
              <a:effectLst/>
              <a:latin typeface="Calibri" panose="020F0502020204030204" pitchFamily="34" charset="0"/>
              <a:cs typeface="Calibri" panose="020F0502020204030204" pitchFamily="34" charset="0"/>
            </a:endParaRPr>
          </a:p>
          <a:p>
            <a:pPr algn="ctr">
              <a:lnSpc>
                <a:spcPct val="150000"/>
              </a:lnSpc>
            </a:pPr>
            <a:endParaRPr lang="es-MX" sz="1600" dirty="0">
              <a:latin typeface="Calibri" panose="020F0502020204030204" pitchFamily="34" charset="0"/>
              <a:cs typeface="Calibri" panose="020F0502020204030204" pitchFamily="34" charset="0"/>
            </a:endParaRPr>
          </a:p>
          <a:p>
            <a:pPr algn="ctr">
              <a:lnSpc>
                <a:spcPct val="150000"/>
              </a:lnSpc>
            </a:pPr>
            <a:r>
              <a:rPr lang="es-MX" sz="1600" dirty="0">
                <a:effectLst/>
                <a:latin typeface="Calibri" panose="020F0502020204030204" pitchFamily="34" charset="0"/>
                <a:cs typeface="Calibri" panose="020F0502020204030204" pitchFamily="34" charset="0"/>
              </a:rPr>
              <a:t>Para Vygotsky las funciones mentales superiores parten de la vida social y, para comprender al individuo, es necesario comprender las relaciones sociales en las que este individuo existe. La naturaleza psíquica de los seres humanos representa el conjunto de las relaciones sociales interiorizadas que se han convertido en funciones para el individuo y forman la estructura del individuo </a:t>
            </a:r>
          </a:p>
          <a:p>
            <a:pPr algn="ctr">
              <a:lnSpc>
                <a:spcPct val="150000"/>
              </a:lnSpc>
            </a:pPr>
            <a:r>
              <a:rPr lang="es-MX" sz="1600" dirty="0">
                <a:effectLst/>
                <a:latin typeface="Calibri" panose="020F0502020204030204" pitchFamily="34" charset="0"/>
                <a:cs typeface="Calibri" panose="020F0502020204030204" pitchFamily="34" charset="0"/>
              </a:rPr>
              <a:t>(Rodríguez y Altamirano, 2006).</a:t>
            </a:r>
            <a:endParaRPr lang="es-MX"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21460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prendizaje invisible - Panorama">
            <a:extLst>
              <a:ext uri="{FF2B5EF4-FFF2-40B4-BE49-F238E27FC236}">
                <a16:creationId xmlns:a16="http://schemas.microsoft.com/office/drawing/2014/main" id="{318065CD-0A27-90DF-378F-C812BD30E4E9}"/>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0" y="-510734"/>
            <a:ext cx="12191999" cy="7573237"/>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6BA89930-A6B6-4827-E0BF-54F129783A56}"/>
              </a:ext>
            </a:extLst>
          </p:cNvPr>
          <p:cNvSpPr txBox="1"/>
          <p:nvPr/>
        </p:nvSpPr>
        <p:spPr>
          <a:xfrm>
            <a:off x="736839" y="1404743"/>
            <a:ext cx="10718322" cy="2677656"/>
          </a:xfrm>
          <a:prstGeom prst="rect">
            <a:avLst/>
          </a:prstGeom>
          <a:noFill/>
        </p:spPr>
        <p:txBody>
          <a:bodyPr wrap="square">
            <a:spAutoFit/>
          </a:bodyPr>
          <a:lstStyle/>
          <a:p>
            <a:pPr algn="ctr">
              <a:lnSpc>
                <a:spcPct val="150000"/>
              </a:lnSpc>
            </a:pPr>
            <a:r>
              <a:rPr lang="es-MX" sz="1600" dirty="0">
                <a:effectLst/>
                <a:latin typeface="Calibri" panose="020F0502020204030204" pitchFamily="34" charset="0"/>
                <a:cs typeface="Calibri" panose="020F0502020204030204" pitchFamily="34" charset="0"/>
              </a:rPr>
              <a:t>Las funciones mentales superiores pueden aplicarse a formas de actividad tanto social como individual. Desde esta perspectiva, términos como “pensar” o “recordar” resultan apropiados para referirse también a díadas y a otros grupos mayores. Podemos encontrar, por tanto, dos niveles de análisis de los procesos psicológicos superiores, el individual y también las díadas o los grupos de personas. La memoria, la atención o el pensamiento pueden ser predicados de lo social, además de formas individuales de acción. Así, el pensamiento o el recuerdo pueden pertenecer al individuo actuando con otros individuos, a través de instrumentos mediacionales</a:t>
            </a:r>
            <a:r>
              <a:rPr lang="es-MX" sz="1600" dirty="0">
                <a:latin typeface="Calibri" panose="020F0502020204030204" pitchFamily="34" charset="0"/>
                <a:cs typeface="Calibri" panose="020F0502020204030204" pitchFamily="34" charset="0"/>
              </a:rPr>
              <a:t> (Rodríguez y Altamirano, 2006).</a:t>
            </a:r>
          </a:p>
          <a:p>
            <a:pPr algn="ctr">
              <a:lnSpc>
                <a:spcPct val="150000"/>
              </a:lnSpc>
            </a:pPr>
            <a:endParaRPr lang="es-MX"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88903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prendizaje invisible - Panorama">
            <a:extLst>
              <a:ext uri="{FF2B5EF4-FFF2-40B4-BE49-F238E27FC236}">
                <a16:creationId xmlns:a16="http://schemas.microsoft.com/office/drawing/2014/main" id="{318065CD-0A27-90DF-378F-C812BD30E4E9}"/>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0" y="-510734"/>
            <a:ext cx="12191999" cy="7573237"/>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900AECBB-912A-409D-BC6A-41C98E6EDB25}"/>
              </a:ext>
            </a:extLst>
          </p:cNvPr>
          <p:cNvSpPr txBox="1"/>
          <p:nvPr/>
        </p:nvSpPr>
        <p:spPr>
          <a:xfrm>
            <a:off x="1312344" y="1146309"/>
            <a:ext cx="9959197" cy="2492990"/>
          </a:xfrm>
          <a:prstGeom prst="rect">
            <a:avLst/>
          </a:prstGeom>
          <a:noFill/>
        </p:spPr>
        <p:txBody>
          <a:bodyPr wrap="square">
            <a:spAutoFit/>
          </a:bodyPr>
          <a:lstStyle/>
          <a:p>
            <a:pPr algn="ctr">
              <a:lnSpc>
                <a:spcPct val="150000"/>
              </a:lnSpc>
            </a:pPr>
            <a:r>
              <a:rPr lang="es-MX" sz="1600" dirty="0">
                <a:effectLst/>
                <a:latin typeface="Calibri" panose="020F0502020204030204" pitchFamily="34" charset="0"/>
                <a:cs typeface="Calibri" panose="020F0502020204030204" pitchFamily="34" charset="0"/>
              </a:rPr>
              <a:t>Para entender de mejor manera estos dos conceptos se resume </a:t>
            </a:r>
            <a:r>
              <a:rPr lang="es-MX" sz="1600" dirty="0">
                <a:latin typeface="Calibri" panose="020F0502020204030204" pitchFamily="34" charset="0"/>
                <a:cs typeface="Calibri" panose="020F0502020204030204" pitchFamily="34" charset="0"/>
              </a:rPr>
              <a:t>lo siguiente (Rodríguez y Altamirano, 2006)</a:t>
            </a:r>
            <a:r>
              <a:rPr lang="es-MX" sz="1600" dirty="0">
                <a:effectLst/>
                <a:latin typeface="Calibri" panose="020F0502020204030204" pitchFamily="34" charset="0"/>
                <a:cs typeface="Calibri" panose="020F0502020204030204" pitchFamily="34" charset="0"/>
              </a:rPr>
              <a:t>:</a:t>
            </a:r>
          </a:p>
          <a:p>
            <a:pPr algn="ctr">
              <a:lnSpc>
                <a:spcPct val="150000"/>
              </a:lnSpc>
            </a:pPr>
            <a:r>
              <a:rPr lang="es-MX" sz="1600" dirty="0">
                <a:latin typeface="Calibri" panose="020F0502020204030204" pitchFamily="34" charset="0"/>
                <a:cs typeface="Calibri" panose="020F0502020204030204" pitchFamily="34" charset="0"/>
              </a:rPr>
              <a:t>L</a:t>
            </a:r>
            <a:r>
              <a:rPr lang="es-MX" sz="1600" dirty="0">
                <a:effectLst/>
                <a:latin typeface="Calibri" panose="020F0502020204030204" pitchFamily="34" charset="0"/>
                <a:cs typeface="Calibri" panose="020F0502020204030204" pitchFamily="34" charset="0"/>
              </a:rPr>
              <a:t>as actividades en el plano </a:t>
            </a:r>
            <a:r>
              <a:rPr lang="es-MX" sz="2000" b="1" dirty="0">
                <a:effectLst/>
                <a:latin typeface="Calibri" panose="020F0502020204030204" pitchFamily="34" charset="0"/>
                <a:cs typeface="Calibri" panose="020F0502020204030204" pitchFamily="34" charset="0"/>
              </a:rPr>
              <a:t>interpsicológico </a:t>
            </a:r>
            <a:r>
              <a:rPr lang="es-MX" sz="1600" dirty="0">
                <a:effectLst/>
                <a:latin typeface="Calibri" panose="020F0502020204030204" pitchFamily="34" charset="0"/>
                <a:cs typeface="Calibri" panose="020F0502020204030204" pitchFamily="34" charset="0"/>
              </a:rPr>
              <a:t>son sociales porque se realizan con otras personas dentro de una cultura y con herramientas que aporta la propia cultura, pero son sociales también porque son compartidas o podemos concebirlas como funciones distribuidas en el grupo. De forma complementaria, el funcionamiento en el plano </a:t>
            </a:r>
            <a:r>
              <a:rPr lang="es-MX" sz="2000" b="1" dirty="0">
                <a:effectLst/>
                <a:latin typeface="Calibri" panose="020F0502020204030204" pitchFamily="34" charset="0"/>
                <a:cs typeface="Calibri" panose="020F0502020204030204" pitchFamily="34" charset="0"/>
              </a:rPr>
              <a:t>intrapsicológico</a:t>
            </a:r>
            <a:r>
              <a:rPr lang="es-MX" sz="1600" dirty="0">
                <a:effectLst/>
                <a:latin typeface="Calibri" panose="020F0502020204030204" pitchFamily="34" charset="0"/>
                <a:cs typeface="Calibri" panose="020F0502020204030204" pitchFamily="34" charset="0"/>
              </a:rPr>
              <a:t> refleja sus precursores interpsicológicos, o lo que es lo mismo, retiene su naturaleza cuasi-social, retiene las funciones de la interacción social </a:t>
            </a:r>
            <a:endParaRPr lang="es-MX"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49037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Aprendizaje invisible - Panorama">
            <a:extLst>
              <a:ext uri="{FF2B5EF4-FFF2-40B4-BE49-F238E27FC236}">
                <a16:creationId xmlns:a16="http://schemas.microsoft.com/office/drawing/2014/main" id="{318065CD-0A27-90DF-378F-C812BD30E4E9}"/>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0" y="-510734"/>
            <a:ext cx="12191999" cy="7573237"/>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782D3B3F-D613-F547-63D7-A20F1F543E14}"/>
              </a:ext>
            </a:extLst>
          </p:cNvPr>
          <p:cNvSpPr txBox="1"/>
          <p:nvPr/>
        </p:nvSpPr>
        <p:spPr>
          <a:xfrm>
            <a:off x="892115" y="619542"/>
            <a:ext cx="10407769" cy="3954929"/>
          </a:xfrm>
          <a:prstGeom prst="rect">
            <a:avLst/>
          </a:prstGeom>
          <a:noFill/>
        </p:spPr>
        <p:txBody>
          <a:bodyPr wrap="square">
            <a:spAutoFit/>
          </a:bodyPr>
          <a:lstStyle/>
          <a:p>
            <a:pPr algn="ctr">
              <a:lnSpc>
                <a:spcPct val="150000"/>
              </a:lnSpc>
              <a:spcBef>
                <a:spcPts val="1080"/>
              </a:spcBef>
              <a:spcAft>
                <a:spcPts val="960"/>
              </a:spcAft>
            </a:pPr>
            <a:r>
              <a:rPr lang="es-MX" sz="1600" dirty="0">
                <a:effectLst/>
                <a:latin typeface="Calibri" panose="020F0502020204030204" pitchFamily="34" charset="0"/>
                <a:ea typeface="Times New Roman" panose="02020603050405020304" pitchFamily="18" charset="0"/>
                <a:cs typeface="Calibri" panose="020F0502020204030204" pitchFamily="34" charset="0"/>
              </a:rPr>
              <a:t>"Cada función mental superior, primero es social, es decir primero es interpsicológica y después es individual, personal, es decir, intrapsicológica." </a:t>
            </a:r>
          </a:p>
          <a:p>
            <a:pPr algn="ctr">
              <a:lnSpc>
                <a:spcPct val="150000"/>
              </a:lnSpc>
              <a:spcBef>
                <a:spcPts val="1080"/>
              </a:spcBef>
              <a:spcAft>
                <a:spcPts val="960"/>
              </a:spcAft>
            </a:pPr>
            <a:r>
              <a:rPr lang="es-MX" sz="1600" dirty="0">
                <a:effectLst/>
                <a:latin typeface="Calibri" panose="020F0502020204030204" pitchFamily="34" charset="0"/>
                <a:ea typeface="Times New Roman" panose="02020603050405020304" pitchFamily="18" charset="0"/>
                <a:cs typeface="Calibri" panose="020F0502020204030204" pitchFamily="34" charset="0"/>
              </a:rPr>
              <a:t>Esta separación o distinción entre habilidades interpsicológicas y habilidades intrapsicológicas y el paso de las primeras a las segundas es el concepto de interiorización. En último término, el desarrollo del individuo llega a su plenitud en la medida en que se apropia, hace suyo, interioriza las habilidades interpsicológicas. En un primer momento, dependen de los otros; en un segundo momento, a través de la interiorización, el individuo adquiere la posibilidad de actuar por sí mismo y de asumir la responsabilidad de su actuar. Desde ese punto de vista, el proceso de interiorización es fundamental en el desarrollo: lo interpsicológico se vuelve intrapsicológico </a:t>
            </a:r>
            <a:r>
              <a:rPr lang="es-MX" sz="1600" dirty="0">
                <a:latin typeface="Calibri" panose="020F0502020204030204" pitchFamily="34" charset="0"/>
                <a:cs typeface="Calibri" panose="020F0502020204030204" pitchFamily="34" charset="0"/>
              </a:rPr>
              <a:t>(Rodríguez y Altamirano, 2006).</a:t>
            </a:r>
          </a:p>
          <a:p>
            <a:pPr algn="ctr">
              <a:lnSpc>
                <a:spcPct val="150000"/>
              </a:lnSpc>
              <a:spcBef>
                <a:spcPts val="1080"/>
              </a:spcBef>
              <a:spcAft>
                <a:spcPts val="960"/>
              </a:spcAft>
            </a:pPr>
            <a:endParaRPr lang="es-MX" sz="16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517110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Aprendizaje invisible - Panorama">
            <a:extLst>
              <a:ext uri="{FF2B5EF4-FFF2-40B4-BE49-F238E27FC236}">
                <a16:creationId xmlns:a16="http://schemas.microsoft.com/office/drawing/2014/main" id="{318065CD-0A27-90DF-378F-C812BD30E4E9}"/>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0" y="-510734"/>
            <a:ext cx="12191999" cy="7573237"/>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90F2E899-DA35-04E4-0BC0-CB46D2D7C2BE}"/>
              </a:ext>
            </a:extLst>
          </p:cNvPr>
          <p:cNvSpPr>
            <a:spLocks noGrp="1"/>
          </p:cNvSpPr>
          <p:nvPr>
            <p:ph type="title"/>
          </p:nvPr>
        </p:nvSpPr>
        <p:spPr/>
        <p:txBody>
          <a:bodyPr/>
          <a:lstStyle/>
          <a:p>
            <a:pPr algn="ctr"/>
            <a:r>
              <a:rPr lang="es-MX" dirty="0"/>
              <a:t>NIVEL DE DESARROLLO REAL</a:t>
            </a:r>
          </a:p>
        </p:txBody>
      </p:sp>
      <p:sp>
        <p:nvSpPr>
          <p:cNvPr id="5" name="CuadroTexto 4">
            <a:extLst>
              <a:ext uri="{FF2B5EF4-FFF2-40B4-BE49-F238E27FC236}">
                <a16:creationId xmlns:a16="http://schemas.microsoft.com/office/drawing/2014/main" id="{AD158319-220A-B5C9-FA6E-01D6FFE0EC8A}"/>
              </a:ext>
            </a:extLst>
          </p:cNvPr>
          <p:cNvSpPr txBox="1"/>
          <p:nvPr/>
        </p:nvSpPr>
        <p:spPr>
          <a:xfrm>
            <a:off x="1318232" y="1965458"/>
            <a:ext cx="9803920" cy="3077766"/>
          </a:xfrm>
          <a:prstGeom prst="rect">
            <a:avLst/>
          </a:prstGeom>
          <a:noFill/>
        </p:spPr>
        <p:txBody>
          <a:bodyPr wrap="square">
            <a:spAutoFit/>
          </a:bodyPr>
          <a:lstStyle/>
          <a:p>
            <a:pPr algn="ctr">
              <a:lnSpc>
                <a:spcPct val="150000"/>
              </a:lnSpc>
              <a:spcBef>
                <a:spcPts val="1500"/>
              </a:spcBef>
              <a:spcAft>
                <a:spcPts val="1500"/>
              </a:spcAft>
            </a:pPr>
            <a:r>
              <a:rPr lang="es-MX" sz="1600" dirty="0">
                <a:solidFill>
                  <a:srgbClr val="30373E"/>
                </a:solidFill>
                <a:effectLst/>
                <a:latin typeface="Calibri" panose="020F0502020204030204" pitchFamily="34" charset="0"/>
                <a:ea typeface="Times New Roman" panose="02020603050405020304" pitchFamily="18" charset="0"/>
                <a:cs typeface="Calibri" panose="020F0502020204030204" pitchFamily="34" charset="0"/>
              </a:rPr>
              <a:t>Es el equivalente a lo que el niño sabe. Por tanto, se trata de la situación actual en la que se encuentra el niño. Es el punto de partida desde el cual planificaremos hacia dónde queremos que el niño o la niña evolucione.</a:t>
            </a:r>
          </a:p>
          <a:p>
            <a:pPr algn="ctr">
              <a:lnSpc>
                <a:spcPct val="150000"/>
              </a:lnSpc>
              <a:spcBef>
                <a:spcPts val="1500"/>
              </a:spcBef>
              <a:spcAft>
                <a:spcPts val="1500"/>
              </a:spcAft>
            </a:pPr>
            <a:r>
              <a:rPr lang="es-MX" sz="1600" dirty="0">
                <a:solidFill>
                  <a:srgbClr val="30373E"/>
                </a:solidFill>
                <a:latin typeface="Calibri" panose="020F0502020204030204" pitchFamily="34" charset="0"/>
                <a:ea typeface="Calibri" panose="020F0502020204030204" pitchFamily="34" charset="0"/>
                <a:cs typeface="Calibri" panose="020F0502020204030204" pitchFamily="34" charset="0"/>
              </a:rPr>
              <a:t>Es el nivel donde la persona puede realizar acciones por sí mismo, sin necesidad de otros, siguiendo su propio esquema mental. Son las funciones que se han podido realizar por haber alcanzado su grado de maduración correspondiente </a:t>
            </a:r>
            <a:r>
              <a:rPr lang="es-MX" sz="1600" dirty="0">
                <a:latin typeface="Calibri" panose="020F0502020204030204" pitchFamily="34" charset="0"/>
                <a:cs typeface="Calibri" panose="020F0502020204030204" pitchFamily="34" charset="0"/>
              </a:rPr>
              <a:t>(Rodríguez y Altamirano, 2006).</a:t>
            </a:r>
          </a:p>
          <a:p>
            <a:pPr algn="ctr">
              <a:lnSpc>
                <a:spcPct val="150000"/>
              </a:lnSpc>
              <a:spcBef>
                <a:spcPts val="1500"/>
              </a:spcBef>
              <a:spcAft>
                <a:spcPts val="1500"/>
              </a:spcAft>
            </a:pPr>
            <a:endParaRPr lang="es-MX" sz="1600" dirty="0">
              <a:solidFill>
                <a:srgbClr val="30373E"/>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3172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Aprendizaje invisible - Panorama">
            <a:extLst>
              <a:ext uri="{FF2B5EF4-FFF2-40B4-BE49-F238E27FC236}">
                <a16:creationId xmlns:a16="http://schemas.microsoft.com/office/drawing/2014/main" id="{AD787C13-AC17-1389-B303-A4EF2FA1E5CA}"/>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A185129D-4CFA-E35F-AF43-2933875139FC}"/>
              </a:ext>
            </a:extLst>
          </p:cNvPr>
          <p:cNvSpPr>
            <a:spLocks noGrp="1"/>
          </p:cNvSpPr>
          <p:nvPr>
            <p:ph type="title"/>
          </p:nvPr>
        </p:nvSpPr>
        <p:spPr>
          <a:xfrm>
            <a:off x="1066800" y="208586"/>
            <a:ext cx="10058400" cy="1609344"/>
          </a:xfrm>
        </p:spPr>
        <p:txBody>
          <a:bodyPr/>
          <a:lstStyle/>
          <a:p>
            <a:pPr algn="ctr"/>
            <a:r>
              <a:rPr lang="es-MX" dirty="0"/>
              <a:t>Zona de desarrollo próximo</a:t>
            </a:r>
          </a:p>
        </p:txBody>
      </p:sp>
      <p:sp>
        <p:nvSpPr>
          <p:cNvPr id="7" name="CuadroTexto 6">
            <a:extLst>
              <a:ext uri="{FF2B5EF4-FFF2-40B4-BE49-F238E27FC236}">
                <a16:creationId xmlns:a16="http://schemas.microsoft.com/office/drawing/2014/main" id="{E8D16A70-31EE-071B-F8C6-E273707A07FE}"/>
              </a:ext>
            </a:extLst>
          </p:cNvPr>
          <p:cNvSpPr txBox="1"/>
          <p:nvPr/>
        </p:nvSpPr>
        <p:spPr>
          <a:xfrm>
            <a:off x="434114" y="1987580"/>
            <a:ext cx="11323771" cy="3354765"/>
          </a:xfrm>
          <a:prstGeom prst="rect">
            <a:avLst/>
          </a:prstGeom>
          <a:noFill/>
        </p:spPr>
        <p:txBody>
          <a:bodyPr wrap="square">
            <a:spAutoFit/>
          </a:bodyPr>
          <a:lstStyle/>
          <a:p>
            <a:pPr algn="ctr">
              <a:lnSpc>
                <a:spcPct val="150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En el paso de una habilidad interpsicológica a una intrapsicológica los demás juegan un papel importante. La posibilidad o potencial que los individuos tienen para ir desarrollando las habilidades psicológicas en un primer momento dependen de los demás. Este potencial de desarrollo, mediante la interacción con los demás, es llamado por Vygotsky como “zona de desarrollo próximo” (ZDP).</a:t>
            </a:r>
          </a:p>
          <a:p>
            <a:pPr algn="ctr">
              <a:lnSpc>
                <a:spcPct val="150000"/>
              </a:lnSpc>
              <a:spcAft>
                <a:spcPts val="800"/>
              </a:spcAf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 La ZDP es la posibilidad de los individuos de aprender en el ambiente social, en la interacción con los demás. El conocimiento y la experiencia de los demás es lo que posibilita el aprendizaje; consiguientemente, mientras más rica y frecuente sea la interacción con los demás, el conocimiento será más rico y amplio</a:t>
            </a:r>
            <a:r>
              <a:rPr lang="es-MX" sz="1600" dirty="0">
                <a:latin typeface="Calibri" panose="020F0502020204030204" pitchFamily="34" charset="0"/>
                <a:ea typeface="Calibri" panose="020F0502020204030204" pitchFamily="34" charset="0"/>
                <a:cs typeface="Times New Roman" panose="02020603050405020304" pitchFamily="18" charset="0"/>
              </a:rPr>
              <a:t> </a:t>
            </a:r>
            <a:r>
              <a:rPr lang="es-MX" sz="1600" dirty="0">
                <a:latin typeface="Calibri" panose="020F0502020204030204" pitchFamily="34" charset="0"/>
                <a:cs typeface="Calibri" panose="020F0502020204030204" pitchFamily="34" charset="0"/>
              </a:rPr>
              <a:t>(Rodríguez y Altamirano, 2006).</a:t>
            </a:r>
          </a:p>
          <a:p>
            <a:pPr algn="ctr">
              <a:lnSpc>
                <a:spcPct val="150000"/>
              </a:lnSpc>
              <a:spcAft>
                <a:spcPts val="800"/>
              </a:spcAf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8201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Aprendizaje invisible - Panorama">
            <a:extLst>
              <a:ext uri="{FF2B5EF4-FFF2-40B4-BE49-F238E27FC236}">
                <a16:creationId xmlns:a16="http://schemas.microsoft.com/office/drawing/2014/main" id="{318065CD-0A27-90DF-378F-C812BD30E4E9}"/>
              </a:ext>
            </a:extLst>
          </p:cNvPr>
          <p:cNvPicPr>
            <a:picLocks noChangeAspect="1" noChangeArrowheads="1"/>
          </p:cNvPicPr>
          <p:nvPr/>
        </p:nvPicPr>
        <p:blipFill>
          <a:blip r:embed="rId3">
            <a:alphaModFix amt="20000"/>
            <a:extLst>
              <a:ext uri="{28A0092B-C50C-407E-A947-70E740481C1C}">
                <a14:useLocalDpi xmlns:a14="http://schemas.microsoft.com/office/drawing/2010/main" val="0"/>
              </a:ext>
            </a:extLst>
          </a:blip>
          <a:srcRect/>
          <a:stretch>
            <a:fillRect/>
          </a:stretch>
        </p:blipFill>
        <p:spPr bwMode="auto">
          <a:xfrm>
            <a:off x="0" y="-510734"/>
            <a:ext cx="12191999" cy="7573237"/>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6F5A3D59-3B0E-C6E9-2DE6-4E3FD765590F}"/>
              </a:ext>
            </a:extLst>
          </p:cNvPr>
          <p:cNvSpPr txBox="1"/>
          <p:nvPr/>
        </p:nvSpPr>
        <p:spPr>
          <a:xfrm>
            <a:off x="979714" y="1247926"/>
            <a:ext cx="10750732" cy="3872855"/>
          </a:xfrm>
          <a:prstGeom prst="rect">
            <a:avLst/>
          </a:prstGeom>
          <a:noFill/>
        </p:spPr>
        <p:txBody>
          <a:bodyPr wrap="square">
            <a:spAutoFit/>
          </a:bodyPr>
          <a:lstStyle/>
          <a:p>
            <a:pPr algn="ctr">
              <a:lnSpc>
                <a:spcPct val="150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La zona de </a:t>
            </a:r>
            <a:r>
              <a:rPr lang="es-MX" b="1" dirty="0">
                <a:effectLst/>
                <a:latin typeface="Calibri" panose="020F0502020204030204" pitchFamily="34" charset="0"/>
                <a:ea typeface="Calibri" panose="020F0502020204030204" pitchFamily="34" charset="0"/>
                <a:cs typeface="Times New Roman" panose="02020603050405020304" pitchFamily="18" charset="0"/>
              </a:rPr>
              <a:t>Desarrollo Próximo, </a:t>
            </a:r>
            <a:r>
              <a:rPr lang="es-MX" sz="1600" dirty="0">
                <a:effectLst/>
                <a:latin typeface="Calibri" panose="020F0502020204030204" pitchFamily="34" charset="0"/>
                <a:ea typeface="Calibri" panose="020F0502020204030204" pitchFamily="34" charset="0"/>
                <a:cs typeface="Times New Roman" panose="02020603050405020304" pitchFamily="18" charset="0"/>
              </a:rPr>
              <a:t>Lev Vygotsky la definió de la siguiente manera </a:t>
            </a:r>
            <a:r>
              <a:rPr lang="es-MX" sz="1600" dirty="0">
                <a:latin typeface="Calibri" panose="020F0502020204030204" pitchFamily="34" charset="0"/>
                <a:cs typeface="Calibri" panose="020F0502020204030204" pitchFamily="34" charset="0"/>
              </a:rPr>
              <a:t>(Rodríguez y Altamirano, 2006):</a:t>
            </a:r>
          </a:p>
          <a:p>
            <a:pPr algn="ctr">
              <a:lnSpc>
                <a:spcPct val="150000"/>
              </a:lnSpc>
              <a:spcAft>
                <a:spcPts val="800"/>
              </a:spcAft>
            </a:pP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“La distancia entre el nivel de desarrollo real determinado por la resolución independiente de problemas y el nivel de desarrollo potencial determinado mediante la resolución de problemas bajo la guía de adultos o en colaboración con otros más capaces.”</a:t>
            </a:r>
          </a:p>
          <a:p>
            <a:pPr>
              <a:lnSpc>
                <a:spcPct val="150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Es decir, es una zona intermedia entre lo que el niño sabe en el momento presente y lo que puede llegar a saber en el siguiente nivel.</a:t>
            </a:r>
          </a:p>
          <a:p>
            <a:pPr>
              <a:lnSpc>
                <a:spcPct val="150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Para realizar estas tareas el niño necesita ayuda de algún tipo, que puede ser incluso la ayuda de sus propios compañeros. Para ello, Vygotsky sugería que los profesores podían utilizar actividades de aprendizaje cooperativo para avanzar en sus conocimientos y habilidades.</a:t>
            </a:r>
          </a:p>
        </p:txBody>
      </p:sp>
    </p:spTree>
    <p:extLst>
      <p:ext uri="{BB962C8B-B14F-4D97-AF65-F5344CB8AC3E}">
        <p14:creationId xmlns:p14="http://schemas.microsoft.com/office/powerpoint/2010/main" val="3860007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Aprendizaje invisible - Panorama">
            <a:extLst>
              <a:ext uri="{FF2B5EF4-FFF2-40B4-BE49-F238E27FC236}">
                <a16:creationId xmlns:a16="http://schemas.microsoft.com/office/drawing/2014/main" id="{318065CD-0A27-90DF-378F-C812BD30E4E9}"/>
              </a:ext>
            </a:extLst>
          </p:cNvPr>
          <p:cNvPicPr>
            <a:picLocks noChangeAspect="1" noChangeArrowheads="1"/>
          </p:cNvPicPr>
          <p:nvPr/>
        </p:nvPicPr>
        <p:blipFill>
          <a:blip r:embed="rId2">
            <a:alphaModFix amt="20000"/>
            <a:extLst>
              <a:ext uri="{28A0092B-C50C-407E-A947-70E740481C1C}">
                <a14:useLocalDpi xmlns:a14="http://schemas.microsoft.com/office/drawing/2010/main" val="0"/>
              </a:ext>
            </a:extLst>
          </a:blip>
          <a:srcRect/>
          <a:stretch>
            <a:fillRect/>
          </a:stretch>
        </p:blipFill>
        <p:spPr bwMode="auto">
          <a:xfrm>
            <a:off x="0" y="-510734"/>
            <a:ext cx="12191999" cy="7573237"/>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85785742-3E98-4C98-A935-F6ECADEDFECB}"/>
              </a:ext>
            </a:extLst>
          </p:cNvPr>
          <p:cNvSpPr>
            <a:spLocks noGrp="1"/>
          </p:cNvSpPr>
          <p:nvPr>
            <p:ph type="title"/>
          </p:nvPr>
        </p:nvSpPr>
        <p:spPr/>
        <p:txBody>
          <a:bodyPr>
            <a:normAutofit/>
          </a:bodyPr>
          <a:lstStyle/>
          <a:p>
            <a:pPr algn="ctr"/>
            <a:r>
              <a:rPr lang="es-MX" sz="6000" dirty="0"/>
              <a:t>ZONA DE DESARROLLO POTENCIAL</a:t>
            </a:r>
          </a:p>
        </p:txBody>
      </p:sp>
      <p:sp>
        <p:nvSpPr>
          <p:cNvPr id="9" name="CuadroTexto 8">
            <a:extLst>
              <a:ext uri="{FF2B5EF4-FFF2-40B4-BE49-F238E27FC236}">
                <a16:creationId xmlns:a16="http://schemas.microsoft.com/office/drawing/2014/main" id="{C369C121-265D-31DC-9A0A-B1F34F21E50C}"/>
              </a:ext>
            </a:extLst>
          </p:cNvPr>
          <p:cNvSpPr txBox="1"/>
          <p:nvPr/>
        </p:nvSpPr>
        <p:spPr>
          <a:xfrm>
            <a:off x="1645103" y="1931265"/>
            <a:ext cx="9246054" cy="1200329"/>
          </a:xfrm>
          <a:prstGeom prst="rect">
            <a:avLst/>
          </a:prstGeom>
          <a:noFill/>
        </p:spPr>
        <p:txBody>
          <a:bodyPr wrap="square">
            <a:spAutoFit/>
          </a:bodyPr>
          <a:lstStyle/>
          <a:p>
            <a:pPr>
              <a:lnSpc>
                <a:spcPct val="150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La Zona de Desarrollo Potencial es lo que el niño no sabe. Es por tanto, tarea del profesor determinar el objetivo de hacia dónde quiere llevar el aprendizaje del niño, es decir, cuál será su siguiente paso de aprendizaje (Serna y Packer, 2014).</a:t>
            </a:r>
          </a:p>
        </p:txBody>
      </p:sp>
      <p:sp>
        <p:nvSpPr>
          <p:cNvPr id="11" name="CuadroTexto 10">
            <a:extLst>
              <a:ext uri="{FF2B5EF4-FFF2-40B4-BE49-F238E27FC236}">
                <a16:creationId xmlns:a16="http://schemas.microsoft.com/office/drawing/2014/main" id="{2922AAE0-784F-2407-545A-3AE6826C21A4}"/>
              </a:ext>
            </a:extLst>
          </p:cNvPr>
          <p:cNvSpPr txBox="1"/>
          <p:nvPr/>
        </p:nvSpPr>
        <p:spPr>
          <a:xfrm>
            <a:off x="1706498" y="3144218"/>
            <a:ext cx="9360354" cy="792781"/>
          </a:xfrm>
          <a:prstGeom prst="rect">
            <a:avLst/>
          </a:prstGeom>
          <a:noFill/>
        </p:spPr>
        <p:txBody>
          <a:bodyPr wrap="square">
            <a:spAutoFit/>
          </a:bodyPr>
          <a:lstStyle/>
          <a:p>
            <a:pPr>
              <a:lnSpc>
                <a:spcPct val="150000"/>
              </a:lnSpc>
              <a:spcAft>
                <a:spcPts val="800"/>
              </a:spcAft>
            </a:pPr>
            <a:r>
              <a:rPr lang="es-MX" sz="1600" dirty="0">
                <a:effectLst/>
                <a:latin typeface="Calibri" panose="020F0502020204030204" pitchFamily="34" charset="0"/>
                <a:ea typeface="Calibri" panose="020F0502020204030204" pitchFamily="34" charset="0"/>
                <a:cs typeface="Times New Roman" panose="02020603050405020304" pitchFamily="18" charset="0"/>
              </a:rPr>
              <a:t>Una vez este objetivo quede conseguido, será lo que el niño ya sabe, por lo que se convertirá en su Zona de Desarrollo Real y el ciclo comenzará de nuevo.</a:t>
            </a:r>
          </a:p>
        </p:txBody>
      </p:sp>
      <p:sp>
        <p:nvSpPr>
          <p:cNvPr id="13" name="CuadroTexto 12">
            <a:extLst>
              <a:ext uri="{FF2B5EF4-FFF2-40B4-BE49-F238E27FC236}">
                <a16:creationId xmlns:a16="http://schemas.microsoft.com/office/drawing/2014/main" id="{CF05C57F-AA22-1DEC-7F48-96913702988D}"/>
              </a:ext>
            </a:extLst>
          </p:cNvPr>
          <p:cNvSpPr txBox="1"/>
          <p:nvPr/>
        </p:nvSpPr>
        <p:spPr>
          <a:xfrm>
            <a:off x="1645102" y="4013282"/>
            <a:ext cx="9483145" cy="2308324"/>
          </a:xfrm>
          <a:prstGeom prst="rect">
            <a:avLst/>
          </a:prstGeom>
          <a:noFill/>
        </p:spPr>
        <p:txBody>
          <a:bodyPr wrap="square">
            <a:spAutoFit/>
          </a:bodyPr>
          <a:lstStyle/>
          <a:p>
            <a:pPr>
              <a:lnSpc>
                <a:spcPct val="150000"/>
              </a:lnSpc>
            </a:pPr>
            <a:r>
              <a:rPr lang="es-MX" sz="1600" dirty="0">
                <a:effectLst/>
                <a:latin typeface="Calibri" panose="020F0502020204030204" pitchFamily="34" charset="0"/>
                <a:ea typeface="Calibri" panose="020F0502020204030204" pitchFamily="34" charset="0"/>
                <a:cs typeface="Calibri" panose="020F0502020204030204" pitchFamily="34" charset="0"/>
              </a:rPr>
              <a:t>El concepto alude a un momento de relevancia en el proceso de desarrollo del niño ya que es la región dinámica de sensibilidad en la que se lleva a cabo la transición desde el funcionamiento interpsicológico al intrapsicológico. Se relaciona con aquellas funciones psicológicas que, en un determinado período de edad, se hallan en proceso de maduración y que no pueden ser utilizadas de modo independiente, pero sí con ayuda.</a:t>
            </a:r>
            <a:r>
              <a:rPr lang="es-MX" sz="1600" dirty="0">
                <a:latin typeface="Calibri" panose="020F0502020204030204" pitchFamily="34" charset="0"/>
                <a:cs typeface="Calibri" panose="020F0502020204030204" pitchFamily="34" charset="0"/>
              </a:rPr>
              <a:t> (Rodríguez y Altamirano, 2006)</a:t>
            </a:r>
          </a:p>
          <a:p>
            <a:pPr>
              <a:lnSpc>
                <a:spcPct val="150000"/>
              </a:lnSpc>
            </a:pPr>
            <a:endParaRPr lang="es-MX"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6312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tras en madera">
  <a:themeElements>
    <a:clrScheme name="Letras en mader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Letras en mader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etras en mader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{6152A3E4-6FDF-DE4C-8A01-A4BE91694D19}tf10001070</Template>
  <TotalTime>105</TotalTime>
  <Words>1023</Words>
  <Application>Microsoft Office PowerPoint</Application>
  <PresentationFormat>Panorámica</PresentationFormat>
  <Paragraphs>36</Paragraphs>
  <Slides>10</Slides>
  <Notes>1</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10</vt:i4>
      </vt:variant>
    </vt:vector>
  </HeadingPairs>
  <TitlesOfParts>
    <vt:vector size="17" baseType="lpstr">
      <vt:lpstr>Calibri</vt:lpstr>
      <vt:lpstr>Rockwell</vt:lpstr>
      <vt:lpstr>Rockwell Condensed</vt:lpstr>
      <vt:lpstr>Rockwell Extra Bold</vt:lpstr>
      <vt:lpstr>Times New Roman</vt:lpstr>
      <vt:lpstr>Wingdings</vt:lpstr>
      <vt:lpstr>Letras en madera</vt:lpstr>
      <vt:lpstr>GENÉTICO- DIALÉCTICA PARTE 2</vt:lpstr>
      <vt:lpstr>FUNCIONES INTER/INTRA Psicológicas DEL APRENDIZAJE </vt:lpstr>
      <vt:lpstr>Presentación de PowerPoint</vt:lpstr>
      <vt:lpstr>Presentación de PowerPoint</vt:lpstr>
      <vt:lpstr>Presentación de PowerPoint</vt:lpstr>
      <vt:lpstr>NIVEL DE DESARROLLO REAL</vt:lpstr>
      <vt:lpstr>Zona de desarrollo próximo</vt:lpstr>
      <vt:lpstr>Presentación de PowerPoint</vt:lpstr>
      <vt:lpstr>ZONA DE DESARROLLO POTENCIAL</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GENETICO- DIALECTICA PARTE 2</dc:title>
  <dc:creator>Microsoft Office User</dc:creator>
  <cp:lastModifiedBy>Less</cp:lastModifiedBy>
  <cp:revision>8</cp:revision>
  <dcterms:created xsi:type="dcterms:W3CDTF">2022-06-26T20:28:17Z</dcterms:created>
  <dcterms:modified xsi:type="dcterms:W3CDTF">2022-11-06T21:01:01Z</dcterms:modified>
</cp:coreProperties>
</file>