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5161"/>
  </p:normalViewPr>
  <p:slideViewPr>
    <p:cSldViewPr snapToGrid="0" snapToObjects="1">
      <p:cViewPr varScale="1">
        <p:scale>
          <a:sx n="73" d="100"/>
          <a:sy n="73" d="100"/>
        </p:scale>
        <p:origin x="64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E77EB2-141F-4F39-B640-E903998E4059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648A6-47A7-49FE-ABDE-EC3528BB65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0109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49A2-8772-E949-B02F-606E78BBE6E9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4D64-DF9B-6B4A-8989-F38B1FD399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1207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49A2-8772-E949-B02F-606E78BBE6E9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4D64-DF9B-6B4A-8989-F38B1FD399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9503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49A2-8772-E949-B02F-606E78BBE6E9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4D64-DF9B-6B4A-8989-F38B1FD399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7813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49A2-8772-E949-B02F-606E78BBE6E9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4D64-DF9B-6B4A-8989-F38B1FD399BD}" type="slidenum">
              <a:rPr lang="es-MX" smtClean="0"/>
              <a:t>‹Nº›</a:t>
            </a:fld>
            <a:endParaRPr lang="es-MX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27825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49A2-8772-E949-B02F-606E78BBE6E9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4D64-DF9B-6B4A-8989-F38B1FD399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59626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49A2-8772-E949-B02F-606E78BBE6E9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4D64-DF9B-6B4A-8989-F38B1FD399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89460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49A2-8772-E949-B02F-606E78BBE6E9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4D64-DF9B-6B4A-8989-F38B1FD399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15594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49A2-8772-E949-B02F-606E78BBE6E9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4D64-DF9B-6B4A-8989-F38B1FD399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01073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49A2-8772-E949-B02F-606E78BBE6E9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4D64-DF9B-6B4A-8989-F38B1FD399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451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49A2-8772-E949-B02F-606E78BBE6E9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4D64-DF9B-6B4A-8989-F38B1FD399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2749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49A2-8772-E949-B02F-606E78BBE6E9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4D64-DF9B-6B4A-8989-F38B1FD399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094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49A2-8772-E949-B02F-606E78BBE6E9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4D64-DF9B-6B4A-8989-F38B1FD399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8757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49A2-8772-E949-B02F-606E78BBE6E9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4D64-DF9B-6B4A-8989-F38B1FD399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3395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49A2-8772-E949-B02F-606E78BBE6E9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4D64-DF9B-6B4A-8989-F38B1FD399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6731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49A2-8772-E949-B02F-606E78BBE6E9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4D64-DF9B-6B4A-8989-F38B1FD399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67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49A2-8772-E949-B02F-606E78BBE6E9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4D64-DF9B-6B4A-8989-F38B1FD399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6073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49A2-8772-E949-B02F-606E78BBE6E9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64D64-DF9B-6B4A-8989-F38B1FD399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284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A4049A2-8772-E949-B02F-606E78BBE6E9}" type="datetimeFigureOut">
              <a:rPr lang="es-MX" smtClean="0"/>
              <a:t>16/10/2022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8F64D64-DF9B-6B4A-8989-F38B1FD399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3684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bibliotecafrancisco.files.wordpress.com/2016/06/manual-de-psicologc3ada-educacional-arancibia-v-herrera-p-strasser-k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BF4A4B-4A6B-CF8B-A11B-2E34A27EE0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1750950"/>
            <a:ext cx="8689976" cy="2509213"/>
          </a:xfrm>
        </p:spPr>
        <p:txBody>
          <a:bodyPr>
            <a:normAutofit/>
          </a:bodyPr>
          <a:lstStyle/>
          <a:p>
            <a:r>
              <a:rPr lang="es-MX" sz="8000" i="1" u="sng" dirty="0" smtClean="0"/>
              <a:t>TEORÍAS </a:t>
            </a:r>
            <a:r>
              <a:rPr lang="es-MX" sz="8000" i="1" u="sng" dirty="0"/>
              <a:t>CONDUCTUALES</a:t>
            </a:r>
          </a:p>
        </p:txBody>
      </p:sp>
    </p:spTree>
    <p:extLst>
      <p:ext uri="{BB962C8B-B14F-4D97-AF65-F5344CB8AC3E}">
        <p14:creationId xmlns:p14="http://schemas.microsoft.com/office/powerpoint/2010/main" val="1441786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E3408455-5941-DF66-008F-99B41D35BC83}"/>
              </a:ext>
            </a:extLst>
          </p:cNvPr>
          <p:cNvSpPr txBox="1"/>
          <p:nvPr/>
        </p:nvSpPr>
        <p:spPr>
          <a:xfrm>
            <a:off x="1124076" y="1233500"/>
            <a:ext cx="10149170" cy="30008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Los 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orígenes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de la 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teoría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conductual del aprendizaje se encuentran en los estudios de Pavlov (1927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con animales. Durante los 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años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30, </a:t>
            </a:r>
            <a:r>
              <a:rPr lang="es-MX" dirty="0">
                <a:latin typeface="Tw Cen MT" panose="020B0602020104020603" pitchFamily="34" charset="0"/>
                <a:cs typeface="Times New Roman" panose="02020603050405020304" pitchFamily="18" charset="0"/>
              </a:rPr>
              <a:t>é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l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y otros 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psicólogos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estudiaron y experimentaron la forma en que distintos 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estímulos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se 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podían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usar para obtener respuestas de los animales. Estos experimentos permitieron descubrir muchos principios del aprendizaje, principios de la 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relación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entre 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estímulos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y respuestas, que 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más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tarde fueron </a:t>
            </a:r>
            <a:r>
              <a:rPr lang="es-MX" dirty="0">
                <a:latin typeface="Tw Cen MT" panose="020B0602020104020603" pitchFamily="34" charset="0"/>
                <a:cs typeface="Times New Roman" panose="02020603050405020304" pitchFamily="18" charset="0"/>
              </a:rPr>
              <a:t>ú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tiles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para modificar el comportamiento humano. Luego, esta 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terminología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fue adoptada por Watson, Guthrie y Skinner 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en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los 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EEUU,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como base para su trabajo en 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modificación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conductual, el cual dio origen a la corriente que en 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psicología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se conoce como “conductismo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” (Herrera y Strasser, 2011).</a:t>
            </a:r>
            <a:endParaRPr lang="es-MX" dirty="0">
              <a:latin typeface="Tw Cen MT" panose="020B0602020104020603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Teorias conductuales by Samantha Arroyo">
            <a:extLst>
              <a:ext uri="{FF2B5EF4-FFF2-40B4-BE49-F238E27FC236}">
                <a16:creationId xmlns:a16="http://schemas.microsoft.com/office/drawing/2014/main" id="{FFFA275F-FE83-D646-B01D-5FC404B6CB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9994" y="4546879"/>
            <a:ext cx="3097334" cy="1984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2691578" y="193554"/>
            <a:ext cx="68088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TEORÍA CONDUCTUAL</a:t>
            </a:r>
            <a:endParaRPr lang="es-E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5384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DB78692A-081A-0346-62B8-56D43F7E5EAD}"/>
              </a:ext>
            </a:extLst>
          </p:cNvPr>
          <p:cNvSpPr txBox="1"/>
          <p:nvPr/>
        </p:nvSpPr>
        <p:spPr>
          <a:xfrm>
            <a:off x="1421841" y="890510"/>
            <a:ext cx="9446456" cy="21698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La 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aparición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del conductismo en 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psicología representó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un cambio desde el estudio de la conciencia y el subjetivismo, hacia el materialismo y el objetivismo que permite el estudio de la conducta observable. Esta corriente considera a la 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Psicología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como una ciencia que predice y controla la conducta, lo cual implica excluir los estados y eventos mentales como objeto de estudio de la 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psicología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. </a:t>
            </a:r>
            <a:endParaRPr lang="es-MX" dirty="0">
              <a:latin typeface="Tw Cen MT" panose="020B0602020104020603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TEORIAS DEL APRENDIZAJE: TEORÍA CONDUCTUAL">
            <a:extLst>
              <a:ext uri="{FF2B5EF4-FFF2-40B4-BE49-F238E27FC236}">
                <a16:creationId xmlns:a16="http://schemas.microsoft.com/office/drawing/2014/main" id="{16F978EB-F88A-BCA9-809E-C9F9AA767C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294" y="3207461"/>
            <a:ext cx="3007164" cy="318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2809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Las 10 diferencias entre Conductismo y Cognitivismo (explicadas)">
            <a:extLst>
              <a:ext uri="{FF2B5EF4-FFF2-40B4-BE49-F238E27FC236}">
                <a16:creationId xmlns:a16="http://schemas.microsoft.com/office/drawing/2014/main" id="{38A3826D-1AAF-667E-C154-B652DB4E07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8137" y="5876001"/>
            <a:ext cx="1682530" cy="1191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374CBA2B-B03D-A367-0E8B-1600C4FEBEFF}"/>
              </a:ext>
            </a:extLst>
          </p:cNvPr>
          <p:cNvSpPr txBox="1"/>
          <p:nvPr/>
        </p:nvSpPr>
        <p:spPr>
          <a:xfrm>
            <a:off x="1076042" y="1337210"/>
            <a:ext cx="9866065" cy="38318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es-MX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Los principios 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fundamentales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que adhieren las 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teorías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conductuales pueden resumirse de la siguiente forma: </a:t>
            </a:r>
            <a:endParaRPr lang="es-MX" dirty="0" smtClean="0">
              <a:effectLst/>
              <a:latin typeface="Tw Cen MT" panose="020B0602020104020603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s-MX" dirty="0" smtClean="0">
              <a:effectLst/>
              <a:latin typeface="Tw Cen MT" panose="020B0602020104020603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La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conducta 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está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regida por leyes y sujeta a las variables ambientales: las personas responden a las variables de su ambiente. Las fuerzas externas estimulan a los individuos a actuar de ciertas maneras, ya sea realizando una conducta o 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evitándola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. Desde este punto de vista, se considera al 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psicólogo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como un “ingeniero conductual”, que maneja variables ambientales; 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también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como un “investigador”, que estudia el tipo de variables ambientales que afectan la 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conducta</a:t>
            </a:r>
            <a:r>
              <a:rPr lang="es-MX" dirty="0">
                <a:latin typeface="Tw Cen MT" panose="020B0602020104020603" pitchFamily="34" charset="0"/>
                <a:cs typeface="Times New Roman" panose="02020603050405020304" pitchFamily="18" charset="0"/>
              </a:rPr>
              <a:t> </a:t>
            </a:r>
            <a:r>
              <a:rPr lang="es-MX" dirty="0" smtClean="0">
                <a:latin typeface="Tw Cen MT" panose="020B0602020104020603" pitchFamily="34" charset="0"/>
                <a:cs typeface="Times New Roman" panose="02020603050405020304" pitchFamily="18" charset="0"/>
              </a:rPr>
              <a:t>(</a:t>
            </a:r>
            <a:r>
              <a:rPr lang="es-MX" dirty="0">
                <a:latin typeface="Tw Cen MT" panose="020B0602020104020603" pitchFamily="34" charset="0"/>
                <a:cs typeface="Times New Roman" panose="02020603050405020304" pitchFamily="18" charset="0"/>
              </a:rPr>
              <a:t>Herrera y Strasser, 2011).</a:t>
            </a:r>
          </a:p>
        </p:txBody>
      </p:sp>
      <p:sp>
        <p:nvSpPr>
          <p:cNvPr id="2" name="Rectángulo 1"/>
          <p:cNvSpPr/>
          <p:nvPr/>
        </p:nvSpPr>
        <p:spPr>
          <a:xfrm>
            <a:off x="1210326" y="440340"/>
            <a:ext cx="95974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PRINCIPIOS DEL CONDUCTISMO</a:t>
            </a:r>
            <a:endParaRPr lang="es-E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79655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96458CAA-ACD0-3398-42D5-EFEF3168FC89}"/>
              </a:ext>
            </a:extLst>
          </p:cNvPr>
          <p:cNvSpPr txBox="1"/>
          <p:nvPr/>
        </p:nvSpPr>
        <p:spPr>
          <a:xfrm>
            <a:off x="934609" y="1136962"/>
            <a:ext cx="1022107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En general, el </a:t>
            </a:r>
            <a:r>
              <a:rPr lang="es-MX" i="1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aprendizaje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dentro de la 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teoría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conductual se define como un cambio relativamente permanente en el comportamiento, que refleja una 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adquisición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de conocimientos o habilidades a 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través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de la 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experiencia, es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decir, se excluye cualquier cambio obtenido por simple 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maduración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. Estos cambios en el comportamiento deben ser razonablemente objetivos y, por lo tanto, deben poder ser medidos </a:t>
            </a:r>
            <a:r>
              <a:rPr lang="es-MX" dirty="0">
                <a:latin typeface="Tw Cen MT" panose="020B0602020104020603" pitchFamily="34" charset="0"/>
                <a:cs typeface="Times New Roman" panose="02020603050405020304" pitchFamily="18" charset="0"/>
              </a:rPr>
              <a:t>(Herrera y Strasser, 2011</a:t>
            </a:r>
            <a:r>
              <a:rPr lang="es-MX" dirty="0" smtClean="0">
                <a:latin typeface="Tw Cen MT" panose="020B0602020104020603" pitchFamily="34" charset="0"/>
                <a:cs typeface="Times New Roman" panose="02020603050405020304" pitchFamily="18" charset="0"/>
              </a:rPr>
              <a:t>). </a:t>
            </a:r>
            <a:endParaRPr lang="es-MX" dirty="0">
              <a:latin typeface="Tw Cen MT" panose="020B0602020104020603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s-MX" dirty="0" smtClean="0">
              <a:effectLst/>
              <a:latin typeface="Tw Cen MT" panose="020B0602020104020603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Dentro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de la 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teoría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conductual, existen cuatro procesos que pueden explicar este aprendizaje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: </a:t>
            </a:r>
            <a:endParaRPr lang="es-MX" dirty="0">
              <a:latin typeface="Tw Cen MT" panose="020B0602020104020603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>
                <a:latin typeface="Tw Cen MT" panose="020B0602020104020603" pitchFamily="34" charset="0"/>
                <a:cs typeface="Times New Roman" panose="02020603050405020304" pitchFamily="18" charset="0"/>
              </a:rPr>
              <a:t>C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ondicionamiento clásico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>
                <a:latin typeface="Tw Cen MT" panose="020B0602020104020603" pitchFamily="34" charset="0"/>
                <a:cs typeface="Times New Roman" panose="02020603050405020304" pitchFamily="18" charset="0"/>
              </a:rPr>
              <a:t>A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sociación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por 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contigüidad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>
                <a:latin typeface="Tw Cen MT" panose="020B0602020104020603" pitchFamily="34" charset="0"/>
                <a:cs typeface="Times New Roman" panose="02020603050405020304" pitchFamily="18" charset="0"/>
              </a:rPr>
              <a:t>C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ondicionamiento operante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>
                <a:latin typeface="Tw Cen MT" panose="020B0602020104020603" pitchFamily="34" charset="0"/>
                <a:cs typeface="Times New Roman" panose="02020603050405020304" pitchFamily="18" charset="0"/>
              </a:rPr>
              <a:t>O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bservación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e 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imitación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. </a:t>
            </a:r>
            <a:endParaRPr lang="es-MX" dirty="0">
              <a:latin typeface="Tw Cen MT" panose="020B0602020104020603" pitchFamily="34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En qué consiste el enfoque conductual en psicología?">
            <a:extLst>
              <a:ext uri="{FF2B5EF4-FFF2-40B4-BE49-F238E27FC236}">
                <a16:creationId xmlns:a16="http://schemas.microsoft.com/office/drawing/2014/main" id="{DF3C76A5-6ACA-DEFD-175E-BFFA53EE73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5144" y="4206283"/>
            <a:ext cx="3469616" cy="1524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4192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eorías Conductuales - Infogram">
            <a:extLst>
              <a:ext uri="{FF2B5EF4-FFF2-40B4-BE49-F238E27FC236}">
                <a16:creationId xmlns:a16="http://schemas.microsoft.com/office/drawing/2014/main" id="{899DAA35-1A39-3782-A664-14FA2018DA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25"/>
          <a:stretch/>
        </p:blipFill>
        <p:spPr bwMode="auto">
          <a:xfrm>
            <a:off x="4797771" y="4116664"/>
            <a:ext cx="2883856" cy="259617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52604A5E-47A1-CAEE-2351-E91EC9630111}"/>
              </a:ext>
            </a:extLst>
          </p:cNvPr>
          <p:cNvSpPr txBox="1"/>
          <p:nvPr/>
        </p:nvSpPr>
        <p:spPr>
          <a:xfrm>
            <a:off x="1777040" y="1069676"/>
            <a:ext cx="9333782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es-MX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El </a:t>
            </a:r>
            <a:r>
              <a:rPr lang="es-MX" i="1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condicionamiento </a:t>
            </a:r>
            <a:r>
              <a:rPr lang="es-MX" i="1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clásico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es el proceso a 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través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del cual se logra que un comportamiento 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(respuesta)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que antes 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ocurría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tras un evento determinado 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(estímulo)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ocurra tras otro evento distinto. El condicionamiento 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clásico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fue descrito por el 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fisiólogo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ruso </a:t>
            </a:r>
            <a:r>
              <a:rPr lang="es-MX" b="1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Ivan Pavlov</a:t>
            </a:r>
            <a:r>
              <a:rPr lang="es-MX" dirty="0">
                <a:latin typeface="Tw Cen MT" panose="020B0602020104020603" pitchFamily="34" charset="0"/>
                <a:cs typeface="Times New Roman" panose="02020603050405020304" pitchFamily="18" charset="0"/>
              </a:rPr>
              <a:t> 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a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partir de sus estudios con animales; en sus investigaciones, 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asoció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el ruido de una campanilla (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estímulo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neutro) a la comida (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estímulo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incondicionado) de un perro, y 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logró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que el perro salivara al escuchar la campanilla (que se 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transformó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en un </a:t>
            </a:r>
            <a:r>
              <a:rPr lang="es-MX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estímulo </a:t>
            </a:r>
            <a:r>
              <a:rPr lang="es-MX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condicionado</a:t>
            </a:r>
            <a:r>
              <a:rPr lang="es-MX" dirty="0" smtClean="0">
                <a:latin typeface="Tw Cen MT" panose="020B0602020104020603" pitchFamily="34" charset="0"/>
                <a:cs typeface="Times New Roman" panose="02020603050405020304" pitchFamily="18" charset="0"/>
              </a:rPr>
              <a:t>) </a:t>
            </a:r>
            <a:r>
              <a:rPr lang="es-MX" dirty="0">
                <a:latin typeface="Tw Cen MT" panose="020B0602020104020603" pitchFamily="34" charset="0"/>
                <a:cs typeface="Times New Roman" panose="02020603050405020304" pitchFamily="18" charset="0"/>
              </a:rPr>
              <a:t>(Herrera y Strasser, 2011</a:t>
            </a:r>
            <a:r>
              <a:rPr lang="es-MX" dirty="0" smtClean="0">
                <a:latin typeface="Tw Cen MT" panose="020B0602020104020603" pitchFamily="34" charset="0"/>
                <a:cs typeface="Times New Roman" panose="02020603050405020304" pitchFamily="18" charset="0"/>
              </a:rPr>
              <a:t>)</a:t>
            </a:r>
            <a:endParaRPr lang="es-MX" dirty="0">
              <a:latin typeface="Tw Cen MT" panose="020B0602020104020603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537290" y="578899"/>
            <a:ext cx="94048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CONDICIONAMIENTO CLÁSICO</a:t>
            </a:r>
            <a:endParaRPr lang="es-ES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6327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E0337BA2-FA5F-603F-F4A0-3F15F3B06638}"/>
              </a:ext>
            </a:extLst>
          </p:cNvPr>
          <p:cNvSpPr txBox="1"/>
          <p:nvPr/>
        </p:nvSpPr>
        <p:spPr>
          <a:xfrm>
            <a:off x="1672045" y="1848011"/>
            <a:ext cx="914831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600" dirty="0">
                <a:effectLst/>
                <a:latin typeface="Tw Cen MT" panose="020B0602020104020603" pitchFamily="34" charset="0"/>
              </a:rPr>
              <a:t>Otra forma de aprendizaje descrita por la </a:t>
            </a:r>
            <a:r>
              <a:rPr lang="es-MX" sz="1600" dirty="0" smtClean="0">
                <a:effectLst/>
                <a:latin typeface="Tw Cen MT" panose="020B0602020104020603" pitchFamily="34" charset="0"/>
              </a:rPr>
              <a:t>teoría </a:t>
            </a:r>
            <a:r>
              <a:rPr lang="es-MX" sz="1600" dirty="0">
                <a:effectLst/>
                <a:latin typeface="Tw Cen MT" panose="020B0602020104020603" pitchFamily="34" charset="0"/>
              </a:rPr>
              <a:t>conductual consiste en el </a:t>
            </a:r>
            <a:r>
              <a:rPr lang="es-MX" sz="1600" b="1" dirty="0">
                <a:effectLst/>
                <a:latin typeface="Tw Cen MT" panose="020B0602020104020603" pitchFamily="34" charset="0"/>
              </a:rPr>
              <a:t>Aprendizaje Asociativo</a:t>
            </a:r>
            <a:r>
              <a:rPr lang="es-MX" sz="1600" dirty="0">
                <a:effectLst/>
                <a:latin typeface="Tw Cen MT" panose="020B0602020104020603" pitchFamily="34" charset="0"/>
              </a:rPr>
              <a:t> o por </a:t>
            </a:r>
            <a:r>
              <a:rPr lang="es-MX" sz="1600" dirty="0" smtClean="0">
                <a:effectLst/>
                <a:latin typeface="Tw Cen MT" panose="020B0602020104020603" pitchFamily="34" charset="0"/>
              </a:rPr>
              <a:t>contigüidad</a:t>
            </a:r>
            <a:r>
              <a:rPr lang="es-MX" sz="1600" dirty="0">
                <a:effectLst/>
                <a:latin typeface="Tw Cen MT" panose="020B0602020104020603" pitchFamily="34" charset="0"/>
              </a:rPr>
              <a:t>, propuesto por el americano </a:t>
            </a:r>
            <a:r>
              <a:rPr lang="es-MX" sz="1600" b="1" dirty="0" smtClean="0">
                <a:effectLst/>
                <a:latin typeface="Tw Cen MT" panose="020B0602020104020603" pitchFamily="34" charset="0"/>
              </a:rPr>
              <a:t>Edwin Guthrie</a:t>
            </a:r>
            <a:r>
              <a:rPr lang="es-MX" sz="1600" dirty="0" smtClean="0">
                <a:effectLst/>
                <a:latin typeface="Tw Cen MT" panose="020B0602020104020603" pitchFamily="34" charset="0"/>
              </a:rPr>
              <a:t>, </a:t>
            </a:r>
            <a:r>
              <a:rPr lang="es-MX" sz="1600" dirty="0">
                <a:effectLst/>
                <a:latin typeface="Tw Cen MT" panose="020B0602020104020603" pitchFamily="34" charset="0"/>
              </a:rPr>
              <a:t>el cual se desprende de los postulados de Thorndike y Pavlov. Este autor explica la </a:t>
            </a:r>
            <a:r>
              <a:rPr lang="es-MX" sz="1600" dirty="0" smtClean="0">
                <a:effectLst/>
                <a:latin typeface="Tw Cen MT" panose="020B0602020104020603" pitchFamily="34" charset="0"/>
              </a:rPr>
              <a:t>asociación </a:t>
            </a:r>
            <a:r>
              <a:rPr lang="es-MX" sz="1600" dirty="0">
                <a:effectLst/>
                <a:latin typeface="Tw Cen MT" panose="020B0602020104020603" pitchFamily="34" charset="0"/>
              </a:rPr>
              <a:t>de dos </a:t>
            </a:r>
            <a:r>
              <a:rPr lang="es-MX" sz="1600" dirty="0" smtClean="0">
                <a:effectLst/>
                <a:latin typeface="Tw Cen MT" panose="020B0602020104020603" pitchFamily="34" charset="0"/>
              </a:rPr>
              <a:t>estímulos </a:t>
            </a:r>
            <a:r>
              <a:rPr lang="es-MX" sz="1600" dirty="0">
                <a:latin typeface="Tw Cen MT" panose="020B0602020104020603" pitchFamily="34" charset="0"/>
              </a:rPr>
              <a:t>(</a:t>
            </a:r>
            <a:r>
              <a:rPr lang="es-MX" sz="1600" dirty="0" smtClean="0">
                <a:effectLst/>
                <a:latin typeface="Tw Cen MT" panose="020B0602020104020603" pitchFamily="34" charset="0"/>
              </a:rPr>
              <a:t>en </a:t>
            </a:r>
            <a:r>
              <a:rPr lang="es-MX" sz="1600" dirty="0">
                <a:effectLst/>
                <a:latin typeface="Tw Cen MT" panose="020B0602020104020603" pitchFamily="34" charset="0"/>
              </a:rPr>
              <a:t>ausencia de respuesta o </a:t>
            </a:r>
            <a:r>
              <a:rPr lang="es-MX" sz="1600" dirty="0" smtClean="0">
                <a:effectLst/>
                <a:latin typeface="Tw Cen MT" panose="020B0602020104020603" pitchFamily="34" charset="0"/>
              </a:rPr>
              <a:t>estímulo incondicionado) </a:t>
            </a:r>
            <a:r>
              <a:rPr lang="es-MX" sz="1600" dirty="0">
                <a:effectLst/>
                <a:latin typeface="Tw Cen MT" panose="020B0602020104020603" pitchFamily="34" charset="0"/>
              </a:rPr>
              <a:t>por medio del </a:t>
            </a:r>
            <a:r>
              <a:rPr lang="es-MX" sz="1600" i="1" dirty="0">
                <a:effectLst/>
                <a:latin typeface="Tw Cen MT" panose="020B0602020104020603" pitchFamily="34" charset="0"/>
              </a:rPr>
              <a:t>principio de </a:t>
            </a:r>
            <a:r>
              <a:rPr lang="es-MX" sz="1600" i="1" dirty="0" smtClean="0">
                <a:effectLst/>
                <a:latin typeface="Tw Cen MT" panose="020B0602020104020603" pitchFamily="34" charset="0"/>
              </a:rPr>
              <a:t>contigüidad</a:t>
            </a:r>
            <a:r>
              <a:rPr lang="es-MX" sz="1600" i="1" dirty="0" smtClean="0">
                <a:latin typeface="Tw Cen MT" panose="020B0602020104020603" pitchFamily="34" charset="0"/>
              </a:rPr>
              <a:t> </a:t>
            </a:r>
            <a:r>
              <a:rPr lang="es-MX" sz="1600" dirty="0">
                <a:latin typeface="Tw Cen MT" panose="020B0602020104020603" pitchFamily="34" charset="0"/>
                <a:cs typeface="Times New Roman" panose="02020603050405020304" pitchFamily="18" charset="0"/>
              </a:rPr>
              <a:t>(Herrera y Strasser, 2011).</a:t>
            </a:r>
            <a:endParaRPr lang="es-MX" sz="1600" i="1" dirty="0">
              <a:effectLst/>
              <a:latin typeface="Tw Cen MT" panose="020B06020201040206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MX" sz="1600" dirty="0" smtClean="0">
                <a:effectLst/>
                <a:latin typeface="Tw Cen MT" panose="020B0602020104020603" pitchFamily="34" charset="0"/>
              </a:rPr>
              <a:t>Este </a:t>
            </a:r>
            <a:r>
              <a:rPr lang="es-MX" sz="1600" dirty="0">
                <a:effectLst/>
                <a:latin typeface="Tw Cen MT" panose="020B0602020104020603" pitchFamily="34" charset="0"/>
              </a:rPr>
              <a:t>principio establece que cuando dos sensaciones ocurren juntas en forma repetida, acaban por asociarse, de manera que posteriormente cuando ocurre </a:t>
            </a:r>
            <a:r>
              <a:rPr lang="es-MX" sz="1600" dirty="0" smtClean="0">
                <a:effectLst/>
                <a:latin typeface="Tw Cen MT" panose="020B0602020104020603" pitchFamily="34" charset="0"/>
              </a:rPr>
              <a:t>solo </a:t>
            </a:r>
            <a:r>
              <a:rPr lang="es-MX" sz="1600" dirty="0">
                <a:effectLst/>
                <a:latin typeface="Tw Cen MT" panose="020B0602020104020603" pitchFamily="34" charset="0"/>
              </a:rPr>
              <a:t>una de estas sensaciones (</a:t>
            </a:r>
            <a:r>
              <a:rPr lang="es-MX" sz="1600" dirty="0" smtClean="0">
                <a:effectLst/>
                <a:latin typeface="Tw Cen MT" panose="020B0602020104020603" pitchFamily="34" charset="0"/>
              </a:rPr>
              <a:t>estímulo</a:t>
            </a:r>
            <a:r>
              <a:rPr lang="es-MX" sz="1600" dirty="0">
                <a:effectLst/>
                <a:latin typeface="Tw Cen MT" panose="020B0602020104020603" pitchFamily="34" charset="0"/>
              </a:rPr>
              <a:t>), la otra </a:t>
            </a:r>
            <a:r>
              <a:rPr lang="es-MX" sz="1600" dirty="0" smtClean="0">
                <a:effectLst/>
                <a:latin typeface="Tw Cen MT" panose="020B0602020104020603" pitchFamily="34" charset="0"/>
              </a:rPr>
              <a:t>sensación también </a:t>
            </a:r>
            <a:r>
              <a:rPr lang="es-MX" sz="1600" dirty="0">
                <a:effectLst/>
                <a:latin typeface="Tw Cen MT" panose="020B0602020104020603" pitchFamily="34" charset="0"/>
              </a:rPr>
              <a:t>es evocada (respuesta). Es </a:t>
            </a:r>
            <a:r>
              <a:rPr lang="es-MX" sz="1600" dirty="0" smtClean="0">
                <a:effectLst/>
                <a:latin typeface="Tw Cen MT" panose="020B0602020104020603" pitchFamily="34" charset="0"/>
              </a:rPr>
              <a:t>así </a:t>
            </a:r>
            <a:r>
              <a:rPr lang="es-MX" sz="1600" dirty="0">
                <a:effectLst/>
                <a:latin typeface="Tw Cen MT" panose="020B0602020104020603" pitchFamily="34" charset="0"/>
              </a:rPr>
              <a:t>como la </a:t>
            </a:r>
            <a:r>
              <a:rPr lang="es-MX" sz="1600" dirty="0" smtClean="0">
                <a:effectLst/>
                <a:latin typeface="Tw Cen MT" panose="020B0602020104020603" pitchFamily="34" charset="0"/>
              </a:rPr>
              <a:t>combinación </a:t>
            </a:r>
            <a:r>
              <a:rPr lang="es-MX" sz="1600" dirty="0">
                <a:effectLst/>
                <a:latin typeface="Tw Cen MT" panose="020B0602020104020603" pitchFamily="34" charset="0"/>
              </a:rPr>
              <a:t>de </a:t>
            </a:r>
            <a:r>
              <a:rPr lang="es-MX" sz="1600" dirty="0" smtClean="0">
                <a:effectLst/>
                <a:latin typeface="Tw Cen MT" panose="020B0602020104020603" pitchFamily="34" charset="0"/>
              </a:rPr>
              <a:t>estímulos </a:t>
            </a:r>
            <a:r>
              <a:rPr lang="es-MX" sz="1600" dirty="0">
                <a:effectLst/>
                <a:latin typeface="Tw Cen MT" panose="020B0602020104020603" pitchFamily="34" charset="0"/>
              </a:rPr>
              <a:t>que ha ocupado a un movimiento, al volver a presentarse, </a:t>
            </a:r>
            <a:r>
              <a:rPr lang="es-MX" sz="1600" dirty="0" smtClean="0">
                <a:effectLst/>
                <a:latin typeface="Tw Cen MT" panose="020B0602020104020603" pitchFamily="34" charset="0"/>
              </a:rPr>
              <a:t>tenderá </a:t>
            </a:r>
            <a:r>
              <a:rPr lang="es-MX" sz="1600" dirty="0">
                <a:effectLst/>
                <a:latin typeface="Tw Cen MT" panose="020B0602020104020603" pitchFamily="34" charset="0"/>
              </a:rPr>
              <a:t>a ir seguido por este movimiento. “Una estructura de </a:t>
            </a:r>
            <a:r>
              <a:rPr lang="es-MX" sz="1600" dirty="0" smtClean="0">
                <a:effectLst/>
                <a:latin typeface="Tw Cen MT" panose="020B0602020104020603" pitchFamily="34" charset="0"/>
              </a:rPr>
              <a:t>estímulo </a:t>
            </a:r>
            <a:r>
              <a:rPr lang="es-MX" sz="1600" dirty="0">
                <a:effectLst/>
                <a:latin typeface="Tw Cen MT" panose="020B0602020104020603" pitchFamily="34" charset="0"/>
              </a:rPr>
              <a:t>alcanza toda su fuerza asociativa con </a:t>
            </a:r>
            <a:r>
              <a:rPr lang="es-MX" sz="1600" dirty="0" smtClean="0">
                <a:effectLst/>
                <a:latin typeface="Tw Cen MT" panose="020B0602020104020603" pitchFamily="34" charset="0"/>
              </a:rPr>
              <a:t>ocasión </a:t>
            </a:r>
            <a:r>
              <a:rPr lang="es-MX" sz="1600" dirty="0">
                <a:effectLst/>
                <a:latin typeface="Tw Cen MT" panose="020B0602020104020603" pitchFamily="34" charset="0"/>
              </a:rPr>
              <a:t>de su primer apareamiento con las respuestas” </a:t>
            </a:r>
            <a:endParaRPr lang="es-MX" sz="1600" dirty="0">
              <a:latin typeface="Tw Cen MT" panose="020B0602020104020603" pitchFamily="34" charset="0"/>
            </a:endParaRPr>
          </a:p>
        </p:txBody>
      </p:sp>
      <p:pic>
        <p:nvPicPr>
          <p:cNvPr id="6146" name="Picture 2" descr="Características de las teorías conductuales by Para Qué Nos Sirve Analizar  El Clima Organizacional De Una Empresa">
            <a:extLst>
              <a:ext uri="{FF2B5EF4-FFF2-40B4-BE49-F238E27FC236}">
                <a16:creationId xmlns:a16="http://schemas.microsoft.com/office/drawing/2014/main" id="{7765D979-6E1B-4170-522C-77BE195D7D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6502"/>
            <a:ext cx="1672046" cy="1672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2081311" y="668272"/>
            <a:ext cx="8329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APRENDIZAJE ASOCIATIVO</a:t>
            </a:r>
            <a:endParaRPr lang="es-E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1267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77B408CC-7CEC-0F34-5261-82E14ABD02A9}"/>
              </a:ext>
            </a:extLst>
          </p:cNvPr>
          <p:cNvSpPr txBox="1"/>
          <p:nvPr/>
        </p:nvSpPr>
        <p:spPr>
          <a:xfrm>
            <a:off x="1549879" y="1608058"/>
            <a:ext cx="9092241" cy="26791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600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El </a:t>
            </a:r>
            <a:r>
              <a:rPr lang="es-MX" sz="1600" i="1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condicionamiento operante o instrumental</a:t>
            </a:r>
            <a:r>
              <a:rPr lang="es-MX" sz="1600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, descrito por </a:t>
            </a:r>
            <a:r>
              <a:rPr lang="es-MX" sz="1600" b="1" dirty="0">
                <a:latin typeface="Tw Cen MT" panose="020B0602020104020603" pitchFamily="34" charset="0"/>
                <a:cs typeface="Times New Roman" panose="02020603050405020304" pitchFamily="18" charset="0"/>
              </a:rPr>
              <a:t>E</a:t>
            </a:r>
            <a:r>
              <a:rPr lang="es-MX" sz="1600" b="1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dward </a:t>
            </a:r>
            <a:r>
              <a:rPr lang="es-MX" sz="1600" b="1" dirty="0">
                <a:latin typeface="Tw Cen MT" panose="020B0602020104020603" pitchFamily="34" charset="0"/>
                <a:cs typeface="Times New Roman" panose="02020603050405020304" pitchFamily="18" charset="0"/>
              </a:rPr>
              <a:t>T</a:t>
            </a:r>
            <a:r>
              <a:rPr lang="es-MX" sz="1600" b="1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horndike </a:t>
            </a:r>
            <a:r>
              <a:rPr lang="es-MX" sz="1600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y </a:t>
            </a:r>
            <a:r>
              <a:rPr lang="es-MX" sz="1600" b="1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B. </a:t>
            </a:r>
            <a:r>
              <a:rPr lang="es-MX" sz="1600" b="1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Frederick </a:t>
            </a:r>
            <a:r>
              <a:rPr lang="es-MX" sz="1600" b="1" dirty="0" err="1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Skinner</a:t>
            </a:r>
            <a:r>
              <a:rPr lang="es-MX" sz="1600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, </a:t>
            </a:r>
            <a:r>
              <a:rPr lang="es-MX" sz="1600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es el proceso a </a:t>
            </a:r>
            <a:r>
              <a:rPr lang="es-MX" sz="1600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través </a:t>
            </a:r>
            <a:r>
              <a:rPr lang="es-MX" sz="1600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del cual se fortalece un comportamiento que es seguido de un resultado favorable (refuerzo), con lo cual aumentan las probabilidades de que ese comportamiento vuelva a ocurrir. </a:t>
            </a:r>
            <a:endParaRPr lang="es-MX" sz="1600" dirty="0" smtClean="0">
              <a:effectLst/>
              <a:latin typeface="Tw Cen MT" panose="020B0602020104020603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MX" sz="1600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El </a:t>
            </a:r>
            <a:r>
              <a:rPr lang="es-MX" sz="1600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condicionamiento operante sostiene, de esta forma, que se aprende aquello que es reforzado. Esta postura, como puede verse, se basa en la idea de que el comportamiento </a:t>
            </a:r>
            <a:r>
              <a:rPr lang="es-MX" sz="1600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está </a:t>
            </a:r>
            <a:r>
              <a:rPr lang="es-MX" sz="1600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determinado por el ambiente, y que son las condiciones externas </a:t>
            </a:r>
            <a:r>
              <a:rPr lang="es-MX" sz="1600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(el </a:t>
            </a:r>
            <a:r>
              <a:rPr lang="es-MX" sz="1600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ambiente y la historia de </a:t>
            </a:r>
            <a:r>
              <a:rPr lang="es-MX" sz="1600" dirty="0" smtClean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vida) </a:t>
            </a:r>
            <a:r>
              <a:rPr lang="es-MX" sz="1600" dirty="0">
                <a:effectLst/>
                <a:latin typeface="Tw Cen MT" panose="020B0602020104020603" pitchFamily="34" charset="0"/>
                <a:cs typeface="Times New Roman" panose="02020603050405020304" pitchFamily="18" charset="0"/>
              </a:rPr>
              <a:t>las que explican la conducta del ser </a:t>
            </a:r>
            <a:r>
              <a:rPr lang="es-MX" sz="1600" dirty="0">
                <a:latin typeface="Tw Cen MT" panose="020B0602020104020603" pitchFamily="34" charset="0"/>
                <a:cs typeface="Times New Roman" panose="02020603050405020304" pitchFamily="18" charset="0"/>
              </a:rPr>
              <a:t>humano (Herrera y Strasser, 2011). </a:t>
            </a:r>
          </a:p>
        </p:txBody>
      </p:sp>
      <p:pic>
        <p:nvPicPr>
          <p:cNvPr id="7170" name="Picture 2" descr="Condicionamiento Operante- Descubre la psicología">
            <a:extLst>
              <a:ext uri="{FF2B5EF4-FFF2-40B4-BE49-F238E27FC236}">
                <a16:creationId xmlns:a16="http://schemas.microsoft.com/office/drawing/2014/main" id="{BAAC17C2-1964-F3FD-7EBD-F763BB0DF0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8079" y="4537495"/>
            <a:ext cx="2865132" cy="1946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1078609" y="428862"/>
            <a:ext cx="100347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CONDICIONAMIENTO OPERANTE</a:t>
            </a:r>
            <a:endParaRPr lang="es-E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64806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0339BBCA-7862-6A1F-86EE-0D3A8DE3E2CA}"/>
              </a:ext>
            </a:extLst>
          </p:cNvPr>
          <p:cNvSpPr txBox="1"/>
          <p:nvPr/>
        </p:nvSpPr>
        <p:spPr>
          <a:xfrm>
            <a:off x="1259456" y="1859340"/>
            <a:ext cx="10058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Bibliografia:</a:t>
            </a:r>
          </a:p>
          <a:p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Herrera, P., &amp; Strasser, K. (2011). Teorias conductuales del aprendizaje. </a:t>
            </a:r>
            <a:r>
              <a:rPr lang="es-MX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Manual de psicologia educacional.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(1), </a:t>
            </a:r>
            <a:r>
              <a:rPr lang="es-MX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45-51</a:t>
            </a:r>
            <a:r>
              <a:rPr lang="es-MX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s-MX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bibliotecafrancisco.files.wordpress.com/2016/06/manual-de-psicologc3ada-educacional-arancibia-v-herrera-p-strasser-k.pdf</a:t>
            </a:r>
            <a:endParaRPr 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MX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904070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Got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{229B50D5-17AD-F642-8919-465757FF4F40}tf10001073</Template>
  <TotalTime>65</TotalTime>
  <Words>820</Words>
  <Application>Microsoft Office PowerPoint</Application>
  <PresentationFormat>Panorámica</PresentationFormat>
  <Paragraphs>31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Tw Cen MT</vt:lpstr>
      <vt:lpstr>Gota</vt:lpstr>
      <vt:lpstr>TEORÍAS CONDUCTUALES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TEORIAS CONDUCTUALES</dc:title>
  <dc:creator>Microsoft Office User</dc:creator>
  <cp:lastModifiedBy>Less</cp:lastModifiedBy>
  <cp:revision>7</cp:revision>
  <dcterms:created xsi:type="dcterms:W3CDTF">2022-06-12T22:48:57Z</dcterms:created>
  <dcterms:modified xsi:type="dcterms:W3CDTF">2022-10-16T20:10:24Z</dcterms:modified>
</cp:coreProperties>
</file>