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0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Gonzalez" initials="DG" lastIdx="1" clrIdx="0">
    <p:extLst>
      <p:ext uri="{19B8F6BF-5375-455C-9EA6-DF929625EA0E}">
        <p15:presenceInfo xmlns:p15="http://schemas.microsoft.com/office/powerpoint/2012/main" userId="Diego Gonzal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38" y="8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9T12:54:05.029" idx="1">
    <p:pos x="7680" y="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47B2CE5-9A4D-41BC-B0F8-D90BEEC6EE5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67BBE74-E932-4E9F-8E14-EE5A774881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92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2CE5-9A4D-41BC-B0F8-D90BEEC6EE5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BE74-E932-4E9F-8E14-EE5A774881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72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2CE5-9A4D-41BC-B0F8-D90BEEC6EE5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BE74-E932-4E9F-8E14-EE5A774881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243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2CE5-9A4D-41BC-B0F8-D90BEEC6EE5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BE74-E932-4E9F-8E14-EE5A774881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64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2CE5-9A4D-41BC-B0F8-D90BEEC6EE5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BE74-E932-4E9F-8E14-EE5A774881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25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2CE5-9A4D-41BC-B0F8-D90BEEC6EE5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BE74-E932-4E9F-8E14-EE5A774881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657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2CE5-9A4D-41BC-B0F8-D90BEEC6EE5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BE74-E932-4E9F-8E14-EE5A774881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929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2CE5-9A4D-41BC-B0F8-D90BEEC6EE5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BE74-E932-4E9F-8E14-EE5A774881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664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2CE5-9A4D-41BC-B0F8-D90BEEC6EE5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BE74-E932-4E9F-8E14-EE5A774881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98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B2CE5-9A4D-41BC-B0F8-D90BEEC6EE5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67BBE74-E932-4E9F-8E14-EE5A774881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12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47B2CE5-9A4D-41BC-B0F8-D90BEEC6EE5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67BBE74-E932-4E9F-8E14-EE5A774881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247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7B2CE5-9A4D-41BC-B0F8-D90BEEC6EE5A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67BBE74-E932-4E9F-8E14-EE5A774881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71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v.ve/fileadmin/user_upload/facultad_odontologia/Imagenes/Portal/Odont_Operatoria/%C3%93rgano_Dentino-Pulpar._Sensibilidad_Dentinaria._0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5CD0E003-4BA6-48FA-89F8-8B4D3807E3ED}"/>
              </a:ext>
            </a:extLst>
          </p:cNvPr>
          <p:cNvSpPr txBox="1">
            <a:spLocks/>
          </p:cNvSpPr>
          <p:nvPr/>
        </p:nvSpPr>
        <p:spPr>
          <a:xfrm>
            <a:off x="1524000" y="87680"/>
            <a:ext cx="9144000" cy="592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Instituto Politécnico Nacional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Interdisciplinario de </a:t>
            </a:r>
            <a:r>
              <a:rPr lang="es-MX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Ciencias </a:t>
            </a: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Salud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</a:t>
            </a:r>
            <a:r>
              <a:rPr lang="es-MX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Santo </a:t>
            </a:r>
            <a:r>
              <a:rPr lang="es-MX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Tomás</a:t>
            </a:r>
            <a:endParaRPr lang="es-MX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Lic. En Odontología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Endodoncia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" sz="1800" dirty="0"/>
              <a:t>González Millán Georgina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" sz="1800" dirty="0"/>
              <a:t>González Tapia Diego</a:t>
            </a:r>
          </a:p>
          <a:p>
            <a:pPr rtl="0">
              <a:lnSpc>
                <a:spcPct val="100000"/>
              </a:lnSpc>
              <a:spcBef>
                <a:spcPts val="50"/>
              </a:spcBef>
            </a:pPr>
            <a:r>
              <a:rPr lang="es-ES" sz="1800" dirty="0"/>
              <a:t>Oropeza Terrazas Itzel Verónica</a:t>
            </a:r>
          </a:p>
          <a:p>
            <a:pPr rtl="0">
              <a:lnSpc>
                <a:spcPct val="100000"/>
              </a:lnSpc>
              <a:spcBef>
                <a:spcPts val="50"/>
              </a:spcBef>
            </a:pPr>
            <a:endParaRPr lang="es-ES" sz="1800" dirty="0"/>
          </a:p>
          <a:p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II. Fisiología y patología pulpar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Fisiología pulpar</a:t>
            </a:r>
          </a:p>
          <a:p>
            <a:endParaRPr lang="es-MX" dirty="0"/>
          </a:p>
        </p:txBody>
      </p:sp>
      <p:pic>
        <p:nvPicPr>
          <p:cNvPr id="5" name="image2.png" descr="Resultado de imagen para instituto politecnico nacional">
            <a:extLst>
              <a:ext uri="{FF2B5EF4-FFF2-40B4-BE49-F238E27FC236}">
                <a16:creationId xmlns:a16="http://schemas.microsoft.com/office/drawing/2014/main" id="{C98F3BFC-A5B8-4ACB-9980-7D4B216BBE3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8553" y="190426"/>
            <a:ext cx="1971675" cy="1416050"/>
          </a:xfrm>
          <a:prstGeom prst="rect">
            <a:avLst/>
          </a:prstGeom>
          <a:ln/>
        </p:spPr>
      </p:pic>
      <p:pic>
        <p:nvPicPr>
          <p:cNvPr id="6" name="image1.png" descr="Resultado de imagen para centro interdisciplinario de ciencias de la salud">
            <a:extLst>
              <a:ext uri="{FF2B5EF4-FFF2-40B4-BE49-F238E27FC236}">
                <a16:creationId xmlns:a16="http://schemas.microsoft.com/office/drawing/2014/main" id="{54F37819-BF81-498C-AD28-AAFBF085EBC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125186" y="190426"/>
            <a:ext cx="1362075" cy="1433830"/>
          </a:xfrm>
          <a:prstGeom prst="rect">
            <a:avLst/>
          </a:prstGeom>
          <a:ln/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E527729-D1A9-4175-89D7-D491841CB0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326" t="17364" r="7558" b="47597"/>
          <a:stretch/>
        </p:blipFill>
        <p:spPr>
          <a:xfrm>
            <a:off x="4862623" y="4716217"/>
            <a:ext cx="2466753" cy="19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1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267F6-C877-46EA-BF0F-4D019DCC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333744" cy="434625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MX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neuronas aferentes de la pulpa provienen y se dirigen hacia el V par craneal llevando el impulso al tálamo donde se hace consciente y de ahí a la corteza cerebral donde se inicia la respuesta. </a:t>
            </a:r>
          </a:p>
          <a:p>
            <a:pPr algn="just">
              <a:lnSpc>
                <a:spcPct val="120000"/>
              </a:lnSpc>
            </a:pPr>
            <a:r>
              <a:rPr lang="es-MX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 parte de las fibras nerviosas de la pulpa son tipo C amielínicas y requieren de la despolarización para iniciar la respuesta dolorosa, finalmente la respuesta llega a aun grupo de fibras nerviosas ubicadas en la zona celular de la pulpa (plexo de Raschkow).</a:t>
            </a:r>
          </a:p>
          <a:p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9A78AE7-4000-4961-8C3A-26C1117D0A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225" y="500063"/>
            <a:ext cx="351472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Sensitiva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330E4C-CC5A-429C-97C3-87634543B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1" t="25898" r="50000" b="36944"/>
          <a:stretch/>
        </p:blipFill>
        <p:spPr>
          <a:xfrm>
            <a:off x="7133399" y="914725"/>
            <a:ext cx="4639057" cy="53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903AC9-46B7-4A96-9DB8-B73E1EE2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925" y="2157413"/>
            <a:ext cx="5076444" cy="3766185"/>
          </a:xfrm>
        </p:spPr>
        <p:txBody>
          <a:bodyPr/>
          <a:lstStyle/>
          <a:p>
            <a:pPr algn="just"/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pulpa realiza la protección mediante la formación de dentina secundaria reparativa o por las células propias del tejido conectivo que responden ante un proceso. </a:t>
            </a:r>
          </a:p>
          <a:p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AC70F66-34B8-4747-870E-4D5A7B8011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225" y="500063"/>
            <a:ext cx="309562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Defensiva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3163E5-62C3-42C1-94B1-0945CDCF6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42" t="33333" r="46802" b="53644"/>
          <a:stretch/>
        </p:blipFill>
        <p:spPr>
          <a:xfrm>
            <a:off x="1233376" y="1818167"/>
            <a:ext cx="3982651" cy="22009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07D12E0-D32E-41B9-ABDB-70873DBF3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74" t="33488" r="31279" b="53741"/>
          <a:stretch/>
        </p:blipFill>
        <p:spPr>
          <a:xfrm>
            <a:off x="1120515" y="4019107"/>
            <a:ext cx="3015549" cy="25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5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E0B1CD-366D-479C-AF2B-9CDBCBC9F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07" y="2157413"/>
            <a:ext cx="5914643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medida que avanza la edad el volumen pulpar se reduce a causa de la producción de dentina secundaria y de la generación eventual de dentina terciaria.</a:t>
            </a:r>
          </a:p>
          <a:p>
            <a:pPr marL="0" indent="0" algn="just">
              <a:buNone/>
            </a:pP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contenido celular disminuye mientras de manera proporcional aumenta la producción de colágeno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916DC4B-4033-4E5B-96AF-FB0A776741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225" y="500063"/>
            <a:ext cx="108870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“Envejecimiento pulpar”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9B796C-EF86-413A-BA4E-503469DD7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42" t="34884" r="45581" b="33333"/>
          <a:stretch/>
        </p:blipFill>
        <p:spPr>
          <a:xfrm>
            <a:off x="8283266" y="1670142"/>
            <a:ext cx="3593804" cy="217967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21944E6-705C-426A-80AD-1475B9B0526B}"/>
              </a:ext>
            </a:extLst>
          </p:cNvPr>
          <p:cNvSpPr txBox="1">
            <a:spLocks/>
          </p:cNvSpPr>
          <p:nvPr/>
        </p:nvSpPr>
        <p:spPr>
          <a:xfrm>
            <a:off x="9768280" y="1281223"/>
            <a:ext cx="2423720" cy="426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Pulpa Joven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CAF2090-2C69-4C22-93DB-84A7E5A098D6}"/>
              </a:ext>
            </a:extLst>
          </p:cNvPr>
          <p:cNvSpPr txBox="1">
            <a:spLocks/>
          </p:cNvSpPr>
          <p:nvPr/>
        </p:nvSpPr>
        <p:spPr>
          <a:xfrm>
            <a:off x="9388549" y="4025668"/>
            <a:ext cx="2700668" cy="426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000" dirty="0"/>
              <a:t>Pulpa envejecida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D3FB1D3-736D-4A96-98DC-D952A4FA6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86" t="35349" r="45843" b="34108"/>
          <a:stretch/>
        </p:blipFill>
        <p:spPr>
          <a:xfrm>
            <a:off x="8335542" y="4485693"/>
            <a:ext cx="3541528" cy="218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0FB61-2CEE-4ED0-919A-21196AD4F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356" y="1352550"/>
            <a:ext cx="5743193" cy="4520565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circulación también se reduce debido al estrechamiento de los accesos a través de los forámenes y por procesos degenerativos vasculares.</a:t>
            </a:r>
          </a:p>
          <a:p>
            <a:pPr marL="0" indent="0" algn="just">
              <a:buNone/>
            </a:pP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degeneración de nervios y las calcificaciones distróficas completan el cuadro del “envejecimiento del órgano pulpar” provocando la reducción de su capacidad metabólica y del potencial de reducción.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11462F-DAEA-4AA0-8F61-80078A8AC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0" t="22946" r="4244" b="40310"/>
          <a:stretch/>
        </p:blipFill>
        <p:spPr>
          <a:xfrm>
            <a:off x="6624085" y="1839433"/>
            <a:ext cx="4892768" cy="28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6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A7A65-D9DE-4D38-BB75-0FFE740C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288E4-47A0-4F7C-B865-2C9B9FD53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Soares I. Goldberg F. Endodoncia Técnicas y fundamentos. 1 edición Buenos Aires Argentina. Editorial medica panamericana S.A 2002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Figueroa M. Gil M. Órgano dentino-pulpar sensibilidad dentinaria. (internet) Caracas Venezuela, Catedra de odontologia operatoria 2013 (consultado el 27-04-21) Disponible en: </a:t>
            </a:r>
            <a:r>
              <a:rPr lang="es-MX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http://www.ucv.ve/fileadmin/user_upload/facultad_odontologia/Imagenes/Portal/Odont_Operatoria/%C3%93rgano_Dentino-Pulpar._Sensibilidad_Dentinaria._01.pdf</a:t>
            </a:r>
            <a:endParaRPr lang="es-MX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Gómez N. Función sensitiva de la pulpa dental, Dolor, Electronic Journal of endodontics Rosario (internet) 2011 (consultado el 27-04-21). Volumen 2 paginas 526-537. Disponible en: https://rephip.unr.edu.ar/bitstream/handle/2133/1756/ejer_021061sp.pdf?sequence=1&amp;isAllowed=y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379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7FF46-D0EF-44FD-A430-70A2836C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600" dirty="0"/>
              <a:t>Pulpa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BF945F-0B73-43FF-ACC0-CF723160C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69" y="1867255"/>
            <a:ext cx="11627701" cy="1173657"/>
          </a:xfrm>
        </p:spPr>
        <p:txBody>
          <a:bodyPr/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 un tejido conjuntivo laxo localizada en el interior de los dientes y que se encuentra delimitada por la dentina y que juntos constituyen el “Complejo Pulpodentinario</a:t>
            </a:r>
            <a:r>
              <a:rPr lang="es-MX" dirty="0"/>
              <a:t>”.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A98B4B-5A16-4C6F-BC60-571557FAD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3" t="33024" r="56657" b="29302"/>
          <a:stretch/>
        </p:blipFill>
        <p:spPr>
          <a:xfrm>
            <a:off x="2477385" y="2888848"/>
            <a:ext cx="6943061" cy="362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08F8C4-2CF1-4525-B599-BB26A39DA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07" y="963930"/>
            <a:ext cx="5743193" cy="5341620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encuentra conformado por células como macrófagos, fibroblastos, linfocitos, fibras colágenas y reticulares, sustancia fundamental amorfa, liquido tisular, vasos sanguíneos, vasos linfáticos y nervios.</a:t>
            </a:r>
          </a:p>
          <a:p>
            <a:pPr algn="just"/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superficie se encuentran los odontoblastos que son encargadas de la producción de dentina; dicha producción es permanente y habilita a la pulpa a reaccionar y protegerse de los agentes agresores y compensar las perdidas de esmalte o de dentina.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13CE55-B3A0-4666-94C9-C6395EA03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09" t="37364" r="41744" b="30698"/>
          <a:stretch/>
        </p:blipFill>
        <p:spPr>
          <a:xfrm>
            <a:off x="6341126" y="1541722"/>
            <a:ext cx="5498067" cy="34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0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D35CA-584D-4DF4-818D-32044A207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07" y="882967"/>
            <a:ext cx="6562344" cy="5746433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microvascularización localizada en la región de los odontoblastos proporciona un flujo sanguíneo elevado y constituye la base morfológica de nutrición y de la capacidad reactiva del complejo pulpodentinario.</a:t>
            </a:r>
          </a:p>
          <a:p>
            <a:pPr marL="0" indent="0" algn="just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nervios sensitivos presentes en la pulpa permiten la percepción de estímulos internos y externos; se localizan en toda la pulpa pero abundan en el plexo de Raschkow y en la zona subodontoblastica.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fibras de tipo sensitivas pertenecen según su diámetro, función y velocidad de conducción a dos grupos las A delta (mielínicas) y las C (amielínicas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D01DCE-CE8C-4568-B5A7-032187075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8" t="32403" r="60756" b="29341"/>
          <a:stretch/>
        </p:blipFill>
        <p:spPr>
          <a:xfrm>
            <a:off x="7602277" y="464599"/>
            <a:ext cx="3806457" cy="46496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F4EDAB8-624B-4FE8-988F-50287D264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42" t="51783" r="41221" b="40155"/>
          <a:stretch/>
        </p:blipFill>
        <p:spPr>
          <a:xfrm>
            <a:off x="7067551" y="5114258"/>
            <a:ext cx="5059702" cy="12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5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8DE419-7A27-4AA9-8B13-FC65C847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982048"/>
            <a:ext cx="6105526" cy="437641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Rápida velocidad de conducción</a:t>
            </a: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ajo umbral de estimulación</a:t>
            </a: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ransmiten un dolor de tipo agudo y punzante</a:t>
            </a: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las primeras fibras nerviosas en reaccionar aun cuando no exista daño tisular irreversible. </a:t>
            </a:r>
          </a:p>
          <a:p>
            <a:pPr marL="0" indent="0" algn="just">
              <a:buNone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estímulos que las excitan son mecánicos, térmicos y químicos. </a:t>
            </a:r>
          </a:p>
          <a:p>
            <a:pPr marL="0" indent="0" algn="just">
              <a:buNone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diámetro de las fibras A varia de 1-4 micras con una velocidad de conducción de aproximadamente 13 m/segundo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AB1CBB5-1AE8-4E69-96FE-57699637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6600" dirty="0"/>
              <a:t>Fibras nerviosas A delta (mielínicas)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866C8E-B625-4129-A365-B76D265A6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44" t="17676" r="9389" b="60465"/>
          <a:stretch/>
        </p:blipFill>
        <p:spPr>
          <a:xfrm>
            <a:off x="7341769" y="2761443"/>
            <a:ext cx="4088230" cy="235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4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12CCF-56FE-481C-BA36-5906ABDA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Fibras nerviosas tipo C (amielínicas)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AF71B4-F12A-45B3-AB14-2DA3FF9D9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5819394" cy="452247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aja velocidad de conducción y un alto umbral de excitación </a:t>
            </a:r>
          </a:p>
          <a:p>
            <a:pPr algn="just">
              <a:lnSpc>
                <a:spcPct val="100000"/>
              </a:lnSpc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ubican en una zona mas profunda que las fibras mielínicas y se activan principalmente por el calor.</a:t>
            </a:r>
          </a:p>
          <a:p>
            <a:pPr algn="just">
              <a:lnSpc>
                <a:spcPct val="100000"/>
              </a:lnSpc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Producen 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dolor lento, difuso y duradero. </a:t>
            </a:r>
          </a:p>
          <a:p>
            <a:pPr algn="just">
              <a:lnSpc>
                <a:spcPct val="100000"/>
              </a:lnSpc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Cuando estas fibras reaccionan se indica que el daño pulpar es irreparable.</a:t>
            </a:r>
          </a:p>
          <a:p>
            <a:pPr algn="just">
              <a:lnSpc>
                <a:spcPct val="100000"/>
              </a:lnSpc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diámetro de las fibras C es menor a 1 micra y su velocidad de conducción es de aproximadamente 1 m/segundo.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16DAD5-6648-4D4C-80A7-7628E2708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7" t="27286" r="44099" b="38461"/>
          <a:stretch/>
        </p:blipFill>
        <p:spPr>
          <a:xfrm>
            <a:off x="6730187" y="2563126"/>
            <a:ext cx="4907291" cy="28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7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036BA25-0DF9-4C05-9261-8CF46B023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13" t="39413" r="49360" b="34003"/>
          <a:stretch/>
        </p:blipFill>
        <p:spPr>
          <a:xfrm>
            <a:off x="2077482" y="611372"/>
            <a:ext cx="8037036" cy="5635256"/>
          </a:xfrm>
        </p:spPr>
      </p:pic>
    </p:spTree>
    <p:extLst>
      <p:ext uri="{BB962C8B-B14F-4D97-AF65-F5344CB8AC3E}">
        <p14:creationId xmlns:p14="http://schemas.microsoft.com/office/powerpoint/2010/main" val="367914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40ED0-628E-42DF-BDC6-8C546B0B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1" y="274162"/>
            <a:ext cx="10772775" cy="1658198"/>
          </a:xfrm>
        </p:spPr>
        <p:txBody>
          <a:bodyPr/>
          <a:lstStyle/>
          <a:p>
            <a:pPr algn="ctr"/>
            <a:r>
              <a:rPr lang="es-MX" dirty="0"/>
              <a:t>Funciones de la pulpa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4EE5987-AC03-406D-B872-3DFA900A5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1" y="2101112"/>
            <a:ext cx="6605589" cy="429968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dentina se forma durante toda la vida en diferentes momentos y con características diferentes.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dentina evolutiva 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la primera que se forma seguida de la </a:t>
            </a: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dentina primaria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a medida que la dentina se forma en sentido central disminuye el número de túbulos dentinarios provocado por las múltiples fuerzas sufridas; este tipo de dentina se conoce como </a:t>
            </a: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funcional o secundaria 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porque tiene más relación con estímulos; si los estímulos externos son intensos se forma una dentina atípica producto de procedimientos operatorios abrasivos, ácidos, caries, erosivos, etc.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E0F06BF-C77F-4CB7-ADCA-556B2B6401CF}"/>
              </a:ext>
            </a:extLst>
          </p:cNvPr>
          <p:cNvSpPr txBox="1">
            <a:spLocks/>
          </p:cNvSpPr>
          <p:nvPr/>
        </p:nvSpPr>
        <p:spPr>
          <a:xfrm>
            <a:off x="-914400" y="716333"/>
            <a:ext cx="5348287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Formativa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F1DD7E4-AF71-4E44-8C32-B34B38F10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52" t="34624" r="45820" b="28177"/>
          <a:stretch/>
        </p:blipFill>
        <p:spPr>
          <a:xfrm>
            <a:off x="7758115" y="1648970"/>
            <a:ext cx="3414868" cy="419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810B897-1CA9-4975-97C5-9B0990E84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0" t="31162" r="59273" b="21086"/>
          <a:stretch/>
        </p:blipFill>
        <p:spPr>
          <a:xfrm>
            <a:off x="285086" y="1669312"/>
            <a:ext cx="6455956" cy="490744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B7FD7-49C6-4663-A581-CD1AF0C7B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11680"/>
            <a:ext cx="5562219" cy="37661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pulpa mantiene viva a la dentina aportando nutrientes y oxigeno a los odontoblastos y a sus prolongaciones, además de proveer fluido constante a los túbulos dentinarios. Esta función proviene del plexo capilar subodontoblasto en la periferia de la pulpa.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BDEAAD-3E7A-489D-828E-154AE067A6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4694" y="361840"/>
            <a:ext cx="4200525" cy="1511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Nutritiva</a:t>
            </a:r>
          </a:p>
        </p:txBody>
      </p:sp>
    </p:spTree>
    <p:extLst>
      <p:ext uri="{BB962C8B-B14F-4D97-AF65-F5344CB8AC3E}">
        <p14:creationId xmlns:p14="http://schemas.microsoft.com/office/powerpoint/2010/main" val="405156097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Metropolitano</Template>
  <TotalTime>103</TotalTime>
  <Words>845</Words>
  <Application>Microsoft Office PowerPoint</Application>
  <PresentationFormat>Panorámica</PresentationFormat>
  <Paragraphs>58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Metropolitano</vt:lpstr>
      <vt:lpstr>Presentación de PowerPoint</vt:lpstr>
      <vt:lpstr>Pulpa</vt:lpstr>
      <vt:lpstr>Presentación de PowerPoint</vt:lpstr>
      <vt:lpstr>Presentación de PowerPoint</vt:lpstr>
      <vt:lpstr>Fibras nerviosas A delta (mielínicas)</vt:lpstr>
      <vt:lpstr>Fibras nerviosas tipo C (amielínicas)</vt:lpstr>
      <vt:lpstr>Presentación de PowerPoint</vt:lpstr>
      <vt:lpstr>Funciones de la pulpa</vt:lpstr>
      <vt:lpstr>Nutritiva</vt:lpstr>
      <vt:lpstr>Sensitiva</vt:lpstr>
      <vt:lpstr>Defensiva</vt:lpstr>
      <vt:lpstr>“Envejecimiento pulpar”</vt:lpstr>
      <vt:lpstr>Presentación de PowerPoint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Gonzalez</dc:creator>
  <cp:lastModifiedBy>Georgina</cp:lastModifiedBy>
  <cp:revision>20</cp:revision>
  <dcterms:created xsi:type="dcterms:W3CDTF">2021-04-29T00:30:47Z</dcterms:created>
  <dcterms:modified xsi:type="dcterms:W3CDTF">2021-08-20T18:03:35Z</dcterms:modified>
</cp:coreProperties>
</file>