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76" r:id="rId3"/>
    <p:sldId id="257" r:id="rId4"/>
    <p:sldId id="260" r:id="rId5"/>
    <p:sldId id="261" r:id="rId6"/>
    <p:sldId id="262" r:id="rId7"/>
    <p:sldId id="266" r:id="rId8"/>
    <p:sldId id="263" r:id="rId9"/>
    <p:sldId id="278" r:id="rId10"/>
    <p:sldId id="280" r:id="rId11"/>
    <p:sldId id="264" r:id="rId12"/>
    <p:sldId id="281" r:id="rId13"/>
    <p:sldId id="277" r:id="rId14"/>
    <p:sldId id="265" r:id="rId15"/>
    <p:sldId id="267" r:id="rId16"/>
    <p:sldId id="268" r:id="rId17"/>
    <p:sldId id="282" r:id="rId18"/>
    <p:sldId id="283" r:id="rId19"/>
    <p:sldId id="272" r:id="rId20"/>
    <p:sldId id="273" r:id="rId21"/>
    <p:sldId id="274" r:id="rId22"/>
    <p:sldId id="25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2.3 </a:t>
            </a:r>
            <a:r>
              <a:rPr lang="es-MX" b="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Anatomía de cámara y conductos radiculares en dientes permanentes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03027" y="5224905"/>
            <a:ext cx="4092919" cy="1388165"/>
          </a:xfrm>
        </p:spPr>
        <p:txBody>
          <a:bodyPr/>
          <a:lstStyle/>
          <a:p>
            <a:pPr algn="l"/>
            <a:r>
              <a:rPr lang="es-MX" dirty="0" smtClean="0"/>
              <a:t>González Tapia Diego</a:t>
            </a:r>
          </a:p>
          <a:p>
            <a:pPr algn="l"/>
            <a:r>
              <a:rPr lang="es-MX" dirty="0" smtClean="0"/>
              <a:t>González Millan Georgina</a:t>
            </a:r>
          </a:p>
          <a:p>
            <a:pPr algn="l"/>
            <a:r>
              <a:rPr lang="es-MX" dirty="0" smtClean="0"/>
              <a:t>Oropeza Terrazas Itzel Verónica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9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Primer Molar Superior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52235" y="2367642"/>
            <a:ext cx="6166285" cy="4038600"/>
          </a:xfrm>
        </p:spPr>
        <p:txBody>
          <a:bodyPr/>
          <a:lstStyle/>
          <a:p>
            <a:endParaRPr lang="es-MX" dirty="0" smtClean="0"/>
          </a:p>
          <a:p>
            <a:r>
              <a:rPr lang="es-MX" b="1" dirty="0" smtClean="0"/>
              <a:t>Raíz mesial </a:t>
            </a:r>
            <a:r>
              <a:rPr lang="es-MX" dirty="0" smtClean="0">
                <a:sym typeface="Wingdings" panose="05000000000000000000" pitchFamily="2" charset="2"/>
              </a:rPr>
              <a:t></a:t>
            </a:r>
            <a:r>
              <a:rPr lang="es-MX" dirty="0" smtClean="0"/>
              <a:t>Con mayor curvatura hacia distal, longitud promedio 19,9 mm</a:t>
            </a:r>
          </a:p>
          <a:p>
            <a:endParaRPr lang="es-MX" dirty="0" smtClean="0"/>
          </a:p>
          <a:p>
            <a:r>
              <a:rPr lang="es-MX" b="1" dirty="0" smtClean="0"/>
              <a:t>Raíz distal </a:t>
            </a:r>
            <a:r>
              <a:rPr lang="es-MX" dirty="0" smtClean="0">
                <a:sym typeface="Wingdings" panose="05000000000000000000" pitchFamily="2" charset="2"/>
              </a:rPr>
              <a:t></a:t>
            </a:r>
            <a:r>
              <a:rPr lang="es-MX" dirty="0" smtClean="0"/>
              <a:t> Es la más recta, </a:t>
            </a:r>
            <a:r>
              <a:rPr lang="es-MX" dirty="0"/>
              <a:t>longitud promedio </a:t>
            </a:r>
            <a:r>
              <a:rPr lang="es-MX" dirty="0" smtClean="0"/>
              <a:t>19,4 mm</a:t>
            </a:r>
          </a:p>
          <a:p>
            <a:endParaRPr lang="es-MX" dirty="0" smtClean="0"/>
          </a:p>
          <a:p>
            <a:r>
              <a:rPr lang="es-MX" b="1" dirty="0" smtClean="0"/>
              <a:t>Raíz palatina </a:t>
            </a:r>
            <a:r>
              <a:rPr lang="es-MX" dirty="0" smtClean="0">
                <a:sym typeface="Wingdings" panose="05000000000000000000" pitchFamily="2" charset="2"/>
              </a:rPr>
              <a:t> De mayor calibre,</a:t>
            </a:r>
            <a:r>
              <a:rPr lang="es-MX" dirty="0" smtClean="0"/>
              <a:t> </a:t>
            </a:r>
            <a:r>
              <a:rPr lang="es-MX" dirty="0"/>
              <a:t>longitud promedio </a:t>
            </a:r>
            <a:r>
              <a:rPr lang="es-MX" dirty="0" smtClean="0"/>
              <a:t>20,6 mm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2798" t="39047" r="50595" b="27620"/>
          <a:stretch/>
        </p:blipFill>
        <p:spPr>
          <a:xfrm>
            <a:off x="1632857" y="2367642"/>
            <a:ext cx="2367643" cy="356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02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Segundo Molar Superior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9586" y="2057400"/>
            <a:ext cx="6166285" cy="4038600"/>
          </a:xfrm>
        </p:spPr>
        <p:txBody>
          <a:bodyPr/>
          <a:lstStyle/>
          <a:p>
            <a:endParaRPr lang="es-MX" dirty="0" smtClean="0"/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Amplio en sentido Vestíbulo-Palatino</a:t>
            </a: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El piso tiene forma triangular con base en vestibular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90" t="22143" r="29167" b="15477"/>
          <a:stretch/>
        </p:blipFill>
        <p:spPr>
          <a:xfrm>
            <a:off x="457199" y="2237013"/>
            <a:ext cx="3624944" cy="42780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7619" t="49762" r="17916" b="28571"/>
          <a:stretch/>
        </p:blipFill>
        <p:spPr>
          <a:xfrm>
            <a:off x="9993086" y="4544785"/>
            <a:ext cx="1594285" cy="1791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05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Segundo Molar Superior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1905" t="59524" r="36845" b="18809"/>
          <a:stretch/>
        </p:blipFill>
        <p:spPr>
          <a:xfrm>
            <a:off x="1796142" y="2416627"/>
            <a:ext cx="2416630" cy="349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852235" y="2142670"/>
            <a:ext cx="6166285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r>
              <a:rPr lang="es-MX" b="1" dirty="0" smtClean="0"/>
              <a:t>Raíz mesial </a:t>
            </a:r>
            <a:r>
              <a:rPr lang="es-MX" dirty="0" smtClean="0">
                <a:sym typeface="Wingdings" panose="05000000000000000000" pitchFamily="2" charset="2"/>
              </a:rPr>
              <a:t></a:t>
            </a:r>
            <a:r>
              <a:rPr lang="es-MX" dirty="0" smtClean="0"/>
              <a:t>Con mayor curvatura hacia distal, longitud promedio 20, 2 mm</a:t>
            </a:r>
          </a:p>
          <a:p>
            <a:endParaRPr lang="es-MX" dirty="0" smtClean="0"/>
          </a:p>
          <a:p>
            <a:r>
              <a:rPr lang="es-MX" b="1" dirty="0" smtClean="0"/>
              <a:t>Raíz distal </a:t>
            </a:r>
            <a:r>
              <a:rPr lang="es-MX" dirty="0" smtClean="0">
                <a:sym typeface="Wingdings" panose="05000000000000000000" pitchFamily="2" charset="2"/>
              </a:rPr>
              <a:t></a:t>
            </a:r>
            <a:r>
              <a:rPr lang="es-MX" dirty="0" smtClean="0"/>
              <a:t> Es la más recta, longitud promedio 19,4 mm</a:t>
            </a:r>
          </a:p>
          <a:p>
            <a:endParaRPr lang="es-MX" dirty="0" smtClean="0"/>
          </a:p>
          <a:p>
            <a:r>
              <a:rPr lang="es-MX" b="1" dirty="0" smtClean="0"/>
              <a:t>Raíz palatina </a:t>
            </a:r>
            <a:r>
              <a:rPr lang="es-MX" dirty="0" smtClean="0">
                <a:sym typeface="Wingdings" panose="05000000000000000000" pitchFamily="2" charset="2"/>
              </a:rPr>
              <a:t> De mayor calibre,</a:t>
            </a:r>
            <a:r>
              <a:rPr lang="es-MX" dirty="0" smtClean="0"/>
              <a:t> longitud promedio 20,8 mm</a:t>
            </a:r>
          </a:p>
        </p:txBody>
      </p:sp>
    </p:spTree>
    <p:extLst>
      <p:ext uri="{BB962C8B-B14F-4D97-AF65-F5344CB8AC3E}">
        <p14:creationId xmlns:p14="http://schemas.microsoft.com/office/powerpoint/2010/main" val="160396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4878">
              <a:srgbClr val="A2DDE9"/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8800" b="0" dirty="0" smtClean="0">
                <a:solidFill>
                  <a:schemeClr val="accent4">
                    <a:lumMod val="75000"/>
                  </a:schemeClr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Dientes inferiores</a:t>
            </a:r>
            <a:endParaRPr lang="es-MX" sz="8800" b="0" dirty="0">
              <a:solidFill>
                <a:schemeClr val="accent4">
                  <a:lumMod val="75000"/>
                </a:schemeClr>
              </a:solidFill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737360" y="3543300"/>
            <a:ext cx="86182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7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Incisivo Central Inferior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9586" y="2057400"/>
            <a:ext cx="6166285" cy="4038600"/>
          </a:xfrm>
        </p:spPr>
        <p:txBody>
          <a:bodyPr/>
          <a:lstStyle/>
          <a:p>
            <a:endParaRPr lang="es-MX" dirty="0" smtClean="0"/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1 conducto y 1 forámen en el 70% e los casos</a:t>
            </a: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Su cavidad pulpar es la más pequeña de todos los dientes</a:t>
            </a: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Amplia en sentido mesio distal</a:t>
            </a: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Conducto ovoide</a:t>
            </a: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Pequeña curvatura hacia distal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2619" t="44524" r="34524" b="16667"/>
          <a:stretch/>
        </p:blipFill>
        <p:spPr>
          <a:xfrm>
            <a:off x="947057" y="2311597"/>
            <a:ext cx="2971800" cy="37844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96943" y="6096000"/>
            <a:ext cx="3641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chemeClr val="accent2"/>
                </a:solidFill>
              </a:rPr>
              <a:t>Longitud promedio: 21.5 mm</a:t>
            </a:r>
            <a:endParaRPr lang="es-MX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1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Incisivo Lateral Inferior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59411" y="2030186"/>
            <a:ext cx="6166285" cy="4038600"/>
          </a:xfrm>
        </p:spPr>
        <p:txBody>
          <a:bodyPr/>
          <a:lstStyle/>
          <a:p>
            <a:endParaRPr lang="es-MX" dirty="0" smtClean="0"/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Cámara pulpar más amplia que el incisivo central inferior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Grande en sentido </a:t>
            </a:r>
            <a:r>
              <a:rPr lang="es-MX" dirty="0" err="1" smtClean="0">
                <a:solidFill>
                  <a:schemeClr val="tx1"/>
                </a:solidFill>
              </a:rPr>
              <a:t>labiolingual</a:t>
            </a:r>
            <a:endParaRPr lang="es-MX" dirty="0" smtClean="0">
              <a:solidFill>
                <a:schemeClr val="tx1"/>
              </a:solidFill>
            </a:endParaRP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En ocasiones se pueden presentar 2 conductos que se unen en el ápice (15 %)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083" t="47856" r="51878" b="20001"/>
          <a:stretch/>
        </p:blipFill>
        <p:spPr>
          <a:xfrm>
            <a:off x="555171" y="2351314"/>
            <a:ext cx="1420586" cy="31024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8610" t="47687" r="30620" b="20170"/>
          <a:stretch/>
        </p:blipFill>
        <p:spPr>
          <a:xfrm>
            <a:off x="2481943" y="2351313"/>
            <a:ext cx="1386114" cy="31024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7994" t="47856" r="42109" b="20001"/>
          <a:stretch/>
        </p:blipFill>
        <p:spPr>
          <a:xfrm>
            <a:off x="10825696" y="4049486"/>
            <a:ext cx="992089" cy="2416628"/>
          </a:xfrm>
          <a:prstGeom prst="rect">
            <a:avLst/>
          </a:prstGeom>
        </p:spPr>
      </p:pic>
      <p:sp>
        <p:nvSpPr>
          <p:cNvPr id="8" name="Flecha doblada hacia arriba 7"/>
          <p:cNvSpPr/>
          <p:nvPr/>
        </p:nvSpPr>
        <p:spPr>
          <a:xfrm rot="5400000">
            <a:off x="8918210" y="3978964"/>
            <a:ext cx="865414" cy="29495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661307" y="6035227"/>
            <a:ext cx="3641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chemeClr val="accent2"/>
                </a:solidFill>
              </a:rPr>
              <a:t>Longitud promedio: 22.4 mm</a:t>
            </a:r>
            <a:endParaRPr lang="es-MX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8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Canino Inferior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9586" y="2057400"/>
            <a:ext cx="6166285" cy="4038600"/>
          </a:xfrm>
        </p:spPr>
        <p:txBody>
          <a:bodyPr/>
          <a:lstStyle/>
          <a:p>
            <a:endParaRPr lang="es-MX" dirty="0" smtClean="0"/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Sólo tiene 1 cuerno pulpar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1 conducto en el 94% de los casos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Conducto redondo, amplio en sentido vestíbulo lingual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Forma ovoide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Raíz recta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4583" t="37619" r="52202" b="23571"/>
          <a:stretch/>
        </p:blipFill>
        <p:spPr>
          <a:xfrm>
            <a:off x="1894113" y="2355433"/>
            <a:ext cx="1698171" cy="374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8303078" y="6096000"/>
            <a:ext cx="3641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chemeClr val="accent2"/>
                </a:solidFill>
              </a:rPr>
              <a:t>Longitud promedio: 25.2 mm</a:t>
            </a:r>
            <a:endParaRPr lang="es-MX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7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Primer Premolar Inferior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9586" y="2057400"/>
            <a:ext cx="6166285" cy="4038600"/>
          </a:xfrm>
        </p:spPr>
        <p:txBody>
          <a:bodyPr/>
          <a:lstStyle/>
          <a:p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Sólo tiene 1 cuerno pulpar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Conducto redondo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Semejante al del canino inferior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Forma ovoide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8783" t="34524" r="34788" b="15238"/>
          <a:stretch/>
        </p:blipFill>
        <p:spPr>
          <a:xfrm>
            <a:off x="1143000" y="2204357"/>
            <a:ext cx="2729682" cy="389164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03078" y="6096000"/>
            <a:ext cx="3641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chemeClr val="accent2"/>
                </a:solidFill>
              </a:rPr>
              <a:t>Longitud promedio: 22.5 mm</a:t>
            </a:r>
            <a:endParaRPr lang="es-MX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4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Primer Premolar Inferior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0058" y="3396342"/>
            <a:ext cx="2824841" cy="81642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es-MX" sz="2000" dirty="0" smtClean="0">
                <a:solidFill>
                  <a:schemeClr val="tx1"/>
                </a:solidFill>
              </a:rPr>
              <a:t>1 conducto, 1 forámen en el 73,5 %</a:t>
            </a:r>
          </a:p>
          <a:p>
            <a:endParaRPr lang="es-MX" dirty="0" smtClean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784771" y="3396341"/>
            <a:ext cx="2824841" cy="8164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s-MX" dirty="0" smtClean="0">
                <a:solidFill>
                  <a:schemeClr val="tx1"/>
                </a:solidFill>
              </a:rPr>
              <a:t>2 conductos, 2 forámenes en el 19,5 %</a:t>
            </a:r>
          </a:p>
          <a:p>
            <a:endParaRPr lang="es-MX" dirty="0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333" t="29524" r="56131" b="32857"/>
          <a:stretch/>
        </p:blipFill>
        <p:spPr>
          <a:xfrm>
            <a:off x="538843" y="2514600"/>
            <a:ext cx="963386" cy="257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84583" t="45952" r="5060" b="21667"/>
          <a:stretch/>
        </p:blipFill>
        <p:spPr>
          <a:xfrm>
            <a:off x="6988629" y="2534304"/>
            <a:ext cx="1091854" cy="256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echa derecha 6"/>
          <p:cNvSpPr/>
          <p:nvPr/>
        </p:nvSpPr>
        <p:spPr>
          <a:xfrm>
            <a:off x="1624693" y="3682089"/>
            <a:ext cx="342900" cy="2449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derecha 8"/>
          <p:cNvSpPr/>
          <p:nvPr/>
        </p:nvSpPr>
        <p:spPr>
          <a:xfrm>
            <a:off x="8261177" y="3804554"/>
            <a:ext cx="342900" cy="2449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87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Segundo Premolar Inferior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9586" y="2057400"/>
            <a:ext cx="6166285" cy="4038600"/>
          </a:xfrm>
        </p:spPr>
        <p:txBody>
          <a:bodyPr/>
          <a:lstStyle/>
          <a:p>
            <a:endParaRPr lang="es-MX" dirty="0" smtClean="0"/>
          </a:p>
          <a:p>
            <a:r>
              <a:rPr lang="es-MX" dirty="0" smtClean="0">
                <a:solidFill>
                  <a:schemeClr val="tx1"/>
                </a:solidFill>
              </a:rPr>
              <a:t>Cámara pulpar semejante a la de los caninos.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1 conducto, 1 forámen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Forma ovoide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Curvatura radicular hacia distal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3393" t="23016" r="33929" b="18651"/>
          <a:stretch/>
        </p:blipFill>
        <p:spPr>
          <a:xfrm>
            <a:off x="718457" y="2514600"/>
            <a:ext cx="2988129" cy="40005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03078" y="6096000"/>
            <a:ext cx="3641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chemeClr val="accent2"/>
                </a:solidFill>
              </a:rPr>
              <a:t>Longitud promedio: 21.4 mm</a:t>
            </a:r>
            <a:endParaRPr lang="es-MX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8574">
              <a:srgbClr val="DDF3F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9594" y="915034"/>
            <a:ext cx="9966960" cy="2926080"/>
          </a:xfrm>
        </p:spPr>
        <p:txBody>
          <a:bodyPr>
            <a:normAutofit/>
          </a:bodyPr>
          <a:lstStyle/>
          <a:p>
            <a:r>
              <a:rPr lang="es-MX" sz="8800" b="0" dirty="0" smtClean="0">
                <a:solidFill>
                  <a:srgbClr val="00B0F0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Dientes superiores</a:t>
            </a:r>
            <a:endParaRPr lang="es-MX" sz="8800" b="0" dirty="0">
              <a:solidFill>
                <a:srgbClr val="00B0F0"/>
              </a:solidFill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900646" y="3575957"/>
            <a:ext cx="86182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80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Primer Molar Inferior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9586" y="2057400"/>
            <a:ext cx="6166285" cy="4038600"/>
          </a:xfrm>
        </p:spPr>
        <p:txBody>
          <a:bodyPr/>
          <a:lstStyle/>
          <a:p>
            <a:endParaRPr lang="es-MX" dirty="0" smtClean="0"/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Cámara pulpar bien delimitada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3 conductos en el 64,4% de los casos; </a:t>
            </a:r>
            <a:r>
              <a:rPr lang="es-MX" dirty="0" err="1" smtClean="0">
                <a:solidFill>
                  <a:schemeClr val="tx1"/>
                </a:solidFill>
              </a:rPr>
              <a:t>Mesiovestibular</a:t>
            </a:r>
            <a:r>
              <a:rPr lang="es-MX" dirty="0" smtClean="0">
                <a:solidFill>
                  <a:schemeClr val="tx1"/>
                </a:solidFill>
              </a:rPr>
              <a:t>, </a:t>
            </a:r>
            <a:r>
              <a:rPr lang="es-MX" dirty="0" err="1" smtClean="0">
                <a:solidFill>
                  <a:schemeClr val="tx1"/>
                </a:solidFill>
              </a:rPr>
              <a:t>Mesiolingual</a:t>
            </a:r>
            <a:r>
              <a:rPr lang="es-MX" dirty="0" smtClean="0">
                <a:solidFill>
                  <a:schemeClr val="tx1"/>
                </a:solidFill>
              </a:rPr>
              <a:t> y Distal</a:t>
            </a: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Raíz mesial </a:t>
            </a:r>
            <a:r>
              <a:rPr lang="es-MX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Longitud promedio 20,9 mm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  <a:sym typeface="Wingdings" panose="05000000000000000000" pitchFamily="2" charset="2"/>
              </a:rPr>
              <a:t>Raíz distal </a:t>
            </a:r>
            <a:r>
              <a:rPr lang="es-MX" dirty="0">
                <a:solidFill>
                  <a:schemeClr val="tx1"/>
                </a:solidFill>
                <a:sym typeface="Wingdings" panose="05000000000000000000" pitchFamily="2" charset="2"/>
              </a:rPr>
              <a:t> Longitud promedio 20,9 mm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084" t="21904" r="28810" b="19048"/>
          <a:stretch/>
        </p:blipFill>
        <p:spPr>
          <a:xfrm>
            <a:off x="506186" y="2269672"/>
            <a:ext cx="3575957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5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Segundo Molar Inferior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9443" y="2057400"/>
            <a:ext cx="6166285" cy="4038600"/>
          </a:xfrm>
        </p:spPr>
        <p:txBody>
          <a:bodyPr/>
          <a:lstStyle/>
          <a:p>
            <a:pPr lvl="2"/>
            <a:endParaRPr lang="es-MX" dirty="0" smtClean="0"/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4 cuernos pulpares, dirigidos a cada una de las cúspides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Cada </a:t>
            </a:r>
            <a:r>
              <a:rPr lang="es-MX" dirty="0" smtClean="0">
                <a:solidFill>
                  <a:schemeClr val="tx1"/>
                </a:solidFill>
              </a:rPr>
              <a:t>raíz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tiene 1 conducto, pero existen casos en que la raíz mesial tiene 2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Si existe fusión de los cuerpos radiculares solo se encontrara 1 conducto muy amplio</a:t>
            </a:r>
          </a:p>
          <a:p>
            <a:pPr algn="just"/>
            <a:r>
              <a:rPr lang="es-MX" dirty="0">
                <a:solidFill>
                  <a:schemeClr val="tx1"/>
                </a:solidFill>
              </a:rPr>
              <a:t>Raíz mesial </a:t>
            </a:r>
            <a:r>
              <a:rPr lang="es-MX" dirty="0">
                <a:solidFill>
                  <a:schemeClr val="tx1"/>
                </a:solidFill>
                <a:sym typeface="Wingdings" panose="05000000000000000000" pitchFamily="2" charset="2"/>
              </a:rPr>
              <a:t> Longitud promedio 20,9 mm</a:t>
            </a:r>
          </a:p>
          <a:p>
            <a:pPr algn="just"/>
            <a:r>
              <a:rPr lang="es-MX" dirty="0">
                <a:solidFill>
                  <a:schemeClr val="tx1"/>
                </a:solidFill>
                <a:sym typeface="Wingdings" panose="05000000000000000000" pitchFamily="2" charset="2"/>
              </a:rPr>
              <a:t>Raíz distal  Longitud promedio </a:t>
            </a:r>
            <a:r>
              <a:rPr lang="es-MX" dirty="0" smtClean="0">
                <a:solidFill>
                  <a:schemeClr val="tx1"/>
                </a:solidFill>
                <a:sym typeface="Wingdings" panose="05000000000000000000" pitchFamily="2" charset="2"/>
              </a:rPr>
              <a:t>20,8 </a:t>
            </a:r>
            <a:r>
              <a:rPr lang="es-MX" dirty="0">
                <a:solidFill>
                  <a:schemeClr val="tx1"/>
                </a:solidFill>
                <a:sym typeface="Wingdings" panose="05000000000000000000" pitchFamily="2" charset="2"/>
              </a:rPr>
              <a:t>mm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082" t="25952" r="21667" b="21191"/>
          <a:stretch/>
        </p:blipFill>
        <p:spPr>
          <a:xfrm>
            <a:off x="489857" y="2471057"/>
            <a:ext cx="4686300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 Bibliográficas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err="1" smtClean="0">
                <a:solidFill>
                  <a:schemeClr val="tx1"/>
                </a:solidFill>
              </a:rPr>
              <a:t>Esponda</a:t>
            </a:r>
            <a:r>
              <a:rPr lang="es-MX" dirty="0" smtClean="0">
                <a:solidFill>
                  <a:schemeClr val="tx1"/>
                </a:solidFill>
              </a:rPr>
              <a:t>, R. Anatomía Dental, Universidad Nacional Autónoma de México</a:t>
            </a:r>
          </a:p>
          <a:p>
            <a:pPr algn="just"/>
            <a:r>
              <a:rPr lang="es-MX" dirty="0">
                <a:solidFill>
                  <a:schemeClr val="tx1"/>
                </a:solidFill>
              </a:rPr>
              <a:t>Ingle, John I. &amp; </a:t>
            </a:r>
            <a:r>
              <a:rPr lang="es-MX" dirty="0" err="1">
                <a:solidFill>
                  <a:schemeClr val="tx1"/>
                </a:solidFill>
              </a:rPr>
              <a:t>Barkland</a:t>
            </a:r>
            <a:r>
              <a:rPr lang="es-MX" dirty="0">
                <a:solidFill>
                  <a:schemeClr val="tx1"/>
                </a:solidFill>
              </a:rPr>
              <a:t>, </a:t>
            </a:r>
            <a:r>
              <a:rPr lang="es-MX" dirty="0" err="1">
                <a:solidFill>
                  <a:schemeClr val="tx1"/>
                </a:solidFill>
              </a:rPr>
              <a:t>Leif</a:t>
            </a:r>
            <a:r>
              <a:rPr lang="es-MX" dirty="0">
                <a:solidFill>
                  <a:schemeClr val="tx1"/>
                </a:solidFill>
              </a:rPr>
              <a:t> K. ENDODONCIA. 5a ed. Ed. McGraw Hill Interamericana. México D.F. 2002. Capítulo </a:t>
            </a:r>
            <a:r>
              <a:rPr lang="es-MX" dirty="0" smtClean="0">
                <a:solidFill>
                  <a:schemeClr val="tx1"/>
                </a:solidFill>
              </a:rPr>
              <a:t>1</a:t>
            </a:r>
          </a:p>
          <a:p>
            <a:pPr algn="just"/>
            <a:r>
              <a:rPr lang="es-MX" dirty="0">
                <a:solidFill>
                  <a:schemeClr val="tx1"/>
                </a:solidFill>
              </a:rPr>
              <a:t>Leonardo, Mario Roberto. ENDODONCIA. TRATAMIENTO DE CONDUCTOS RADICULARES. PRINCIPIOS TÉCNICOS Y BIOLÓGICOS. 2 volúmenes. Artes Médicas Latinoamérica. Sao Paulo. 2005. 1368 p</a:t>
            </a:r>
          </a:p>
        </p:txBody>
      </p:sp>
    </p:spTree>
    <p:extLst>
      <p:ext uri="{BB962C8B-B14F-4D97-AF65-F5344CB8AC3E}">
        <p14:creationId xmlns:p14="http://schemas.microsoft.com/office/powerpoint/2010/main" val="7384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Incisivo Central Superior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9586" y="2057400"/>
            <a:ext cx="6166285" cy="4038600"/>
          </a:xfrm>
        </p:spPr>
        <p:txBody>
          <a:bodyPr/>
          <a:lstStyle/>
          <a:p>
            <a:endParaRPr lang="es-MX" dirty="0" smtClean="0"/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1 conducto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Presenta 3 cuernos pulpares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(Mesial, central, distal) 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Forma del conducto cilindro-cónica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Apertura cameral por encima del cíngulo 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Conducto amplio en sentido mesio lingual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333" t="26190" r="27382" b="17381"/>
          <a:stretch/>
        </p:blipFill>
        <p:spPr>
          <a:xfrm>
            <a:off x="865415" y="2226128"/>
            <a:ext cx="3592286" cy="38698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96943" y="6096000"/>
            <a:ext cx="3641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chemeClr val="accent2"/>
                </a:solidFill>
              </a:rPr>
              <a:t>Longitud promedio: 23.2 mm</a:t>
            </a:r>
            <a:endParaRPr lang="es-MX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1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Incisivo Lateral Superior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52235" y="1858191"/>
            <a:ext cx="6166285" cy="4038600"/>
          </a:xfrm>
        </p:spPr>
        <p:txBody>
          <a:bodyPr>
            <a:normAutofit lnSpcReduction="10000"/>
          </a:bodyPr>
          <a:lstStyle/>
          <a:p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1 conducto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Cámara pulpar con la misma forma que el contorno exterior del diente</a:t>
            </a: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Acceso de forma ovoide, por encima del cíngulo</a:t>
            </a: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Cuernos pulpares bien delimitados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8691" t="29048" r="29702" b="18571"/>
          <a:stretch/>
        </p:blipFill>
        <p:spPr>
          <a:xfrm>
            <a:off x="783772" y="2280556"/>
            <a:ext cx="3086099" cy="38358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213271" y="6096000"/>
            <a:ext cx="3624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chemeClr val="accent2"/>
                </a:solidFill>
              </a:rPr>
              <a:t>Longitud promedio: 22.8 mm</a:t>
            </a:r>
            <a:endParaRPr lang="es-MX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5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Canino Superior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9586" y="2057400"/>
            <a:ext cx="6166285" cy="4038600"/>
          </a:xfrm>
        </p:spPr>
        <p:txBody>
          <a:bodyPr/>
          <a:lstStyle/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1 conducto</a:t>
            </a:r>
          </a:p>
          <a:p>
            <a:pPr algn="just"/>
            <a:r>
              <a:rPr lang="es-MX" dirty="0">
                <a:solidFill>
                  <a:schemeClr val="tx1"/>
                </a:solidFill>
              </a:rPr>
              <a:t>F</a:t>
            </a:r>
            <a:r>
              <a:rPr lang="es-MX" dirty="0" smtClean="0">
                <a:solidFill>
                  <a:schemeClr val="tx1"/>
                </a:solidFill>
              </a:rPr>
              <a:t>orma elíptica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Mayor en diámetro vestíbulo palatino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Forma triangular, en un corte vestíbulo palatino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Curvatura radicular hacia distal en un 32% de los casos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584" t="28571" r="36487" b="23095"/>
          <a:stretch/>
        </p:blipFill>
        <p:spPr>
          <a:xfrm>
            <a:off x="1143000" y="2419349"/>
            <a:ext cx="2612571" cy="395785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11243" y="6096000"/>
            <a:ext cx="3526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chemeClr val="accent2"/>
                </a:solidFill>
              </a:rPr>
              <a:t>Longitud promedio: 26 mm</a:t>
            </a:r>
            <a:endParaRPr lang="es-MX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9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Primer Premolar Superior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9586" y="2057400"/>
            <a:ext cx="6166285" cy="4038600"/>
          </a:xfrm>
        </p:spPr>
        <p:txBody>
          <a:bodyPr/>
          <a:lstStyle/>
          <a:p>
            <a:pPr algn="just"/>
            <a:endParaRPr lang="es-MX" dirty="0" smtClean="0"/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Posee 2 cuernos pulpares, siendo el vestibular más voluminoso y más largo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Posee 2 conductos, cada uno con su respectivo forámen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Cámara amplia en sentido vestíbulo palatino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547" t="32382" r="35595" b="9761"/>
          <a:stretch/>
        </p:blipFill>
        <p:spPr>
          <a:xfrm>
            <a:off x="1534885" y="2057400"/>
            <a:ext cx="2792186" cy="43493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96943" y="6096000"/>
            <a:ext cx="3641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chemeClr val="accent2"/>
                </a:solidFill>
              </a:rPr>
              <a:t>Longitud promedio: 25.2 mm</a:t>
            </a:r>
            <a:endParaRPr lang="es-MX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0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Segundo Premolar Superior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9586" y="2057400"/>
            <a:ext cx="6166285" cy="4038600"/>
          </a:xfrm>
        </p:spPr>
        <p:txBody>
          <a:bodyPr/>
          <a:lstStyle/>
          <a:p>
            <a:pPr algn="just"/>
            <a:endParaRPr lang="es-MX" dirty="0" smtClean="0"/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1 conducto en el 75%, sin embargo puede existir una bifurcación que se termina uniendo en el forámen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Cámara amplia en sentido vestíbulo palatino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Conducto ovoide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Curvatura radicular hacia distal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547" t="28809" r="37024" b="35714"/>
          <a:stretch/>
        </p:blipFill>
        <p:spPr>
          <a:xfrm>
            <a:off x="538843" y="2416629"/>
            <a:ext cx="4024059" cy="293914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96943" y="6096000"/>
            <a:ext cx="3641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chemeClr val="accent2"/>
                </a:solidFill>
              </a:rPr>
              <a:t>Longitud promedio: 21 mm</a:t>
            </a:r>
            <a:endParaRPr lang="es-MX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Primer Molar Superior</a:t>
            </a:r>
            <a:endParaRPr lang="es-MX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9586" y="2057400"/>
            <a:ext cx="6166285" cy="4038600"/>
          </a:xfrm>
        </p:spPr>
        <p:txBody>
          <a:bodyPr/>
          <a:lstStyle/>
          <a:p>
            <a:endParaRPr lang="es-MX" dirty="0" smtClean="0"/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Forma </a:t>
            </a:r>
            <a:r>
              <a:rPr lang="es-MX" dirty="0" err="1" smtClean="0">
                <a:solidFill>
                  <a:schemeClr val="tx1"/>
                </a:solidFill>
              </a:rPr>
              <a:t>cuboide</a:t>
            </a:r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En el fondo de la cavidad pulpar presenta 3  conductos, una para cada cuerpo radicular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En ocasiones la raíz mesio vestibular tiene 2 conductos, uno orientado a vestibular y otro  a palatino 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El conducto platino es de forma elíptica, siendo mayor en su diámetro mesio lingual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547" t="24048" r="29703" b="11905"/>
          <a:stretch/>
        </p:blipFill>
        <p:spPr>
          <a:xfrm>
            <a:off x="669471" y="2057400"/>
            <a:ext cx="3543300" cy="43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Primer Molar Superior </a:t>
            </a:r>
            <a:br>
              <a:rPr lang="es-MX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s-MX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(Raíz mesio vestibular)</a:t>
            </a:r>
            <a:endParaRPr lang="es-MX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2596242"/>
            <a:ext cx="2220686" cy="8001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es-MX" dirty="0" smtClean="0">
                <a:solidFill>
                  <a:schemeClr val="tx1"/>
                </a:solidFill>
              </a:rPr>
              <a:t>Un conducto, un forámen 41.1%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4762" t="53095" r="43631" b="22619"/>
          <a:stretch/>
        </p:blipFill>
        <p:spPr>
          <a:xfrm>
            <a:off x="1205865" y="3526971"/>
            <a:ext cx="1975758" cy="166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58869" t="47857" r="27381" b="20952"/>
          <a:stretch/>
        </p:blipFill>
        <p:spPr>
          <a:xfrm>
            <a:off x="5452110" y="3526971"/>
            <a:ext cx="1257300" cy="213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77083" t="46428" r="5595" b="23333"/>
          <a:stretch/>
        </p:blipFill>
        <p:spPr>
          <a:xfrm>
            <a:off x="9225642" y="3526971"/>
            <a:ext cx="1583871" cy="2073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4970417" y="2596241"/>
            <a:ext cx="2220686" cy="800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s-MX" sz="2400" dirty="0" smtClean="0">
                <a:solidFill>
                  <a:schemeClr val="tx1"/>
                </a:solidFill>
              </a:rPr>
              <a:t>Dos conducto, dos forámenes 18,9</a:t>
            </a:r>
            <a:r>
              <a:rPr lang="es-MX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907235" y="2596241"/>
            <a:ext cx="2220686" cy="800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s-MX" dirty="0" smtClean="0">
                <a:solidFill>
                  <a:schemeClr val="tx1"/>
                </a:solidFill>
              </a:rPr>
              <a:t>Dos conductos, un forámen 40%</a:t>
            </a:r>
          </a:p>
        </p:txBody>
      </p:sp>
    </p:spTree>
    <p:extLst>
      <p:ext uri="{BB962C8B-B14F-4D97-AF65-F5344CB8AC3E}">
        <p14:creationId xmlns:p14="http://schemas.microsoft.com/office/powerpoint/2010/main" val="387649625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327</TotalTime>
  <Words>732</Words>
  <Application>Microsoft Office PowerPoint</Application>
  <PresentationFormat>Panorámica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Adobe Devanagari</vt:lpstr>
      <vt:lpstr>Adobe Naskh Medium</vt:lpstr>
      <vt:lpstr>Corbel</vt:lpstr>
      <vt:lpstr>Wingdings</vt:lpstr>
      <vt:lpstr>Base</vt:lpstr>
      <vt:lpstr>2.3 Anatomía de cámara y conductos radiculares en dientes permanentes</vt:lpstr>
      <vt:lpstr>Dientes superiores</vt:lpstr>
      <vt:lpstr>Incisivo Central Superior</vt:lpstr>
      <vt:lpstr>Incisivo Lateral Superior</vt:lpstr>
      <vt:lpstr>Canino Superior</vt:lpstr>
      <vt:lpstr>Primer Premolar Superior</vt:lpstr>
      <vt:lpstr>Segundo Premolar Superior</vt:lpstr>
      <vt:lpstr>Primer Molar Superior</vt:lpstr>
      <vt:lpstr>Primer Molar Superior  (Raíz mesio vestibular)</vt:lpstr>
      <vt:lpstr>Primer Molar Superior</vt:lpstr>
      <vt:lpstr>Segundo Molar Superior</vt:lpstr>
      <vt:lpstr>Segundo Molar Superior</vt:lpstr>
      <vt:lpstr>Dientes inferiores</vt:lpstr>
      <vt:lpstr>Incisivo Central Inferior</vt:lpstr>
      <vt:lpstr>Incisivo Lateral Inferior</vt:lpstr>
      <vt:lpstr>Canino Inferior</vt:lpstr>
      <vt:lpstr>Primer Premolar Inferior</vt:lpstr>
      <vt:lpstr>Primer Premolar Inferior</vt:lpstr>
      <vt:lpstr>Segundo Premolar Inferior</vt:lpstr>
      <vt:lpstr>Primer Molar Inferior</vt:lpstr>
      <vt:lpstr>Segundo Molar Inferior</vt:lpstr>
      <vt:lpstr>Referencias Bibliográficas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 Anatomía de cámara y conductos radiculares en dientes permanentes</dc:title>
  <dc:creator>dell</dc:creator>
  <cp:lastModifiedBy>dell</cp:lastModifiedBy>
  <cp:revision>21</cp:revision>
  <dcterms:created xsi:type="dcterms:W3CDTF">2021-04-18T23:13:28Z</dcterms:created>
  <dcterms:modified xsi:type="dcterms:W3CDTF">2021-04-19T04:58:34Z</dcterms:modified>
</cp:coreProperties>
</file>