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D525-99FD-4B0D-90EA-913520BFB693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09864D-95C5-49C6-A552-3CC05A9D60BF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D525-99FD-4B0D-90EA-913520BFB693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864D-95C5-49C6-A552-3CC05A9D60B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D525-99FD-4B0D-90EA-913520BFB693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864D-95C5-49C6-A552-3CC05A9D60B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D525-99FD-4B0D-90EA-913520BFB693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864D-95C5-49C6-A552-3CC05A9D60B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D525-99FD-4B0D-90EA-913520BFB693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864D-95C5-49C6-A552-3CC05A9D60BF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D525-99FD-4B0D-90EA-913520BFB693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864D-95C5-49C6-A552-3CC05A9D60BF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D525-99FD-4B0D-90EA-913520BFB693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864D-95C5-49C6-A552-3CC05A9D60BF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D525-99FD-4B0D-90EA-913520BFB693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864D-95C5-49C6-A552-3CC05A9D60B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D525-99FD-4B0D-90EA-913520BFB693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864D-95C5-49C6-A552-3CC05A9D60B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D525-99FD-4B0D-90EA-913520BFB693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864D-95C5-49C6-A552-3CC05A9D60B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D525-99FD-4B0D-90EA-913520BFB693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864D-95C5-49C6-A552-3CC05A9D60B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29ED525-99FD-4B0D-90EA-913520BFB693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B09864D-95C5-49C6-A552-3CC05A9D60BF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45"/>
          <a:stretch/>
        </p:blipFill>
        <p:spPr bwMode="auto">
          <a:xfrm>
            <a:off x="2660665" y="3933056"/>
            <a:ext cx="3619471" cy="235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4538" y="1641475"/>
            <a:ext cx="7772400" cy="2383905"/>
          </a:xfrm>
        </p:spPr>
        <p:txBody>
          <a:bodyPr>
            <a:normAutofit/>
          </a:bodyPr>
          <a:lstStyle/>
          <a:p>
            <a:r>
              <a:rPr lang="es-MX" sz="4800" dirty="0" smtClean="0"/>
              <a:t>Registros gráficos y esquemáticos de los movimientos mandibulares </a:t>
            </a:r>
            <a:endParaRPr lang="es-MX" sz="4800" dirty="0"/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182563" y="346075"/>
            <a:ext cx="8896350" cy="1295400"/>
            <a:chOff x="649" y="255"/>
            <a:chExt cx="5604" cy="816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649" y="255"/>
              <a:ext cx="5604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" y="255"/>
              <a:ext cx="513" cy="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238" y="346"/>
              <a:ext cx="155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 </a:t>
              </a:r>
              <a:endPara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235" y="346"/>
              <a:ext cx="155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 </a:t>
              </a:r>
              <a:endPara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322" y="346"/>
              <a:ext cx="2479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2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Instituto Politécnico Nacional </a:t>
              </a:r>
              <a:endParaRPr kumimoji="0" lang="es-MX" alt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642" y="346"/>
              <a:ext cx="155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 </a:t>
              </a:r>
              <a:endPara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1224" y="584"/>
              <a:ext cx="4345" cy="31"/>
            </a:xfrm>
            <a:prstGeom prst="rect">
              <a:avLst/>
            </a:prstGeom>
            <a:solidFill>
              <a:srgbClr val="62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224" y="570"/>
              <a:ext cx="4345" cy="7"/>
            </a:xfrm>
            <a:prstGeom prst="rect">
              <a:avLst/>
            </a:prstGeom>
            <a:solidFill>
              <a:srgbClr val="62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857" y="613"/>
              <a:ext cx="1609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Centro Interdisciplinario</a:t>
              </a:r>
              <a:endParaRPr kumimoji="0" lang="es-MX" alt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350" y="613"/>
              <a:ext cx="12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 </a:t>
              </a:r>
              <a:endPara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3381" y="613"/>
              <a:ext cx="29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 de C</a:t>
              </a:r>
              <a:endParaRPr kumimoji="0" lang="es-MX" alt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3684" y="605"/>
              <a:ext cx="116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iencias</a:t>
              </a:r>
              <a:r>
                <a:rPr kumimoji="0" lang="es-MX" altLang="es-MX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 de la Salud</a:t>
              </a:r>
              <a:endParaRPr kumimoji="0" lang="es-MX" alt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4933" y="613"/>
              <a:ext cx="12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 </a:t>
              </a:r>
              <a:endPara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3136" y="812"/>
              <a:ext cx="852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“OCLUSIÓN”</a:t>
              </a:r>
              <a:endParaRPr kumimoji="0" lang="es-MX" alt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1987" y="779"/>
              <a:ext cx="12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  <a:cs typeface="Arial" pitchFamily="34" charset="0"/>
                </a:rPr>
                <a:t> </a:t>
              </a:r>
              <a:endPara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2018" y="807"/>
              <a:ext cx="83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" name="Picture 2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4" y="292"/>
              <a:ext cx="604" cy="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501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>Movimientos </a:t>
            </a:r>
            <a:r>
              <a:rPr lang="es-MX" dirty="0"/>
              <a:t>límite y </a:t>
            </a:r>
            <a:r>
              <a:rPr lang="es-MX" dirty="0" smtClean="0"/>
              <a:t>Posiciones </a:t>
            </a:r>
            <a:r>
              <a:rPr lang="es-MX" dirty="0"/>
              <a:t>de la mandíbula en el plano </a:t>
            </a:r>
            <a:r>
              <a:rPr lang="es-MX" dirty="0" smtClean="0"/>
              <a:t>horizontal</a:t>
            </a:r>
            <a:r>
              <a:rPr lang="pt-BR" dirty="0" smtClean="0"/>
              <a:t> 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209331"/>
          </a:xfrm>
        </p:spPr>
        <p:txBody>
          <a:bodyPr/>
          <a:lstStyle/>
          <a:p>
            <a:r>
              <a:rPr lang="pt-BR" b="1" dirty="0" err="1"/>
              <a:t>Trazo</a:t>
            </a:r>
            <a:r>
              <a:rPr lang="pt-BR" b="1" dirty="0"/>
              <a:t> de </a:t>
            </a:r>
            <a:r>
              <a:rPr lang="pt-BR" b="1" dirty="0" err="1"/>
              <a:t>Gysi</a:t>
            </a:r>
            <a:r>
              <a:rPr lang="pt-BR" b="1" dirty="0"/>
              <a:t> o Arco Gótico</a:t>
            </a:r>
            <a:endParaRPr lang="es-MX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46" t="35055" b="17247"/>
          <a:stretch/>
        </p:blipFill>
        <p:spPr bwMode="auto">
          <a:xfrm>
            <a:off x="2339751" y="2995221"/>
            <a:ext cx="4630609" cy="344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41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43569"/>
            <a:ext cx="3024336" cy="316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r>
              <a:rPr lang="es-MX" dirty="0" smtClean="0"/>
              <a:t>Este </a:t>
            </a:r>
            <a:r>
              <a:rPr lang="es-MX" dirty="0"/>
              <a:t>se inicia en </a:t>
            </a:r>
            <a:r>
              <a:rPr lang="es-MX" dirty="0" smtClean="0"/>
              <a:t>RC </a:t>
            </a:r>
            <a:r>
              <a:rPr lang="es-MX" dirty="0"/>
              <a:t>(relación céntrica) y </a:t>
            </a:r>
            <a:r>
              <a:rPr lang="es-MX" dirty="0" smtClean="0"/>
              <a:t>se pide </a:t>
            </a:r>
            <a:r>
              <a:rPr lang="es-MX" dirty="0"/>
              <a:t>al paciente un movimiento lateral </a:t>
            </a:r>
            <a:r>
              <a:rPr lang="es-MX" dirty="0" err="1"/>
              <a:t>retrusivo</a:t>
            </a:r>
            <a:r>
              <a:rPr lang="es-MX" dirty="0"/>
              <a:t>, y el punto incisivo pasa de </a:t>
            </a:r>
            <a:r>
              <a:rPr lang="es-MX" dirty="0" smtClean="0"/>
              <a:t>RC </a:t>
            </a:r>
            <a:r>
              <a:rPr lang="es-MX" dirty="0"/>
              <a:t>a D, a </a:t>
            </a:r>
            <a:r>
              <a:rPr lang="es-MX" dirty="0" smtClean="0"/>
              <a:t>partir de </a:t>
            </a:r>
            <a:r>
              <a:rPr lang="es-MX" dirty="0"/>
              <a:t>este punto la mandíbula se mueve hacia delante y hacia la línea media hasta el punto F</a:t>
            </a:r>
            <a:r>
              <a:rPr lang="es-MX" dirty="0" smtClean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7466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Se puede obtener un trazo similar en el otro lado de CR a E y de ahí a F. De CR a CO marca un desplazamiento de una posición condilar a una dentaria</a:t>
            </a:r>
          </a:p>
          <a:p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720" y="3140968"/>
            <a:ext cx="2761456" cy="334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68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 zona MR1 se extiende hasta IEC (contacto del borde incisivo) corresponde a la región </a:t>
            </a:r>
            <a:r>
              <a:rPr lang="es-MX" dirty="0" smtClean="0"/>
              <a:t>de actuación </a:t>
            </a:r>
            <a:r>
              <a:rPr lang="es-MX" dirty="0"/>
              <a:t>en etapas iniciales de la masticación; la zona MR2 corresponden a la región </a:t>
            </a:r>
            <a:r>
              <a:rPr lang="es-MX" dirty="0" smtClean="0"/>
              <a:t>de actuación </a:t>
            </a:r>
            <a:r>
              <a:rPr lang="es-MX" dirty="0"/>
              <a:t>de las etapas finales de la masticación</a:t>
            </a:r>
          </a:p>
          <a:p>
            <a:endParaRPr lang="es-MX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3717032"/>
            <a:ext cx="3729509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12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Bibliografía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err="1" smtClean="0"/>
              <a:t>Wheeler</a:t>
            </a:r>
            <a:r>
              <a:rPr lang="es-MX" dirty="0"/>
              <a:t>. Anatomía, </a:t>
            </a:r>
            <a:r>
              <a:rPr lang="es-MX" dirty="0" smtClean="0"/>
              <a:t>Fisiología </a:t>
            </a:r>
            <a:r>
              <a:rPr lang="es-MX" dirty="0"/>
              <a:t>y </a:t>
            </a:r>
            <a:r>
              <a:rPr lang="es-MX" dirty="0" smtClean="0"/>
              <a:t>Oclusión </a:t>
            </a:r>
            <a:r>
              <a:rPr lang="es-MX" dirty="0"/>
              <a:t>D</a:t>
            </a:r>
            <a:r>
              <a:rPr lang="es-MX" dirty="0" smtClean="0"/>
              <a:t>ental</a:t>
            </a:r>
            <a:r>
              <a:rPr lang="es-MX" dirty="0"/>
              <a:t>. Barcelona, España. Editorial </a:t>
            </a:r>
            <a:r>
              <a:rPr lang="es-MX" dirty="0" err="1" smtClean="0"/>
              <a:t>Elsevier</a:t>
            </a:r>
            <a:r>
              <a:rPr lang="es-MX" dirty="0" smtClean="0"/>
              <a:t>, 2010</a:t>
            </a:r>
          </a:p>
          <a:p>
            <a:r>
              <a:rPr lang="es-MX" dirty="0" err="1"/>
              <a:t>Ash-Ramfjord</a:t>
            </a:r>
            <a:r>
              <a:rPr lang="es-MX" dirty="0"/>
              <a:t>, Oclusión Funcional, </a:t>
            </a:r>
            <a:r>
              <a:rPr lang="es-MX" dirty="0" smtClean="0"/>
              <a:t>Editorial Interamericana,1999</a:t>
            </a:r>
          </a:p>
          <a:p>
            <a:r>
              <a:rPr lang="es-MX" dirty="0" smtClean="0"/>
              <a:t>Martínez Ross. </a:t>
            </a:r>
            <a:r>
              <a:rPr lang="es-MX" dirty="0"/>
              <a:t>Oclusión </a:t>
            </a:r>
            <a:r>
              <a:rPr lang="es-MX" dirty="0" smtClean="0"/>
              <a:t>Orgánica. Editorial </a:t>
            </a:r>
            <a:r>
              <a:rPr lang="es-MX" dirty="0"/>
              <a:t>Salvat, </a:t>
            </a:r>
            <a:r>
              <a:rPr lang="es-MX" dirty="0" smtClean="0"/>
              <a:t>México,1985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8958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01008"/>
            <a:ext cx="3864171" cy="305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Cinesiología Mandibular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r>
              <a:rPr lang="es-MX" dirty="0" smtClean="0"/>
              <a:t>La cinesiología describe los movimientos del cuerpo en base a la anatomía fisiología y mecánica, la cinesiología de la mandíbula en relación con el maxilar es muy compleja por que implica una </a:t>
            </a:r>
            <a:r>
              <a:rPr lang="es-MX" dirty="0" smtClean="0">
                <a:solidFill>
                  <a:schemeClr val="accent5"/>
                </a:solidFill>
              </a:rPr>
              <a:t>combinación de movimientos </a:t>
            </a:r>
            <a:r>
              <a:rPr lang="es-MX" dirty="0" smtClean="0"/>
              <a:t>en los planos sagital, frontal y </a:t>
            </a:r>
            <a:r>
              <a:rPr lang="es-MX" dirty="0" smtClean="0">
                <a:solidFill>
                  <a:schemeClr val="accent5"/>
                </a:solidFill>
              </a:rPr>
              <a:t>horizontal.</a:t>
            </a:r>
            <a:endParaRPr lang="es-MX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7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6002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sz="4900" dirty="0" smtClean="0"/>
              <a:t>Movimientos límite y posiciones de la mandíbula en el plano sagital</a:t>
            </a:r>
            <a:endParaRPr lang="es-MX" sz="49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525963"/>
          </a:xfrm>
        </p:spPr>
        <p:txBody>
          <a:bodyPr/>
          <a:lstStyle/>
          <a:p>
            <a:r>
              <a:rPr lang="es-MX" b="1" dirty="0" smtClean="0"/>
              <a:t>Grafica de </a:t>
            </a:r>
            <a:r>
              <a:rPr lang="es-MX" b="1" dirty="0" err="1" smtClean="0"/>
              <a:t>Posselt</a:t>
            </a:r>
            <a:r>
              <a:rPr lang="es-MX" b="1" dirty="0" smtClean="0"/>
              <a:t>/ Banana de </a:t>
            </a:r>
            <a:r>
              <a:rPr lang="es-MX" b="1" dirty="0" err="1" smtClean="0"/>
              <a:t>Posselt</a:t>
            </a:r>
            <a:r>
              <a:rPr lang="es-MX" b="1" dirty="0" smtClean="0"/>
              <a:t> </a:t>
            </a:r>
          </a:p>
          <a:p>
            <a:pPr marL="0" indent="0">
              <a:buNone/>
            </a:pPr>
            <a:r>
              <a:rPr lang="es-MX" u="sng" dirty="0"/>
              <a:t>M</a:t>
            </a:r>
            <a:r>
              <a:rPr lang="es-MX" u="sng" dirty="0" smtClean="0"/>
              <a:t>ovimiento de bisagra</a:t>
            </a:r>
            <a:r>
              <a:rPr lang="es-MX" dirty="0" smtClean="0"/>
              <a:t>: a partir de un punto colocado entre los bordes </a:t>
            </a:r>
            <a:r>
              <a:rPr lang="es-MX" dirty="0" err="1" smtClean="0"/>
              <a:t>incisales</a:t>
            </a:r>
            <a:r>
              <a:rPr lang="es-MX" dirty="0" smtClean="0"/>
              <a:t> de los incisivos inferiores (punto incisivo) la mandíbula es llevada hacia atrás</a:t>
            </a:r>
            <a:endParaRPr lang="es-MX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5" r="4756"/>
          <a:stretch/>
        </p:blipFill>
        <p:spPr bwMode="auto">
          <a:xfrm>
            <a:off x="3419872" y="3561200"/>
            <a:ext cx="4392488" cy="311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76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1" t="4298" r="2978" b="3763"/>
          <a:stretch/>
        </p:blipFill>
        <p:spPr bwMode="auto">
          <a:xfrm>
            <a:off x="3275855" y="3284984"/>
            <a:ext cx="5321361" cy="33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600200"/>
          </a:xfrm>
        </p:spPr>
        <p:txBody>
          <a:bodyPr/>
          <a:lstStyle/>
          <a:p>
            <a:r>
              <a:rPr lang="es-MX" dirty="0" smtClean="0"/>
              <a:t>Movimiento de apertura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es-MX" dirty="0" smtClean="0"/>
              <a:t>Punto B Limite funcional posterior de la mandíbula </a:t>
            </a:r>
          </a:p>
          <a:p>
            <a:r>
              <a:rPr lang="es-MX" dirty="0" smtClean="0"/>
              <a:t>Punto C: Se encuentra en el centro del cóndilo cuando los incisivos inferiores desde </a:t>
            </a:r>
            <a:r>
              <a:rPr lang="es-MX" b="1" dirty="0" smtClean="0"/>
              <a:t>RC</a:t>
            </a:r>
            <a:r>
              <a:rPr lang="es-MX" dirty="0" smtClean="0"/>
              <a:t> (relación céntrica) al punto B; realizan un movimiento de eje estacionario o de rotación</a:t>
            </a:r>
          </a:p>
          <a:p>
            <a:pPr marL="0" indent="0">
              <a:buNone/>
            </a:pP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69282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" r="3155"/>
          <a:stretch/>
        </p:blipFill>
        <p:spPr bwMode="auto">
          <a:xfrm>
            <a:off x="3563888" y="3791000"/>
            <a:ext cx="4677662" cy="303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Movimiento de apertura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Punto D Se convierte en el eje de rotación cuando  la mandíbula se abre mas allá del limite </a:t>
            </a:r>
            <a:r>
              <a:rPr lang="es-MX" dirty="0" err="1" smtClean="0"/>
              <a:t>retrusivo</a:t>
            </a:r>
            <a:r>
              <a:rPr lang="es-MX" dirty="0" smtClean="0"/>
              <a:t> de B</a:t>
            </a:r>
          </a:p>
          <a:p>
            <a:r>
              <a:rPr lang="es-MX" dirty="0" smtClean="0"/>
              <a:t>Punto E Marca el limite funcional inferior de la mandíbula; se marca cuando el cóndilo se desplaza hacia abajo y adelante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2556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Movimiento de Cierre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es-MX" dirty="0"/>
              <a:t>S</a:t>
            </a:r>
            <a:r>
              <a:rPr lang="es-MX" dirty="0" smtClean="0"/>
              <a:t>eguirá el camino del punto E al </a:t>
            </a:r>
            <a:r>
              <a:rPr lang="es-MX" b="1" dirty="0" smtClean="0"/>
              <a:t>punto F </a:t>
            </a:r>
            <a:r>
              <a:rPr lang="es-MX" dirty="0" smtClean="0"/>
              <a:t>mientras el cóndilo se encuentra colocado sobre el tubérculo articular, el punto F marca el límite funcional anterior de la mandíbula</a:t>
            </a:r>
          </a:p>
          <a:p>
            <a:endParaRPr lang="es-MX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0"/>
          <a:stretch/>
        </p:blipFill>
        <p:spPr bwMode="auto">
          <a:xfrm>
            <a:off x="2296178" y="2996951"/>
            <a:ext cx="4796102" cy="3301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7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Movimiento de cierre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 smtClean="0"/>
              <a:t>El camino del punto F al punto </a:t>
            </a:r>
            <a:r>
              <a:rPr lang="es-MX" sz="2800" b="1" dirty="0" smtClean="0"/>
              <a:t>OC</a:t>
            </a:r>
            <a:r>
              <a:rPr lang="es-MX" sz="2800" dirty="0" smtClean="0"/>
              <a:t> (oclusión céntrica) estará determinada por la relación oclusal que guardan los dientes de ambos arco. El punto</a:t>
            </a:r>
            <a:r>
              <a:rPr lang="es-MX" sz="2800" b="1" dirty="0" smtClean="0"/>
              <a:t> CO </a:t>
            </a:r>
            <a:r>
              <a:rPr lang="es-MX" sz="2800" dirty="0" smtClean="0"/>
              <a:t>marca el límite funcional superior de la mandíbula</a:t>
            </a:r>
            <a:endParaRPr lang="es-MX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726" y="3789040"/>
            <a:ext cx="5245586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20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Punto R Mandíbula en reposo </a:t>
            </a:r>
          </a:p>
          <a:p>
            <a:endParaRPr lang="es-MX" sz="2400" dirty="0" smtClean="0"/>
          </a:p>
          <a:p>
            <a:endParaRPr lang="es-MX" sz="2400" dirty="0"/>
          </a:p>
          <a:p>
            <a:pPr marL="0" indent="0">
              <a:buNone/>
            </a:pPr>
            <a:endParaRPr lang="es-MX" sz="2400" dirty="0" smtClean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7200800" cy="426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3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77072"/>
            <a:ext cx="702838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4525963"/>
          </a:xfrm>
        </p:spPr>
        <p:txBody>
          <a:bodyPr>
            <a:normAutofit/>
          </a:bodyPr>
          <a:lstStyle/>
          <a:p>
            <a:r>
              <a:rPr lang="es-MX" sz="2800" dirty="0" smtClean="0"/>
              <a:t>Entre CR y OC, se da un pequeño movimiento que se registra pidiendo al paciente poner los dientes en relación céntrica y que apriete hasta lograr la oclusión céntrica, a este movimientos se le denomina deslizamiento en céntrica o deslizamiento excéntrico, la distancia promedio de este movimiento es de 1 mm</a:t>
            </a:r>
          </a:p>
          <a:p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36533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668</TotalTime>
  <Words>502</Words>
  <Application>Microsoft Office PowerPoint</Application>
  <PresentationFormat>Presentación en pantalla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Ejecutivo</vt:lpstr>
      <vt:lpstr>Registros gráficos y esquemáticos de los movimientos mandibulares </vt:lpstr>
      <vt:lpstr>Cinesiología Mandibular </vt:lpstr>
      <vt:lpstr>  Movimientos límite y posiciones de la mandíbula en el plano sagital</vt:lpstr>
      <vt:lpstr>Movimiento de apertura </vt:lpstr>
      <vt:lpstr>Movimiento de apertura </vt:lpstr>
      <vt:lpstr>Movimiento de Cierre</vt:lpstr>
      <vt:lpstr>Movimiento de cierre</vt:lpstr>
      <vt:lpstr>Presentación de PowerPoint</vt:lpstr>
      <vt:lpstr>Presentación de PowerPoint</vt:lpstr>
      <vt:lpstr>    Movimientos límite y Posiciones de la mandíbula en el plano horizontal  </vt:lpstr>
      <vt:lpstr>Presentación de PowerPoint</vt:lpstr>
      <vt:lpstr>Presentación de PowerPoint</vt:lpstr>
      <vt:lpstr>Presentación de PowerPoint</vt:lpstr>
      <vt:lpstr>Bibliografía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Registros gráficos y esquemáticos de los movimientos mandibulares</dc:title>
  <dc:creator>Diana</dc:creator>
  <cp:lastModifiedBy>Diana</cp:lastModifiedBy>
  <cp:revision>18</cp:revision>
  <dcterms:created xsi:type="dcterms:W3CDTF">2021-05-26T17:15:55Z</dcterms:created>
  <dcterms:modified xsi:type="dcterms:W3CDTF">2021-09-27T17:18:51Z</dcterms:modified>
</cp:coreProperties>
</file>