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9E2C-A34F-4D6B-96C2-45932FB7EB6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58CBC3-47A4-4D90-B2EC-B2A2CE9464F5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9E2C-A34F-4D6B-96C2-45932FB7EB6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CBC3-47A4-4D90-B2EC-B2A2CE9464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9E2C-A34F-4D6B-96C2-45932FB7EB6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CBC3-47A4-4D90-B2EC-B2A2CE9464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9E2C-A34F-4D6B-96C2-45932FB7EB6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CBC3-47A4-4D90-B2EC-B2A2CE9464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9E2C-A34F-4D6B-96C2-45932FB7EB6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CBC3-47A4-4D90-B2EC-B2A2CE9464F5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9E2C-A34F-4D6B-96C2-45932FB7EB6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CBC3-47A4-4D90-B2EC-B2A2CE9464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9E2C-A34F-4D6B-96C2-45932FB7EB6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CBC3-47A4-4D90-B2EC-B2A2CE9464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9E2C-A34F-4D6B-96C2-45932FB7EB6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CBC3-47A4-4D90-B2EC-B2A2CE9464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9E2C-A34F-4D6B-96C2-45932FB7EB6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CBC3-47A4-4D90-B2EC-B2A2CE9464F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9E2C-A34F-4D6B-96C2-45932FB7EB6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CBC3-47A4-4D90-B2EC-B2A2CE9464F5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9E2C-A34F-4D6B-96C2-45932FB7EB6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CBC3-47A4-4D90-B2EC-B2A2CE9464F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239E2C-A34F-4D6B-96C2-45932FB7EB6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58CBC3-47A4-4D90-B2EC-B2A2CE9464F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7610" y="2924944"/>
            <a:ext cx="7772400" cy="1470025"/>
          </a:xfrm>
        </p:spPr>
        <p:txBody>
          <a:bodyPr>
            <a:normAutofit/>
          </a:bodyPr>
          <a:lstStyle/>
          <a:p>
            <a:r>
              <a:rPr lang="es-MX" sz="4000" dirty="0" smtClean="0"/>
              <a:t>Morfología Oclusal</a:t>
            </a:r>
            <a:endParaRPr lang="es-MX" sz="4000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17476" y="317500"/>
            <a:ext cx="8896350" cy="1323975"/>
            <a:chOff x="649" y="237"/>
            <a:chExt cx="5604" cy="83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649" y="255"/>
              <a:ext cx="560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37"/>
              <a:ext cx="513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238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235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322" y="346"/>
              <a:ext cx="238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Instituto Politécnico Nacional 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642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224" y="584"/>
              <a:ext cx="4345" cy="31"/>
            </a:xfrm>
            <a:prstGeom prst="rect">
              <a:avLst/>
            </a:prstGeom>
            <a:solidFill>
              <a:srgbClr val="62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224" y="570"/>
              <a:ext cx="4345" cy="7"/>
            </a:xfrm>
            <a:prstGeom prst="rect">
              <a:avLst/>
            </a:prstGeom>
            <a:solidFill>
              <a:srgbClr val="62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57" y="613"/>
              <a:ext cx="15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Centro Interdisciplinario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350" y="613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381" y="613"/>
              <a:ext cx="33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 de </a:t>
              </a: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C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716" y="603"/>
              <a:ext cx="11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iencias</a:t>
              </a: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de la Salud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933" y="613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36" y="812"/>
              <a:ext cx="77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“OCLUSIÓN”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987" y="779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018" y="807"/>
              <a:ext cx="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" y="292"/>
              <a:ext cx="604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516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los molares y premolares superiores los surcos de trabajo tienen una dirección vestibular y los de no trabajo tienen una disposición hacia palatino y </a:t>
            </a:r>
            <a:r>
              <a:rPr lang="es-MX" dirty="0" err="1"/>
              <a:t>mesial</a:t>
            </a:r>
            <a:r>
              <a:rPr lang="es-MX" dirty="0"/>
              <a:t>. En los dientes inferiores los surcos de trabajo tienen una dirección hacia lingual y los surcos de no trabajo hacia vestíbulo- distal.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27585"/>
            <a:ext cx="2381638" cy="244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3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18" y="5492321"/>
            <a:ext cx="1812975" cy="11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5799" flipH="1">
            <a:off x="533684" y="1951498"/>
            <a:ext cx="1609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Contactos interproximales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58353"/>
            <a:ext cx="8435280" cy="4373563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Punto de contacto: se refiere a la relación (en punta o superficie) entre cada diente vecino. En la dentición natural son en forma de punta y en la dentición terapéutica son en superficie. Su función es la de evitar el empaquetamiento dentario del alimento. </a:t>
            </a:r>
            <a:endParaRPr lang="es-MX" dirty="0" smtClean="0"/>
          </a:p>
          <a:p>
            <a:r>
              <a:rPr lang="es-MX" dirty="0" smtClean="0"/>
              <a:t>En </a:t>
            </a:r>
            <a:r>
              <a:rPr lang="es-MX" dirty="0"/>
              <a:t>sentido </a:t>
            </a:r>
            <a:r>
              <a:rPr lang="es-MX" dirty="0" err="1"/>
              <a:t>gingivo</a:t>
            </a:r>
            <a:r>
              <a:rPr lang="es-MX" dirty="0"/>
              <a:t>-oclusal se encuentran ubicados a nivel oclusal, excepto en los molares superiores donde se encuentra en la unión del tercio medio con el tercio oclusal. </a:t>
            </a:r>
            <a:endParaRPr lang="es-MX" dirty="0" smtClean="0"/>
          </a:p>
          <a:p>
            <a:r>
              <a:rPr lang="es-MX" dirty="0" smtClean="0"/>
              <a:t>En </a:t>
            </a:r>
            <a:r>
              <a:rPr lang="es-MX" dirty="0"/>
              <a:t>sentido vestíbulo- lingual el punto se contacto se ubica de la mitad del diente hacia vestibular, exceptuando en los molares superiores donde se encuentra hacia la mitad del diente y es mas grueso. </a:t>
            </a:r>
          </a:p>
        </p:txBody>
      </p:sp>
    </p:spTree>
    <p:extLst>
      <p:ext uri="{BB962C8B-B14F-4D97-AF65-F5344CB8AC3E}">
        <p14:creationId xmlns:p14="http://schemas.microsoft.com/office/powerpoint/2010/main" val="206570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Espacios interproximales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Son </a:t>
            </a:r>
            <a:r>
              <a:rPr lang="es-MX" dirty="0"/>
              <a:t>cóncavos en sentido </a:t>
            </a:r>
            <a:r>
              <a:rPr lang="es-MX" dirty="0" err="1"/>
              <a:t>gingivo</a:t>
            </a:r>
            <a:r>
              <a:rPr lang="es-MX" dirty="0"/>
              <a:t>-oclusal y con pirámide de base invertida. Su función es permitir el espacio adecuado para la papila </a:t>
            </a:r>
            <a:r>
              <a:rPr lang="es-MX" dirty="0" err="1"/>
              <a:t>interdentaria</a:t>
            </a:r>
            <a:r>
              <a:rPr lang="es-MX" dirty="0"/>
              <a:t>. En sentido vestíbulo-lingual vistos desde oclusal son abiertos hacia lingual, puesto que el contacto </a:t>
            </a:r>
            <a:r>
              <a:rPr lang="es-MX" dirty="0" err="1"/>
              <a:t>interproximal</a:t>
            </a:r>
            <a:r>
              <a:rPr lang="es-MX" dirty="0"/>
              <a:t> es mas hacia vestibular.</a:t>
            </a:r>
          </a:p>
        </p:txBody>
      </p:sp>
      <p:pic>
        <p:nvPicPr>
          <p:cNvPr id="10244" name="Picture 4" descr="Por qué es importante tener los dientes alineados?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48768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5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Caras interproximales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tienen una forma convexa para facilitar el espacio para la papila interdental. Al realizar una restauración </a:t>
            </a:r>
            <a:r>
              <a:rPr lang="es-MX" dirty="0" err="1"/>
              <a:t>interproximal</a:t>
            </a:r>
            <a:r>
              <a:rPr lang="es-MX" dirty="0"/>
              <a:t> ésta debe quedar muy lisa para facilitar la limpieza y evitar la acumulación de placa.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39" y="3717032"/>
            <a:ext cx="65341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51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Carbó</a:t>
            </a:r>
            <a:r>
              <a:rPr lang="es-MX" dirty="0"/>
              <a:t> Ayala E.  Anatomía Dental y De la Oclusión. Editorial La Habana, </a:t>
            </a:r>
            <a:r>
              <a:rPr lang="es-MX" dirty="0" smtClean="0"/>
              <a:t>2009</a:t>
            </a:r>
          </a:p>
          <a:p>
            <a:r>
              <a:rPr lang="es-MX" dirty="0" err="1" smtClean="0"/>
              <a:t>Wheeler</a:t>
            </a:r>
            <a:r>
              <a:rPr lang="es-MX" dirty="0"/>
              <a:t>. Anatomía, fisiología y oclusión dental. Barcelona, España. Editorial </a:t>
            </a:r>
            <a:r>
              <a:rPr lang="es-MX" dirty="0" err="1"/>
              <a:t>Elsevier</a:t>
            </a:r>
            <a:r>
              <a:rPr lang="es-MX" dirty="0"/>
              <a:t> (2010)</a:t>
            </a:r>
          </a:p>
          <a:p>
            <a:r>
              <a:rPr lang="es-MX" dirty="0" smtClean="0"/>
              <a:t>Alonso </a:t>
            </a:r>
            <a:r>
              <a:rPr lang="es-MX" dirty="0"/>
              <a:t>A.A., </a:t>
            </a:r>
            <a:r>
              <a:rPr lang="es-MX" dirty="0" err="1"/>
              <a:t>Albertini</a:t>
            </a:r>
            <a:r>
              <a:rPr lang="es-MX" dirty="0"/>
              <a:t>  J. S. </a:t>
            </a:r>
            <a:r>
              <a:rPr lang="es-MX" dirty="0" err="1"/>
              <a:t>Becheli</a:t>
            </a:r>
            <a:r>
              <a:rPr lang="es-MX" dirty="0"/>
              <a:t>. Oclusión y Diagnostico en Rehabilitación Oral. Editorial Médica Panamericana,1999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147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2880320"/>
          </a:xfrm>
        </p:spPr>
        <p:txBody>
          <a:bodyPr/>
          <a:lstStyle/>
          <a:p>
            <a:r>
              <a:rPr lang="es-MX" dirty="0"/>
              <a:t>Los dientes presentan elevaciones y depresiones, dentro de las elevaciones tenemos las denominadas cúspides y rebordes, dentro de las depresiones están presentes los surcos y fosas.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5" b="26700"/>
          <a:stretch/>
        </p:blipFill>
        <p:spPr bwMode="auto">
          <a:xfrm>
            <a:off x="1619672" y="3573016"/>
            <a:ext cx="5910749" cy="271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57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Cúspides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MX" dirty="0" smtClean="0"/>
              <a:t>De </a:t>
            </a:r>
            <a:r>
              <a:rPr lang="es-MX" dirty="0"/>
              <a:t>corte o tijera: Son las responsables del corte de los alimentos. </a:t>
            </a:r>
            <a:endParaRPr lang="es-MX" dirty="0" smtClean="0"/>
          </a:p>
          <a:p>
            <a:pPr marL="514350" indent="-514350">
              <a:buAutoNum type="arabicPeriod"/>
            </a:pPr>
            <a:r>
              <a:rPr lang="es-MX" dirty="0" smtClean="0"/>
              <a:t>Estampadoras</a:t>
            </a:r>
            <a:r>
              <a:rPr lang="es-MX" dirty="0"/>
              <a:t>, de apoyo o de </a:t>
            </a:r>
            <a:r>
              <a:rPr lang="es-MX" dirty="0" smtClean="0"/>
              <a:t>soporte: Mantienen </a:t>
            </a:r>
            <a:r>
              <a:rPr lang="es-MX" dirty="0"/>
              <a:t>los contactos que determinan la dimensión vertical en PMI.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1243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67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Volúmenes </a:t>
            </a:r>
            <a:r>
              <a:rPr lang="es-MX" dirty="0" err="1" smtClean="0"/>
              <a:t>cuspídeos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</a:t>
            </a:r>
            <a:r>
              <a:rPr lang="es-MX" dirty="0" smtClean="0"/>
              <a:t>as </a:t>
            </a:r>
            <a:r>
              <a:rPr lang="es-MX" dirty="0"/>
              <a:t>cúspides de soporte representan un 60% del diámetro total de la corona del diente y las cúspides de corte representan un 40% del diámetro total de la corona dental.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50" y="3140968"/>
            <a:ext cx="2533277" cy="313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3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Superficie </a:t>
            </a:r>
            <a:r>
              <a:rPr lang="es-MX" dirty="0" smtClean="0"/>
              <a:t>Oclusal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</a:t>
            </a:r>
            <a:r>
              <a:rPr lang="es-MX" dirty="0" smtClean="0"/>
              <a:t>s </a:t>
            </a:r>
            <a:r>
              <a:rPr lang="es-MX" dirty="0"/>
              <a:t>la distancia entre el vértice de las dos cúspides, ya sea en sentido </a:t>
            </a:r>
            <a:r>
              <a:rPr lang="es-MX" dirty="0" err="1"/>
              <a:t>Vestibulo</a:t>
            </a:r>
            <a:r>
              <a:rPr lang="es-MX" dirty="0"/>
              <a:t>-Lingual o en sentido </a:t>
            </a:r>
            <a:r>
              <a:rPr lang="es-MX" dirty="0" err="1"/>
              <a:t>Mesio</a:t>
            </a:r>
            <a:r>
              <a:rPr lang="es-MX" dirty="0"/>
              <a:t>-Distal. Corresponde al 55% del diámetro mayor de la corona en ese sentido. </a:t>
            </a:r>
          </a:p>
        </p:txBody>
      </p:sp>
      <p:pic>
        <p:nvPicPr>
          <p:cNvPr id="4098" name="Picture 2" descr="La superficie de masticación biogenérica generada digitalmente |  Quintessence Téc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44845"/>
            <a:ext cx="5472608" cy="24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1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Rebordes marginales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Forman las superficies </a:t>
            </a:r>
            <a:r>
              <a:rPr lang="es-MX" dirty="0" err="1"/>
              <a:t>mesial</a:t>
            </a:r>
            <a:r>
              <a:rPr lang="es-MX" dirty="0"/>
              <a:t> y distal de molares y </a:t>
            </a:r>
            <a:r>
              <a:rPr lang="es-MX" dirty="0" smtClean="0"/>
              <a:t>premolares, su </a:t>
            </a:r>
            <a:r>
              <a:rPr lang="es-MX" dirty="0"/>
              <a:t>altura debe ser la misma en cada uno de los </a:t>
            </a:r>
            <a:r>
              <a:rPr lang="es-MX" dirty="0" smtClean="0"/>
              <a:t>dientes, tienen </a:t>
            </a:r>
            <a:r>
              <a:rPr lang="es-MX" dirty="0"/>
              <a:t>una estrecha relación con la oclusión a través de contactos </a:t>
            </a:r>
            <a:r>
              <a:rPr lang="es-MX" dirty="0" err="1"/>
              <a:t>interdentarios</a:t>
            </a:r>
            <a:r>
              <a:rPr lang="es-MX" dirty="0"/>
              <a:t> y si no están a igual altura se produce empaquetamiento alimentario y el consecuente daño al tejido periodontal</a:t>
            </a:r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509120"/>
            <a:ext cx="556861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0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Rebordes triangulares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Forman </a:t>
            </a:r>
            <a:r>
              <a:rPr lang="es-MX" dirty="0"/>
              <a:t>las cúspides y pueden ser centrales o suplementarias.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3"/>
            <a:ext cx="3312368" cy="272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6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  <a:r>
              <a:rPr lang="es-MX" dirty="0" smtClean="0"/>
              <a:t>Fosas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Existen </a:t>
            </a:r>
            <a:r>
              <a:rPr lang="es-MX" dirty="0"/>
              <a:t>fosas funcionales, las que reciben las cúspides de soporte y las fosas suplementarias. </a:t>
            </a:r>
          </a:p>
        </p:txBody>
      </p:sp>
      <p:pic>
        <p:nvPicPr>
          <p:cNvPr id="7170" name="Picture 2" descr="Configuración morfológica de las fosas del primer molar inferior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423842" cy="325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2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Surcos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Surco </a:t>
            </a:r>
            <a:r>
              <a:rPr lang="es-MX" dirty="0"/>
              <a:t>principal o de desarrollo: Va desde </a:t>
            </a:r>
            <a:r>
              <a:rPr lang="es-MX" dirty="0" err="1"/>
              <a:t>mesial</a:t>
            </a:r>
            <a:r>
              <a:rPr lang="es-MX" dirty="0"/>
              <a:t> a distal. Permite el escape o la trayectoria de la cúspide durante el movimiento </a:t>
            </a:r>
            <a:r>
              <a:rPr lang="es-MX" dirty="0" err="1" smtClean="0"/>
              <a:t>protrusivo</a:t>
            </a:r>
            <a:r>
              <a:rPr lang="es-MX" dirty="0"/>
              <a:t>. </a:t>
            </a:r>
            <a:endParaRPr lang="es-MX" dirty="0" smtClean="0"/>
          </a:p>
          <a:p>
            <a:r>
              <a:rPr lang="es-MX" dirty="0" smtClean="0"/>
              <a:t>Surcos </a:t>
            </a:r>
            <a:r>
              <a:rPr lang="es-MX" dirty="0"/>
              <a:t>accesorios: Dan la anatomía suplementaria y aumentan la efectividad masticatoria. Permite el escape o la trayectoria de la cúspide durante el movimiento de lateralidad. Aquí encontramos surcos accesorios para movimientos de trabajo y movimientos de balanza o no trabajo. 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2835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114</TotalTime>
  <Words>621</Words>
  <Application>Microsoft Office PowerPoint</Application>
  <PresentationFormat>Presentación en pantalla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Boticario</vt:lpstr>
      <vt:lpstr>Morfología Oclusal</vt:lpstr>
      <vt:lpstr>Presentación de PowerPoint</vt:lpstr>
      <vt:lpstr>Cúspides</vt:lpstr>
      <vt:lpstr>Volúmenes cuspídeos</vt:lpstr>
      <vt:lpstr>Superficie Oclusal</vt:lpstr>
      <vt:lpstr>Rebordes marginales</vt:lpstr>
      <vt:lpstr>Rebordes triangulares</vt:lpstr>
      <vt:lpstr> Fosas</vt:lpstr>
      <vt:lpstr>Surcos</vt:lpstr>
      <vt:lpstr>Presentación de PowerPoint</vt:lpstr>
      <vt:lpstr>Contactos interproximales</vt:lpstr>
      <vt:lpstr>Espacios interproximales</vt:lpstr>
      <vt:lpstr>Caras interproximales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Morfología Oclusal</dc:title>
  <dc:creator>Diana</dc:creator>
  <cp:lastModifiedBy>Diana</cp:lastModifiedBy>
  <cp:revision>9</cp:revision>
  <dcterms:created xsi:type="dcterms:W3CDTF">2021-08-12T00:11:11Z</dcterms:created>
  <dcterms:modified xsi:type="dcterms:W3CDTF">2021-08-20T16:29:00Z</dcterms:modified>
</cp:coreProperties>
</file>