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0" r:id="rId3"/>
    <p:sldId id="261" r:id="rId4"/>
    <p:sldId id="264" r:id="rId5"/>
    <p:sldId id="259" r:id="rId6"/>
    <p:sldId id="256" r:id="rId7"/>
    <p:sldId id="257" r:id="rId8"/>
  </p:sldIdLst>
  <p:sldSz cx="9906000" cy="6858000" type="A4"/>
  <p:notesSz cx="6858000" cy="9144000"/>
  <p:defaultTextStyle>
    <a:defPPr>
      <a:defRPr lang="es-ES"/>
    </a:defPPr>
    <a:lvl1pPr marL="0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78799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57598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36398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915198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93996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72794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351596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830394" algn="l" defTabSz="9575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8" autoAdjust="0"/>
    <p:restoredTop sz="94676" autoAdjust="0"/>
  </p:normalViewPr>
  <p:slideViewPr>
    <p:cSldViewPr>
      <p:cViewPr varScale="1">
        <p:scale>
          <a:sx n="68" d="100"/>
          <a:sy n="68" d="100"/>
        </p:scale>
        <p:origin x="1086" y="60"/>
      </p:cViewPr>
      <p:guideLst>
        <p:guide orient="horz" pos="2161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osas" userId="e5df6e1d8e98c19f" providerId="LiveId" clId="{9A5C1D4C-AAB7-4F44-94AE-16ECD9CBDA77}"/>
    <pc:docChg chg="modSld">
      <pc:chgData name="daniel rosas" userId="e5df6e1d8e98c19f" providerId="LiveId" clId="{9A5C1D4C-AAB7-4F44-94AE-16ECD9CBDA77}" dt="2021-08-12T02:32:38.742" v="20" actId="20577"/>
      <pc:docMkLst>
        <pc:docMk/>
      </pc:docMkLst>
      <pc:sldChg chg="modSp mod">
        <pc:chgData name="daniel rosas" userId="e5df6e1d8e98c19f" providerId="LiveId" clId="{9A5C1D4C-AAB7-4F44-94AE-16ECD9CBDA77}" dt="2021-08-12T02:32:38.742" v="20" actId="20577"/>
        <pc:sldMkLst>
          <pc:docMk/>
          <pc:sldMk cId="3630005109" sldId="262"/>
        </pc:sldMkLst>
        <pc:spChg chg="mod">
          <ac:chgData name="daniel rosas" userId="e5df6e1d8e98c19f" providerId="LiveId" clId="{9A5C1D4C-AAB7-4F44-94AE-16ECD9CBDA77}" dt="2021-08-12T02:32:38.742" v="20" actId="20577"/>
          <ac:spMkLst>
            <pc:docMk/>
            <pc:sldMk cId="3630005109" sldId="262"/>
            <ac:spMk id="3" creationId="{00000000-0000-0000-0000-000000000000}"/>
          </ac:spMkLst>
        </pc:spChg>
      </pc:sldChg>
    </pc:docChg>
  </pc:docChgLst>
  <pc:docChgLst>
    <pc:chgData name="daniel rosas" userId="e5df6e1d8e98c19f" providerId="LiveId" clId="{60D7F00A-4876-4F2A-8DAE-61AB84E7D2A5}"/>
    <pc:docChg chg="modSld">
      <pc:chgData name="daniel rosas" userId="e5df6e1d8e98c19f" providerId="LiveId" clId="{60D7F00A-4876-4F2A-8DAE-61AB84E7D2A5}" dt="2021-06-15T05:44:43.295" v="0"/>
      <pc:docMkLst>
        <pc:docMk/>
      </pc:docMkLst>
      <pc:sldChg chg="modSp">
        <pc:chgData name="daniel rosas" userId="e5df6e1d8e98c19f" providerId="LiveId" clId="{60D7F00A-4876-4F2A-8DAE-61AB84E7D2A5}" dt="2021-06-15T05:44:43.295" v="0"/>
        <pc:sldMkLst>
          <pc:docMk/>
          <pc:sldMk cId="514053330" sldId="257"/>
        </pc:sldMkLst>
        <pc:graphicFrameChg chg="mod">
          <ac:chgData name="daniel rosas" userId="e5df6e1d8e98c19f" providerId="LiveId" clId="{60D7F00A-4876-4F2A-8DAE-61AB84E7D2A5}" dt="2021-06-15T05:44:43.295" v="0"/>
          <ac:graphicFrameMkLst>
            <pc:docMk/>
            <pc:sldMk cId="514053330" sldId="257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735ADF-2F73-4685-AC00-F8742968CB1D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556CE49-D8C3-40AB-8D8E-2F03AD5FEB13}">
      <dgm:prSet phldrT="[Texto]" custT="1"/>
      <dgm:spPr/>
      <dgm:t>
        <a:bodyPr/>
        <a:lstStyle/>
        <a:p>
          <a:r>
            <a:rPr lang="es-ES" sz="1400" b="1" u="sng" dirty="0"/>
            <a:t>Encía</a:t>
          </a:r>
        </a:p>
        <a:p>
          <a:r>
            <a:rPr lang="es-ES" sz="1400" dirty="0"/>
            <a:t>Es la mucosa bucal que rodea al diente y cubre al hueso alveolar.</a:t>
          </a:r>
        </a:p>
      </dgm:t>
    </dgm:pt>
    <dgm:pt modelId="{4B3E59E8-00DC-4BF4-9D4A-B83EE22948BC}" type="parTrans" cxnId="{DF4EDD1E-367E-4B20-90F8-72CC84369322}">
      <dgm:prSet/>
      <dgm:spPr/>
      <dgm:t>
        <a:bodyPr/>
        <a:lstStyle/>
        <a:p>
          <a:endParaRPr lang="es-ES"/>
        </a:p>
      </dgm:t>
    </dgm:pt>
    <dgm:pt modelId="{042BEF07-8339-4ADF-953F-8892F0276FA8}" type="sibTrans" cxnId="{DF4EDD1E-367E-4B20-90F8-72CC84369322}">
      <dgm:prSet/>
      <dgm:spPr/>
      <dgm:t>
        <a:bodyPr/>
        <a:lstStyle/>
        <a:p>
          <a:endParaRPr lang="es-ES"/>
        </a:p>
      </dgm:t>
    </dgm:pt>
    <dgm:pt modelId="{0A3C751E-1154-401E-AC30-EA3508D040CD}">
      <dgm:prSet phldrT="[Texto]" custT="1"/>
      <dgm:spPr/>
      <dgm:t>
        <a:bodyPr/>
        <a:lstStyle/>
        <a:p>
          <a:r>
            <a:rPr lang="es-ES" sz="1400" b="1" u="sng" dirty="0"/>
            <a:t>Ligamento periodontal</a:t>
          </a:r>
        </a:p>
        <a:p>
          <a:r>
            <a:rPr lang="es-ES" sz="1200" dirty="0"/>
            <a:t>Es el tejido blando altamente </a:t>
          </a:r>
          <a:r>
            <a:rPr lang="es-ES" sz="1200" dirty="0" err="1"/>
            <a:t>vascularizado</a:t>
          </a:r>
          <a:r>
            <a:rPr lang="es-ES" sz="1200" dirty="0"/>
            <a:t> y celular que rodea las raíces de los dientes y conecta el cemento radicular con la pared del alvéolo.</a:t>
          </a:r>
        </a:p>
      </dgm:t>
    </dgm:pt>
    <dgm:pt modelId="{96D9337E-3F3B-4A97-8B46-A390156E457C}" type="parTrans" cxnId="{6DCE832E-01B5-42DE-BAE5-D82B6BFB6804}">
      <dgm:prSet/>
      <dgm:spPr/>
      <dgm:t>
        <a:bodyPr/>
        <a:lstStyle/>
        <a:p>
          <a:endParaRPr lang="es-ES"/>
        </a:p>
      </dgm:t>
    </dgm:pt>
    <dgm:pt modelId="{A9D0D5C8-97A4-4552-94F0-06539AAE16E1}" type="sibTrans" cxnId="{6DCE832E-01B5-42DE-BAE5-D82B6BFB6804}">
      <dgm:prSet/>
      <dgm:spPr/>
      <dgm:t>
        <a:bodyPr/>
        <a:lstStyle/>
        <a:p>
          <a:endParaRPr lang="es-ES"/>
        </a:p>
      </dgm:t>
    </dgm:pt>
    <dgm:pt modelId="{0D835759-1C2C-42ED-B440-9D2122805643}">
      <dgm:prSet phldrT="[Texto]" custT="1"/>
      <dgm:spPr/>
      <dgm:t>
        <a:bodyPr/>
        <a:lstStyle/>
        <a:p>
          <a:r>
            <a:rPr lang="es-ES" sz="1400" b="1" u="sng" dirty="0"/>
            <a:t>Cemento Radicular</a:t>
          </a:r>
        </a:p>
        <a:p>
          <a:r>
            <a:rPr lang="es-ES" sz="1200" dirty="0"/>
            <a:t>Es el tejido conjuntivo calcificado que cubre la dentina de la raíz y en el que se insertan los haces de fibras del ligamento periodontal.</a:t>
          </a:r>
        </a:p>
        <a:p>
          <a:endParaRPr lang="es-ES" sz="1200" dirty="0"/>
        </a:p>
      </dgm:t>
    </dgm:pt>
    <dgm:pt modelId="{481A8870-B867-484A-9CD5-CA5CE745DDB7}" type="parTrans" cxnId="{DB03B7F2-FF8C-4870-97ED-17409B805555}">
      <dgm:prSet/>
      <dgm:spPr/>
      <dgm:t>
        <a:bodyPr/>
        <a:lstStyle/>
        <a:p>
          <a:endParaRPr lang="es-ES"/>
        </a:p>
      </dgm:t>
    </dgm:pt>
    <dgm:pt modelId="{BD83340E-6D9E-46C9-9FCB-AA61FCE2AD72}" type="sibTrans" cxnId="{DB03B7F2-FF8C-4870-97ED-17409B805555}">
      <dgm:prSet/>
      <dgm:spPr/>
      <dgm:t>
        <a:bodyPr/>
        <a:lstStyle/>
        <a:p>
          <a:endParaRPr lang="es-ES"/>
        </a:p>
      </dgm:t>
    </dgm:pt>
    <dgm:pt modelId="{AF3EB39B-E275-4377-AAB2-BEB12E68A888}">
      <dgm:prSet phldrT="[Texto]" custT="1"/>
      <dgm:spPr/>
      <dgm:t>
        <a:bodyPr/>
        <a:lstStyle/>
        <a:p>
          <a:r>
            <a:rPr lang="es-ES" sz="1400" b="1" u="sng" dirty="0"/>
            <a:t>Hueso Alveolar</a:t>
          </a:r>
        </a:p>
        <a:p>
          <a:r>
            <a:rPr lang="es-ES" sz="1200" dirty="0"/>
            <a:t>Se define como la parte de los maxilares superior e inferior que forma y sostiene los alvéolos de los dientes</a:t>
          </a:r>
        </a:p>
        <a:p>
          <a:endParaRPr lang="es-ES" sz="1200" dirty="0"/>
        </a:p>
      </dgm:t>
    </dgm:pt>
    <dgm:pt modelId="{BB7EF353-EA38-458B-9AB8-C5E1FC10F835}" type="parTrans" cxnId="{97A9883A-9D57-450C-BD1F-842EFC57804E}">
      <dgm:prSet/>
      <dgm:spPr/>
      <dgm:t>
        <a:bodyPr/>
        <a:lstStyle/>
        <a:p>
          <a:endParaRPr lang="es-ES"/>
        </a:p>
      </dgm:t>
    </dgm:pt>
    <dgm:pt modelId="{A153CFA3-1DBC-4A9D-9C2F-9D70BD30DDBB}" type="sibTrans" cxnId="{97A9883A-9D57-450C-BD1F-842EFC57804E}">
      <dgm:prSet/>
      <dgm:spPr/>
      <dgm:t>
        <a:bodyPr/>
        <a:lstStyle/>
        <a:p>
          <a:endParaRPr lang="es-ES"/>
        </a:p>
      </dgm:t>
    </dgm:pt>
    <dgm:pt modelId="{F243B936-6ED6-4BE2-8F76-873FC8D25633}" type="pres">
      <dgm:prSet presAssocID="{EB735ADF-2F73-4685-AC00-F8742968CB1D}" presName="diagram" presStyleCnt="0">
        <dgm:presLayoutVars>
          <dgm:dir/>
          <dgm:resizeHandles val="exact"/>
        </dgm:presLayoutVars>
      </dgm:prSet>
      <dgm:spPr/>
    </dgm:pt>
    <dgm:pt modelId="{E4891DE8-4DBF-4FB4-944F-F0A17C6B9AA5}" type="pres">
      <dgm:prSet presAssocID="{6556CE49-D8C3-40AB-8D8E-2F03AD5FEB13}" presName="node" presStyleLbl="node1" presStyleIdx="0" presStyleCnt="4" custLinFactNeighborX="-9187" custLinFactNeighborY="-727">
        <dgm:presLayoutVars>
          <dgm:bulletEnabled val="1"/>
        </dgm:presLayoutVars>
      </dgm:prSet>
      <dgm:spPr/>
    </dgm:pt>
    <dgm:pt modelId="{3BBECC7C-9426-418D-A471-D0045168EABC}" type="pres">
      <dgm:prSet presAssocID="{042BEF07-8339-4ADF-953F-8892F0276FA8}" presName="sibTrans" presStyleCnt="0"/>
      <dgm:spPr/>
    </dgm:pt>
    <dgm:pt modelId="{EFD3A82B-7C74-41D0-8E52-FA148D4325AB}" type="pres">
      <dgm:prSet presAssocID="{0A3C751E-1154-401E-AC30-EA3508D040CD}" presName="node" presStyleLbl="node1" presStyleIdx="1" presStyleCnt="4">
        <dgm:presLayoutVars>
          <dgm:bulletEnabled val="1"/>
        </dgm:presLayoutVars>
      </dgm:prSet>
      <dgm:spPr/>
    </dgm:pt>
    <dgm:pt modelId="{6B1DE38D-B77A-473D-9B6F-83BA4C4FB3B9}" type="pres">
      <dgm:prSet presAssocID="{A9D0D5C8-97A4-4552-94F0-06539AAE16E1}" presName="sibTrans" presStyleCnt="0"/>
      <dgm:spPr/>
    </dgm:pt>
    <dgm:pt modelId="{CC698E11-F204-4337-80C0-BBC3D062E381}" type="pres">
      <dgm:prSet presAssocID="{0D835759-1C2C-42ED-B440-9D2122805643}" presName="node" presStyleLbl="node1" presStyleIdx="2" presStyleCnt="4">
        <dgm:presLayoutVars>
          <dgm:bulletEnabled val="1"/>
        </dgm:presLayoutVars>
      </dgm:prSet>
      <dgm:spPr/>
    </dgm:pt>
    <dgm:pt modelId="{0B19F1CD-53B4-4291-B15C-F1CD323FC280}" type="pres">
      <dgm:prSet presAssocID="{BD83340E-6D9E-46C9-9FCB-AA61FCE2AD72}" presName="sibTrans" presStyleCnt="0"/>
      <dgm:spPr/>
    </dgm:pt>
    <dgm:pt modelId="{B87104DC-EA8C-4982-85E1-3FC95F876756}" type="pres">
      <dgm:prSet presAssocID="{AF3EB39B-E275-4377-AAB2-BEB12E68A888}" presName="node" presStyleLbl="node1" presStyleIdx="3" presStyleCnt="4">
        <dgm:presLayoutVars>
          <dgm:bulletEnabled val="1"/>
        </dgm:presLayoutVars>
      </dgm:prSet>
      <dgm:spPr/>
    </dgm:pt>
  </dgm:ptLst>
  <dgm:cxnLst>
    <dgm:cxn modelId="{DF4EDD1E-367E-4B20-90F8-72CC84369322}" srcId="{EB735ADF-2F73-4685-AC00-F8742968CB1D}" destId="{6556CE49-D8C3-40AB-8D8E-2F03AD5FEB13}" srcOrd="0" destOrd="0" parTransId="{4B3E59E8-00DC-4BF4-9D4A-B83EE22948BC}" sibTransId="{042BEF07-8339-4ADF-953F-8892F0276FA8}"/>
    <dgm:cxn modelId="{6DCE832E-01B5-42DE-BAE5-D82B6BFB6804}" srcId="{EB735ADF-2F73-4685-AC00-F8742968CB1D}" destId="{0A3C751E-1154-401E-AC30-EA3508D040CD}" srcOrd="1" destOrd="0" parTransId="{96D9337E-3F3B-4A97-8B46-A390156E457C}" sibTransId="{A9D0D5C8-97A4-4552-94F0-06539AAE16E1}"/>
    <dgm:cxn modelId="{97A9883A-9D57-450C-BD1F-842EFC57804E}" srcId="{EB735ADF-2F73-4685-AC00-F8742968CB1D}" destId="{AF3EB39B-E275-4377-AAB2-BEB12E68A888}" srcOrd="3" destOrd="0" parTransId="{BB7EF353-EA38-458B-9AB8-C5E1FC10F835}" sibTransId="{A153CFA3-1DBC-4A9D-9C2F-9D70BD30DDBB}"/>
    <dgm:cxn modelId="{F1095F7D-8CBB-4322-8C0D-DAB6A8FA1F20}" type="presOf" srcId="{EB735ADF-2F73-4685-AC00-F8742968CB1D}" destId="{F243B936-6ED6-4BE2-8F76-873FC8D25633}" srcOrd="0" destOrd="0" presId="urn:microsoft.com/office/officeart/2005/8/layout/default"/>
    <dgm:cxn modelId="{C0A6C8B0-BB9B-45AB-AFE7-0A938CA0C2A7}" type="presOf" srcId="{AF3EB39B-E275-4377-AAB2-BEB12E68A888}" destId="{B87104DC-EA8C-4982-85E1-3FC95F876756}" srcOrd="0" destOrd="0" presId="urn:microsoft.com/office/officeart/2005/8/layout/default"/>
    <dgm:cxn modelId="{0D1225D6-BBC8-4D17-8567-A5CB779084A0}" type="presOf" srcId="{6556CE49-D8C3-40AB-8D8E-2F03AD5FEB13}" destId="{E4891DE8-4DBF-4FB4-944F-F0A17C6B9AA5}" srcOrd="0" destOrd="0" presId="urn:microsoft.com/office/officeart/2005/8/layout/default"/>
    <dgm:cxn modelId="{21A35EF0-810C-4AF2-8431-660355316A63}" type="presOf" srcId="{0D835759-1C2C-42ED-B440-9D2122805643}" destId="{CC698E11-F204-4337-80C0-BBC3D062E381}" srcOrd="0" destOrd="0" presId="urn:microsoft.com/office/officeart/2005/8/layout/default"/>
    <dgm:cxn modelId="{DB03B7F2-FF8C-4870-97ED-17409B805555}" srcId="{EB735ADF-2F73-4685-AC00-F8742968CB1D}" destId="{0D835759-1C2C-42ED-B440-9D2122805643}" srcOrd="2" destOrd="0" parTransId="{481A8870-B867-484A-9CD5-CA5CE745DDB7}" sibTransId="{BD83340E-6D9E-46C9-9FCB-AA61FCE2AD72}"/>
    <dgm:cxn modelId="{A339ECFF-3BB9-4014-80C1-ACB1071365AB}" type="presOf" srcId="{0A3C751E-1154-401E-AC30-EA3508D040CD}" destId="{EFD3A82B-7C74-41D0-8E52-FA148D4325AB}" srcOrd="0" destOrd="0" presId="urn:microsoft.com/office/officeart/2005/8/layout/default"/>
    <dgm:cxn modelId="{53C422D2-F1BD-4DE1-8F20-0AE269F711F2}" type="presParOf" srcId="{F243B936-6ED6-4BE2-8F76-873FC8D25633}" destId="{E4891DE8-4DBF-4FB4-944F-F0A17C6B9AA5}" srcOrd="0" destOrd="0" presId="urn:microsoft.com/office/officeart/2005/8/layout/default"/>
    <dgm:cxn modelId="{6CCDA475-801A-486C-ADB6-92A8635D6B80}" type="presParOf" srcId="{F243B936-6ED6-4BE2-8F76-873FC8D25633}" destId="{3BBECC7C-9426-418D-A471-D0045168EABC}" srcOrd="1" destOrd="0" presId="urn:microsoft.com/office/officeart/2005/8/layout/default"/>
    <dgm:cxn modelId="{F7075891-BCB8-4286-91DF-8B34B03D97D8}" type="presParOf" srcId="{F243B936-6ED6-4BE2-8F76-873FC8D25633}" destId="{EFD3A82B-7C74-41D0-8E52-FA148D4325AB}" srcOrd="2" destOrd="0" presId="urn:microsoft.com/office/officeart/2005/8/layout/default"/>
    <dgm:cxn modelId="{3BB5C3EB-4ABD-45C6-927A-B6B2F7DBD7D1}" type="presParOf" srcId="{F243B936-6ED6-4BE2-8F76-873FC8D25633}" destId="{6B1DE38D-B77A-473D-9B6F-83BA4C4FB3B9}" srcOrd="3" destOrd="0" presId="urn:microsoft.com/office/officeart/2005/8/layout/default"/>
    <dgm:cxn modelId="{652D69DA-1DEF-4374-A8FC-EAA638F62EE7}" type="presParOf" srcId="{F243B936-6ED6-4BE2-8F76-873FC8D25633}" destId="{CC698E11-F204-4337-80C0-BBC3D062E381}" srcOrd="4" destOrd="0" presId="urn:microsoft.com/office/officeart/2005/8/layout/default"/>
    <dgm:cxn modelId="{0BFDDD93-FC83-4342-B068-396017485383}" type="presParOf" srcId="{F243B936-6ED6-4BE2-8F76-873FC8D25633}" destId="{0B19F1CD-53B4-4291-B15C-F1CD323FC280}" srcOrd="5" destOrd="0" presId="urn:microsoft.com/office/officeart/2005/8/layout/default"/>
    <dgm:cxn modelId="{79802A37-BFC4-43F9-A402-907B74391AFC}" type="presParOf" srcId="{F243B936-6ED6-4BE2-8F76-873FC8D25633}" destId="{B87104DC-EA8C-4982-85E1-3FC95F87675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91DE8-4DBF-4FB4-944F-F0A17C6B9AA5}">
      <dsp:nvSpPr>
        <dsp:cNvPr id="0" name=""/>
        <dsp:cNvSpPr/>
      </dsp:nvSpPr>
      <dsp:spPr>
        <a:xfrm>
          <a:off x="0" y="144023"/>
          <a:ext cx="3143994" cy="18863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u="sng" kern="1200" dirty="0"/>
            <a:t>Encía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Es la mucosa bucal que rodea al diente y cubre al hueso alveolar.</a:t>
          </a:r>
        </a:p>
      </dsp:txBody>
      <dsp:txXfrm>
        <a:off x="0" y="144023"/>
        <a:ext cx="3143994" cy="1886396"/>
      </dsp:txXfrm>
    </dsp:sp>
    <dsp:sp modelId="{EFD3A82B-7C74-41D0-8E52-FA148D4325AB}">
      <dsp:nvSpPr>
        <dsp:cNvPr id="0" name=""/>
        <dsp:cNvSpPr/>
      </dsp:nvSpPr>
      <dsp:spPr>
        <a:xfrm>
          <a:off x="3459199" y="157737"/>
          <a:ext cx="3143994" cy="1886396"/>
        </a:xfrm>
        <a:prstGeom prst="rect">
          <a:avLst/>
        </a:prstGeom>
        <a:solidFill>
          <a:schemeClr val="accent5">
            <a:hueOff val="-4077871"/>
            <a:satOff val="28025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u="sng" kern="1200" dirty="0"/>
            <a:t>Ligamento periodontal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Es el tejido blando altamente </a:t>
          </a:r>
          <a:r>
            <a:rPr lang="es-ES" sz="1200" kern="1200" dirty="0" err="1"/>
            <a:t>vascularizado</a:t>
          </a:r>
          <a:r>
            <a:rPr lang="es-ES" sz="1200" kern="1200" dirty="0"/>
            <a:t> y celular que rodea las raíces de los dientes y conecta el cemento radicular con la pared del alvéolo.</a:t>
          </a:r>
        </a:p>
      </dsp:txBody>
      <dsp:txXfrm>
        <a:off x="3459199" y="157737"/>
        <a:ext cx="3143994" cy="1886396"/>
      </dsp:txXfrm>
    </dsp:sp>
    <dsp:sp modelId="{CC698E11-F204-4337-80C0-BBC3D062E381}">
      <dsp:nvSpPr>
        <dsp:cNvPr id="0" name=""/>
        <dsp:cNvSpPr/>
      </dsp:nvSpPr>
      <dsp:spPr>
        <a:xfrm>
          <a:off x="806" y="2358533"/>
          <a:ext cx="3143994" cy="1886396"/>
        </a:xfrm>
        <a:prstGeom prst="rect">
          <a:avLst/>
        </a:prstGeom>
        <a:solidFill>
          <a:schemeClr val="accent5">
            <a:hueOff val="-8155742"/>
            <a:satOff val="56051"/>
            <a:lumOff val="-549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u="sng" kern="1200" dirty="0"/>
            <a:t>Cemento Radicular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Es el tejido conjuntivo calcificado que cubre la dentina de la raíz y en el que se insertan los haces de fibras del ligamento periodontal.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</dsp:txBody>
      <dsp:txXfrm>
        <a:off x="806" y="2358533"/>
        <a:ext cx="3143994" cy="1886396"/>
      </dsp:txXfrm>
    </dsp:sp>
    <dsp:sp modelId="{B87104DC-EA8C-4982-85E1-3FC95F876756}">
      <dsp:nvSpPr>
        <dsp:cNvPr id="0" name=""/>
        <dsp:cNvSpPr/>
      </dsp:nvSpPr>
      <dsp:spPr>
        <a:xfrm>
          <a:off x="3459199" y="2358533"/>
          <a:ext cx="3143994" cy="1886396"/>
        </a:xfrm>
        <a:prstGeom prst="rect">
          <a:avLst/>
        </a:prstGeom>
        <a:solidFill>
          <a:schemeClr val="accent5">
            <a:hueOff val="-12233612"/>
            <a:satOff val="84076"/>
            <a:lumOff val="-823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u="sng" kern="1200" dirty="0"/>
            <a:t>Hueso Alveolar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Se define como la parte de los maxilares superior e inferior que forma y sostiene los alvéolos de los dientes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</dsp:txBody>
      <dsp:txXfrm>
        <a:off x="3459199" y="2358533"/>
        <a:ext cx="3143994" cy="1886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47650" y="228600"/>
            <a:ext cx="9420606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97" tIns="40448" rIns="80897" bIns="40448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29304" y="5353963"/>
            <a:ext cx="9450324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600201"/>
            <a:ext cx="8420100" cy="1780108"/>
          </a:xfrm>
        </p:spPr>
        <p:txBody>
          <a:bodyPr anchor="b">
            <a:normAutofit/>
          </a:bodyPr>
          <a:lstStyle>
            <a:lvl1pPr>
              <a:defRPr sz="39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556001"/>
            <a:ext cx="69342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  <a:lvl2pPr marL="40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8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3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7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2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26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31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35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47650" y="228600"/>
            <a:ext cx="9420606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97" tIns="40448" rIns="80897" bIns="40448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29304" y="714191"/>
            <a:ext cx="9450324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447801"/>
            <a:ext cx="222885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447801"/>
            <a:ext cx="652145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47650" y="228601"/>
            <a:ext cx="9420606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97" tIns="40448" rIns="80897" bIns="40448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551392" y="4203593"/>
            <a:ext cx="3116132" cy="71402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80897" tIns="40448" rIns="80897" bIns="4044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837598" y="4075290"/>
            <a:ext cx="6006558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80897" tIns="40448" rIns="80897" bIns="4044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064456" y="4087562"/>
            <a:ext cx="5923645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80897" tIns="40448" rIns="80897" bIns="4044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6076947" y="4074175"/>
            <a:ext cx="3583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80897" tIns="40448" rIns="80897" bIns="4044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29304" y="4058556"/>
            <a:ext cx="9450324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80897" tIns="40448" rIns="80897" bIns="4044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535" y="2463561"/>
            <a:ext cx="8420100" cy="1524000"/>
          </a:xfrm>
        </p:spPr>
        <p:txBody>
          <a:bodyPr anchor="t">
            <a:normAutofit/>
          </a:bodyPr>
          <a:lstStyle>
            <a:lvl1pPr algn="ctr">
              <a:defRPr sz="39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1313" y="1437449"/>
            <a:ext cx="6952546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  <a:lvl2pPr marL="4044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8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134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179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224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269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3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358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33043" y="2679192"/>
            <a:ext cx="4140708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032248" y="2679192"/>
            <a:ext cx="4140708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044" y="2678115"/>
            <a:ext cx="4140708" cy="639762"/>
          </a:xfrm>
        </p:spPr>
        <p:txBody>
          <a:bodyPr anchor="ctr"/>
          <a:lstStyle>
            <a:lvl1pPr marL="0" indent="0" algn="ctr">
              <a:buNone/>
              <a:defRPr sz="2100" b="0">
                <a:solidFill>
                  <a:schemeClr val="tx2"/>
                </a:solidFill>
                <a:latin typeface="+mj-lt"/>
              </a:defRPr>
            </a:lvl1pPr>
            <a:lvl2pPr marL="404485" indent="0">
              <a:buNone/>
              <a:defRPr sz="1800" b="1"/>
            </a:lvl2pPr>
            <a:lvl3pPr marL="808970" indent="0">
              <a:buNone/>
              <a:defRPr sz="1600" b="1"/>
            </a:lvl3pPr>
            <a:lvl4pPr marL="1213455" indent="0">
              <a:buNone/>
              <a:defRPr sz="1400" b="1"/>
            </a:lvl4pPr>
            <a:lvl5pPr marL="1617939" indent="0">
              <a:buNone/>
              <a:defRPr sz="1400" b="1"/>
            </a:lvl5pPr>
            <a:lvl6pPr marL="2022424" indent="0">
              <a:buNone/>
              <a:defRPr sz="1400" b="1"/>
            </a:lvl6pPr>
            <a:lvl7pPr marL="2426909" indent="0">
              <a:buNone/>
              <a:defRPr sz="1400" b="1"/>
            </a:lvl7pPr>
            <a:lvl8pPr marL="2831394" indent="0">
              <a:buNone/>
              <a:defRPr sz="1400" b="1"/>
            </a:lvl8pPr>
            <a:lvl9pPr marL="3235879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3776" y="3429001"/>
            <a:ext cx="4138394" cy="2697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0" y="2678114"/>
            <a:ext cx="4140708" cy="639762"/>
          </a:xfrm>
        </p:spPr>
        <p:txBody>
          <a:bodyPr anchor="ctr"/>
          <a:lstStyle>
            <a:lvl1pPr marL="0" indent="0" algn="ctr">
              <a:buNone/>
              <a:defRPr sz="2100" b="0" i="0">
                <a:solidFill>
                  <a:schemeClr val="tx2"/>
                </a:solidFill>
                <a:latin typeface="+mj-lt"/>
              </a:defRPr>
            </a:lvl1pPr>
            <a:lvl2pPr marL="404485" indent="0">
              <a:buNone/>
              <a:defRPr sz="1800" b="1"/>
            </a:lvl2pPr>
            <a:lvl3pPr marL="808970" indent="0">
              <a:buNone/>
              <a:defRPr sz="1600" b="1"/>
            </a:lvl3pPr>
            <a:lvl4pPr marL="1213455" indent="0">
              <a:buNone/>
              <a:defRPr sz="1400" b="1"/>
            </a:lvl4pPr>
            <a:lvl5pPr marL="1617939" indent="0">
              <a:buNone/>
              <a:defRPr sz="1400" b="1"/>
            </a:lvl5pPr>
            <a:lvl6pPr marL="2022424" indent="0">
              <a:buNone/>
              <a:defRPr sz="1400" b="1"/>
            </a:lvl6pPr>
            <a:lvl7pPr marL="2426909" indent="0">
              <a:buNone/>
              <a:defRPr sz="1400" b="1"/>
            </a:lvl7pPr>
            <a:lvl8pPr marL="2831394" indent="0">
              <a:buNone/>
              <a:defRPr sz="1400" b="1"/>
            </a:lvl8pPr>
            <a:lvl9pPr marL="3235879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09" y="3429001"/>
            <a:ext cx="4140708" cy="2697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47650" y="228600"/>
            <a:ext cx="9420606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97" tIns="40448" rIns="80897" bIns="40448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29304" y="714192"/>
            <a:ext cx="9450324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47650" y="228600"/>
            <a:ext cx="9420606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97" tIns="40448" rIns="80897" bIns="40448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3581400"/>
            <a:ext cx="36322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531"/>
              </a:spcAft>
              <a:buNone/>
              <a:defRPr sz="1600">
                <a:solidFill>
                  <a:schemeClr val="tx2"/>
                </a:solidFill>
              </a:defRPr>
            </a:lvl1pPr>
            <a:lvl2pPr marL="404485" indent="0">
              <a:buNone/>
              <a:defRPr sz="1100"/>
            </a:lvl2pPr>
            <a:lvl3pPr marL="808970" indent="0">
              <a:buNone/>
              <a:defRPr sz="900"/>
            </a:lvl3pPr>
            <a:lvl4pPr marL="1213455" indent="0">
              <a:buNone/>
              <a:defRPr sz="800"/>
            </a:lvl4pPr>
            <a:lvl5pPr marL="1617939" indent="0">
              <a:buNone/>
              <a:defRPr sz="800"/>
            </a:lvl5pPr>
            <a:lvl6pPr marL="2022424" indent="0">
              <a:buNone/>
              <a:defRPr sz="800"/>
            </a:lvl6pPr>
            <a:lvl7pPr marL="2426909" indent="0">
              <a:buNone/>
              <a:defRPr sz="800"/>
            </a:lvl7pPr>
            <a:lvl8pPr marL="2831394" indent="0">
              <a:buNone/>
              <a:defRPr sz="800"/>
            </a:lvl8pPr>
            <a:lvl9pPr marL="3235879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29304" y="714191"/>
            <a:ext cx="9450324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90600" y="2286000"/>
            <a:ext cx="3632200" cy="1252728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627" y="1828800"/>
            <a:ext cx="4229416" cy="3810000"/>
          </a:xfrm>
        </p:spPr>
        <p:txBody>
          <a:bodyPr anchor="ctr"/>
          <a:lstStyle>
            <a:lvl1pPr>
              <a:buClr>
                <a:schemeClr val="bg1"/>
              </a:buClr>
              <a:defRPr sz="19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8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6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47650" y="228600"/>
            <a:ext cx="9420606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97" tIns="40448" rIns="80897" bIns="40448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29304" y="5353963"/>
            <a:ext cx="9450324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337" y="338668"/>
            <a:ext cx="4130364" cy="2429934"/>
          </a:xfrm>
        </p:spPr>
        <p:txBody>
          <a:bodyPr anchor="b">
            <a:normAutofit/>
          </a:bodyPr>
          <a:lstStyle>
            <a:lvl1pPr algn="l">
              <a:defRPr sz="25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4028" y="2785534"/>
            <a:ext cx="4136672" cy="242146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04485" indent="0">
              <a:buNone/>
              <a:defRPr sz="1100"/>
            </a:lvl2pPr>
            <a:lvl3pPr marL="808970" indent="0">
              <a:buNone/>
              <a:defRPr sz="900"/>
            </a:lvl3pPr>
            <a:lvl4pPr marL="1213455" indent="0">
              <a:buNone/>
              <a:defRPr sz="800"/>
            </a:lvl4pPr>
            <a:lvl5pPr marL="1617939" indent="0">
              <a:buNone/>
              <a:defRPr sz="800"/>
            </a:lvl5pPr>
            <a:lvl6pPr marL="2022424" indent="0">
              <a:buNone/>
              <a:defRPr sz="800"/>
            </a:lvl6pPr>
            <a:lvl7pPr marL="2426909" indent="0">
              <a:buNone/>
              <a:defRPr sz="800"/>
            </a:lvl7pPr>
            <a:lvl8pPr marL="2831394" indent="0">
              <a:buNone/>
              <a:defRPr sz="800"/>
            </a:lvl8pPr>
            <a:lvl9pPr marL="3235879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8051" y="1371600"/>
            <a:ext cx="386334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04485" indent="0">
              <a:buNone/>
              <a:defRPr sz="2500"/>
            </a:lvl2pPr>
            <a:lvl3pPr marL="808970" indent="0">
              <a:buNone/>
              <a:defRPr sz="2100"/>
            </a:lvl3pPr>
            <a:lvl4pPr marL="1213455" indent="0">
              <a:buNone/>
              <a:defRPr sz="1800"/>
            </a:lvl4pPr>
            <a:lvl5pPr marL="1617939" indent="0">
              <a:buNone/>
              <a:defRPr sz="1800"/>
            </a:lvl5pPr>
            <a:lvl6pPr marL="2022424" indent="0">
              <a:buNone/>
              <a:defRPr sz="1800"/>
            </a:lvl6pPr>
            <a:lvl7pPr marL="2426909" indent="0">
              <a:buNone/>
              <a:defRPr sz="1800"/>
            </a:lvl7pPr>
            <a:lvl8pPr marL="2831394" indent="0">
              <a:buNone/>
              <a:defRPr sz="1800"/>
            </a:lvl8pPr>
            <a:lvl9pPr marL="3235879" indent="0">
              <a:buNone/>
              <a:defRPr sz="18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47650" y="228600"/>
            <a:ext cx="9420606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97" tIns="40448" rIns="80897" bIns="40448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29304" y="1679430"/>
            <a:ext cx="9450324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338328"/>
            <a:ext cx="8915400" cy="1252728"/>
          </a:xfrm>
          <a:prstGeom prst="rect">
            <a:avLst/>
          </a:prstGeom>
        </p:spPr>
        <p:txBody>
          <a:bodyPr vert="horz" lIns="80897" tIns="40448" rIns="80897" bIns="40448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3978" y="6250165"/>
            <a:ext cx="4102248" cy="365125"/>
          </a:xfrm>
          <a:prstGeom prst="rect">
            <a:avLst/>
          </a:prstGeom>
        </p:spPr>
        <p:txBody>
          <a:bodyPr vert="horz" lIns="80897" tIns="40448" rIns="80897" bIns="40448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FB3FD53D-0627-42A6-8886-1623D69D6688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777" y="6250165"/>
            <a:ext cx="4102248" cy="365125"/>
          </a:xfrm>
          <a:prstGeom prst="rect">
            <a:avLst/>
          </a:prstGeom>
        </p:spPr>
        <p:txBody>
          <a:bodyPr vert="horz" lIns="80897" tIns="40448" rIns="80897" bIns="40448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3677" y="6250164"/>
            <a:ext cx="1258646" cy="365125"/>
          </a:xfrm>
          <a:prstGeom prst="rect">
            <a:avLst/>
          </a:prstGeom>
        </p:spPr>
        <p:txBody>
          <a:bodyPr vert="horz" lIns="80897" tIns="40448" rIns="80897" bIns="40448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fld id="{F6DF247B-CE0F-454C-920B-862A7279A1D3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41" y="2675467"/>
            <a:ext cx="8025693" cy="3450696"/>
          </a:xfrm>
          <a:prstGeom prst="rect">
            <a:avLst/>
          </a:prstGeom>
        </p:spPr>
        <p:txBody>
          <a:bodyPr vert="horz" lIns="80897" tIns="40448" rIns="80897" bIns="40448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808970" rtl="0" eaLnBrk="1" latinLnBrk="0" hangingPunct="1">
        <a:spcBef>
          <a:spcPct val="0"/>
        </a:spcBef>
        <a:buNone/>
        <a:defRPr sz="39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42691" indent="-242691" algn="l" defTabSz="80897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09820" indent="-242691" algn="l" defTabSz="80897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757005" indent="-202242" algn="l" defTabSz="80897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011212" indent="-202242" algn="l" defTabSz="80897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294351" indent="-202242" algn="l" defTabSz="80897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577491" indent="-202242" algn="l" defTabSz="808970" rtl="0" eaLnBrk="1" latinLnBrk="0" hangingPunct="1">
        <a:spcBef>
          <a:spcPts val="340"/>
        </a:spcBef>
        <a:buClr>
          <a:schemeClr val="accent1"/>
        </a:buClr>
        <a:buFont typeface="Symbol" pitchFamily="18" charset="2"/>
        <a:buChar char="*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60630" indent="-202242" algn="l" defTabSz="808970" rtl="0" eaLnBrk="1" latinLnBrk="0" hangingPunct="1">
        <a:spcBef>
          <a:spcPts val="340"/>
        </a:spcBef>
        <a:buClr>
          <a:schemeClr val="accent1"/>
        </a:buClr>
        <a:buFont typeface="Symbol" pitchFamily="18" charset="2"/>
        <a:buChar char="*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43770" indent="-202242" algn="l" defTabSz="808970" rtl="0" eaLnBrk="1" latinLnBrk="0" hangingPunct="1">
        <a:spcBef>
          <a:spcPts val="340"/>
        </a:spcBef>
        <a:buClr>
          <a:schemeClr val="accent1"/>
        </a:buClr>
        <a:buFont typeface="Symbol" pitchFamily="18" charset="2"/>
        <a:buChar char="*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426909" indent="-202242" algn="l" defTabSz="808970" rtl="0" eaLnBrk="1" latinLnBrk="0" hangingPunct="1">
        <a:spcBef>
          <a:spcPts val="340"/>
        </a:spcBef>
        <a:buClr>
          <a:schemeClr val="accent1"/>
        </a:buClr>
        <a:buFont typeface="Symbol" pitchFamily="18" charset="2"/>
        <a:buChar char="*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485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8970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3455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7939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2424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6909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1394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5879" algn="l" defTabSz="80897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Unidad de Aprendizaje: Periodoncia</a:t>
            </a:r>
            <a:br>
              <a:rPr lang="es-MX" dirty="0"/>
            </a:b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Diseñado por Luis Daniel Rosas García</a:t>
            </a:r>
          </a:p>
        </p:txBody>
      </p:sp>
    </p:spTree>
    <p:extLst>
      <p:ext uri="{BB962C8B-B14F-4D97-AF65-F5344CB8AC3E}">
        <p14:creationId xmlns:p14="http://schemas.microsoft.com/office/powerpoint/2010/main" val="363000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0153" y="2564904"/>
            <a:ext cx="8025693" cy="3450696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1. Identificar las características, composición y función de los tejidos de soporte.</a:t>
            </a:r>
          </a:p>
          <a:p>
            <a:endParaRPr lang="es-MX" dirty="0"/>
          </a:p>
          <a:p>
            <a:r>
              <a:rPr lang="es-MX" dirty="0"/>
              <a:t>2. Explicar El </a:t>
            </a:r>
            <a:r>
              <a:rPr lang="es-MX" dirty="0" err="1"/>
              <a:t>biofilm</a:t>
            </a:r>
            <a:r>
              <a:rPr lang="es-MX" dirty="0"/>
              <a:t>, su composición, características y sus efectos patogénicos en el organismo.</a:t>
            </a:r>
          </a:p>
          <a:p>
            <a:endParaRPr lang="es-MX" dirty="0"/>
          </a:p>
          <a:p>
            <a:r>
              <a:rPr lang="es-MX" dirty="0"/>
              <a:t>3. Mostrar El procedimiento adecuado para la realización del diagnóstico, pronóstico, y plan de tratamiento.</a:t>
            </a:r>
          </a:p>
          <a:p>
            <a:endParaRPr lang="es-MX" dirty="0"/>
          </a:p>
          <a:p>
            <a:r>
              <a:rPr lang="es-MX" dirty="0"/>
              <a:t>4. Definir aquellas patologías que repercuten en los tejidos de soporte así como sus efectos a corto y largo plazo.</a:t>
            </a:r>
          </a:p>
          <a:p>
            <a:endParaRPr lang="es-MX" dirty="0"/>
          </a:p>
          <a:p>
            <a:r>
              <a:rPr lang="es-MX" dirty="0"/>
              <a:t>5. Determinar el correcto manejo del tratamiento integral en base al diagnóstico del paciente.</a:t>
            </a:r>
          </a:p>
          <a:p>
            <a:endParaRPr lang="es-MX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Objetivos del curso</a:t>
            </a:r>
          </a:p>
        </p:txBody>
      </p:sp>
    </p:spTree>
    <p:extLst>
      <p:ext uri="{BB962C8B-B14F-4D97-AF65-F5344CB8AC3E}">
        <p14:creationId xmlns:p14="http://schemas.microsoft.com/office/powerpoint/2010/main" val="131081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1.	Introducción a la Periodoncia (generalidades, anatomía, fisiología, diferencias fenotípicas, relación con otras áreas).</a:t>
            </a:r>
          </a:p>
          <a:p>
            <a:r>
              <a:rPr lang="es-MX" dirty="0"/>
              <a:t>2.	Etiología  y patogenia de la enfermedad periodontal</a:t>
            </a:r>
          </a:p>
          <a:p>
            <a:r>
              <a:rPr lang="es-MX" dirty="0"/>
              <a:t>3.	Diagnóstico, pronóstico y plan de tratamiento de las enfermedades periodontales. </a:t>
            </a:r>
          </a:p>
          <a:p>
            <a:r>
              <a:rPr lang="es-MX" dirty="0"/>
              <a:t>4.	Enfermedades y condiciones periodontales.</a:t>
            </a:r>
          </a:p>
          <a:p>
            <a:r>
              <a:rPr lang="es-MX" dirty="0"/>
              <a:t>5.	Tratamiento de las enfermedades y condiciones periodontales.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Contenido temático </a:t>
            </a:r>
          </a:p>
        </p:txBody>
      </p:sp>
    </p:spTree>
    <p:extLst>
      <p:ext uri="{BB962C8B-B14F-4D97-AF65-F5344CB8AC3E}">
        <p14:creationId xmlns:p14="http://schemas.microsoft.com/office/powerpoint/2010/main" val="215306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1. Introducción a la Periodoncia </a:t>
            </a:r>
          </a:p>
        </p:txBody>
      </p:sp>
    </p:spTree>
    <p:extLst>
      <p:ext uri="{BB962C8B-B14F-4D97-AF65-F5344CB8AC3E}">
        <p14:creationId xmlns:p14="http://schemas.microsoft.com/office/powerpoint/2010/main" val="162957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CuadroTexto"/>
          <p:cNvSpPr txBox="1">
            <a:spLocks noGrp="1"/>
          </p:cNvSpPr>
          <p:nvPr>
            <p:ph idx="1"/>
          </p:nvPr>
        </p:nvSpPr>
        <p:spPr>
          <a:xfrm>
            <a:off x="940153" y="2564904"/>
            <a:ext cx="8025693" cy="1009777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Es la rama de la odontología que estudia el periodonto de los dientes en estado de salud, así como la prevención, diagnostico y tratamiento de las diversas enfermedades y condiciones periodontales. </a:t>
            </a:r>
          </a:p>
        </p:txBody>
      </p:sp>
      <p:sp>
        <p:nvSpPr>
          <p:cNvPr id="4" name="3 Rectáng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Periodoncia</a:t>
            </a:r>
            <a:endParaRPr lang="es-ES" sz="6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599" y="3789040"/>
            <a:ext cx="48768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74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561878" y="4437112"/>
            <a:ext cx="3496125" cy="9194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200" dirty="0">
                <a:latin typeface="Arial" pitchFamily="34" charset="0"/>
                <a:cs typeface="Arial" pitchFamily="34" charset="0"/>
              </a:rPr>
              <a:t>El “periodonto” es el conjunto de tejidos especializados que rodean y soportan los dientes manteniéndolos en los huesos maxilar y mandíbula.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649414" y="818911"/>
            <a:ext cx="3528392" cy="851297"/>
          </a:xfrm>
          <a:prstGeom prst="roundRect">
            <a:avLst/>
          </a:prstGeom>
          <a:noFill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Periodonto</a:t>
            </a:r>
          </a:p>
        </p:txBody>
      </p:sp>
      <p:grpSp>
        <p:nvGrpSpPr>
          <p:cNvPr id="1049" name="1048 Grupo"/>
          <p:cNvGrpSpPr/>
          <p:nvPr/>
        </p:nvGrpSpPr>
        <p:grpSpPr>
          <a:xfrm>
            <a:off x="1711051" y="1772816"/>
            <a:ext cx="8439631" cy="4514335"/>
            <a:chOff x="1812434" y="1772816"/>
            <a:chExt cx="8439631" cy="451433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686" b="90000" l="30303" r="7127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346" t="6525" r="24346" b="12333"/>
            <a:stretch/>
          </p:blipFill>
          <p:spPr bwMode="auto">
            <a:xfrm>
              <a:off x="5634548" y="1772816"/>
              <a:ext cx="4617517" cy="4514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" name="2 Conector angular"/>
            <p:cNvCxnSpPr/>
            <p:nvPr/>
          </p:nvCxnSpPr>
          <p:spPr>
            <a:xfrm>
              <a:off x="4518205" y="2852936"/>
              <a:ext cx="1946963" cy="864096"/>
            </a:xfrm>
            <a:prstGeom prst="bentConnector3">
              <a:avLst>
                <a:gd name="adj1" fmla="val 68486"/>
              </a:avLst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5 Conector angular"/>
            <p:cNvCxnSpPr/>
            <p:nvPr/>
          </p:nvCxnSpPr>
          <p:spPr>
            <a:xfrm>
              <a:off x="4518205" y="3501008"/>
              <a:ext cx="2906509" cy="1224136"/>
            </a:xfrm>
            <a:prstGeom prst="bentConnector3">
              <a:avLst>
                <a:gd name="adj1" fmla="val 26572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angular"/>
            <p:cNvCxnSpPr/>
            <p:nvPr/>
          </p:nvCxnSpPr>
          <p:spPr>
            <a:xfrm>
              <a:off x="4518205" y="3169257"/>
              <a:ext cx="2820392" cy="1135255"/>
            </a:xfrm>
            <a:prstGeom prst="bentConnector3">
              <a:avLst>
                <a:gd name="adj1" fmla="val 37928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angular"/>
            <p:cNvCxnSpPr/>
            <p:nvPr/>
          </p:nvCxnSpPr>
          <p:spPr>
            <a:xfrm>
              <a:off x="4518205" y="3861048"/>
              <a:ext cx="2330067" cy="1333522"/>
            </a:xfrm>
            <a:prstGeom prst="bentConnector3">
              <a:avLst>
                <a:gd name="adj1" fmla="val 21194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4" name="1043 CuadroTexto"/>
            <p:cNvSpPr txBox="1"/>
            <p:nvPr/>
          </p:nvSpPr>
          <p:spPr>
            <a:xfrm>
              <a:off x="3630403" y="2615162"/>
              <a:ext cx="8830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Encía </a:t>
              </a:r>
            </a:p>
          </p:txBody>
        </p:sp>
        <p:sp>
          <p:nvSpPr>
            <p:cNvPr id="1045" name="1044 CuadroTexto"/>
            <p:cNvSpPr txBox="1"/>
            <p:nvPr/>
          </p:nvSpPr>
          <p:spPr>
            <a:xfrm>
              <a:off x="1812434" y="2998391"/>
              <a:ext cx="29202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Ligamento Periodontal</a:t>
              </a:r>
            </a:p>
          </p:txBody>
        </p:sp>
        <p:sp>
          <p:nvSpPr>
            <p:cNvPr id="1047" name="1046 CuadroTexto"/>
            <p:cNvSpPr txBox="1"/>
            <p:nvPr/>
          </p:nvSpPr>
          <p:spPr>
            <a:xfrm>
              <a:off x="2305306" y="3344626"/>
              <a:ext cx="24273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Cemento radicular</a:t>
              </a:r>
            </a:p>
          </p:txBody>
        </p:sp>
        <p:sp>
          <p:nvSpPr>
            <p:cNvPr id="1048" name="1047 CuadroTexto"/>
            <p:cNvSpPr txBox="1"/>
            <p:nvPr/>
          </p:nvSpPr>
          <p:spPr>
            <a:xfrm>
              <a:off x="2677199" y="3660993"/>
              <a:ext cx="19351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Hueso Alveolar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802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245339258"/>
              </p:ext>
            </p:extLst>
          </p:nvPr>
        </p:nvGraphicFramePr>
        <p:xfrm>
          <a:off x="1640632" y="1556792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4053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329</TotalTime>
  <Words>339</Words>
  <Application>Microsoft Office PowerPoint</Application>
  <PresentationFormat>A4 (210 x 297 mm)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Candara</vt:lpstr>
      <vt:lpstr>Symbol</vt:lpstr>
      <vt:lpstr>Forma de onda</vt:lpstr>
      <vt:lpstr>Unidad de Aprendizaje: Periodoncia </vt:lpstr>
      <vt:lpstr>Objetivos del curso</vt:lpstr>
      <vt:lpstr>Contenido temático </vt:lpstr>
      <vt:lpstr>1. Introducción a la Periodoncia </vt:lpstr>
      <vt:lpstr>Periodoncia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ESTERILIZACION</dc:creator>
  <cp:lastModifiedBy>daniel rosas</cp:lastModifiedBy>
  <cp:revision>24</cp:revision>
  <dcterms:created xsi:type="dcterms:W3CDTF">2021-03-26T21:26:10Z</dcterms:created>
  <dcterms:modified xsi:type="dcterms:W3CDTF">2021-08-12T02:32:42Z</dcterms:modified>
</cp:coreProperties>
</file>