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PT Sans Narrow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99CA3A-4211-4439-B6ED-2BCFE06D2497}">
  <a:tblStyle styleId="{B799CA3A-4211-4439-B6ED-2BCFE06D24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319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28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be1c74b4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be1c74b4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84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e1c74b4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be1c74b4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10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a693c9a2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a693c9a2f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3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a693c9a2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a693c9a2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49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a693c9a2f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a693c9a2f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15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4696b8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4696b8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49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a693c9a2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a693c9a2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71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e2355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e2355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6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be23555e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be23555e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be1c74b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be1c74b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08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693c9a2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693c9a2f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56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uz-psicologia-unam.webnode.mx/news/evaluacion-conductual/#:~:text=La%20evaluaci%C3%B3n%20conductual%20es%20un,en%20el%20funcionamiento%20del%20pacien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0" y="940050"/>
            <a:ext cx="8645700" cy="28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200"/>
              <a:t>Intervención conductual y cognitivo conductual en psicología clínica</a:t>
            </a:r>
            <a:br>
              <a:rPr lang="es" sz="5200"/>
            </a:br>
            <a:r>
              <a:rPr lang="es" sz="5200"/>
              <a:t>UNIDAD 3</a:t>
            </a:r>
            <a:endParaRPr sz="52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601050" y="423328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Cruz Waldo Lizeth Arely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Miguel Vega Tomás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3.3 Alcances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La TCC posee un carácter auto-evaluador a lo largo de todo el proceso de intervención, con continua referencia a la metodología experimental y énfasis en la validación empírica de los tratamientos.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La terapia cognitivo-conductual tiene como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otra de sus grandes ventajas el hecho de ser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 extremadamente </a:t>
            </a:r>
            <a:r>
              <a:rPr lang="es" dirty="0" smtClean="0">
                <a:solidFill>
                  <a:srgbClr val="000000"/>
                </a:solidFill>
              </a:rPr>
              <a:t>versátil.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075" y="2067587"/>
            <a:ext cx="2216675" cy="221667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3.3 Limitaciones 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239800" cy="1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742" dirty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s" sz="5742" dirty="0" smtClean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bien, </a:t>
            </a:r>
            <a:r>
              <a:rPr lang="es" sz="5742" dirty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una de las ventajas de esta terapia se encuentra en que trabaja en profundidad aspectos tan relevantes como las creencias, expectativas y procesos de pensamiento, factores de gran relevancia a la hora de explicar nuestras conductas, lo cierto es que en ocasiones la terapia cognitivo-conductual puede pecar de reduccionismo y de valorar en menor medida aspectos como la emoción y la motivación.</a:t>
            </a:r>
            <a:endParaRPr sz="5742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3119625" y="3201400"/>
            <a:ext cx="58968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50" dirty="0">
                <a:solidFill>
                  <a:srgbClr val="524D66"/>
                </a:solidFill>
              </a:rPr>
              <a:t>Las terapias cognitivo-conductuales gozan de una gran efectividad y los diversos estudios realizados suelen dar </a:t>
            </a:r>
            <a:r>
              <a:rPr lang="es" sz="1450" dirty="0" smtClean="0">
                <a:solidFill>
                  <a:srgbClr val="524D66"/>
                </a:solidFill>
              </a:rPr>
              <a:t>fé de </a:t>
            </a:r>
            <a:r>
              <a:rPr lang="es" sz="1450" dirty="0">
                <a:solidFill>
                  <a:srgbClr val="524D66"/>
                </a:solidFill>
              </a:rPr>
              <a:t>ello.</a:t>
            </a:r>
            <a:endParaRPr sz="1450" dirty="0">
              <a:solidFill>
                <a:srgbClr val="524D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50" dirty="0">
                <a:solidFill>
                  <a:srgbClr val="524D66"/>
                </a:solidFill>
              </a:rPr>
              <a:t>Sin embargo, ofrecen poca información respecto al motivo por el que son efectivos o por qué en ocasiones puede llegar a fracasar. Se ha observado qué técnicas funcionan mejor, pero se ha prestado poca atención al </a:t>
            </a:r>
            <a:r>
              <a:rPr lang="es" sz="1450" dirty="0" smtClean="0">
                <a:solidFill>
                  <a:srgbClr val="524D66"/>
                </a:solidFill>
              </a:rPr>
              <a:t>por qué</a:t>
            </a:r>
            <a:r>
              <a:rPr lang="es" sz="1450" dirty="0">
                <a:solidFill>
                  <a:srgbClr val="524D66"/>
                </a:solidFill>
              </a:rPr>
              <a:t>.</a:t>
            </a:r>
            <a:endParaRPr sz="1450" dirty="0">
              <a:solidFill>
                <a:srgbClr val="524D6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l="46988"/>
          <a:stretch/>
        </p:blipFill>
        <p:spPr>
          <a:xfrm>
            <a:off x="311700" y="3029125"/>
            <a:ext cx="2007305" cy="18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938" y="964875"/>
            <a:ext cx="2716532" cy="18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1227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Bibliografías</a:t>
            </a:r>
            <a:endParaRPr dirty="0"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765475"/>
            <a:ext cx="8520600" cy="3203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 b="1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Alonso, </a:t>
            </a:r>
            <a:r>
              <a:rPr lang="es" sz="1200" b="1" i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S. </a:t>
            </a:r>
            <a:r>
              <a:rPr lang="es" sz="1200" b="1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 Ortiz</a:t>
            </a:r>
            <a:r>
              <a:rPr lang="es" sz="1200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M. (2015). Actividad creativa de la evaluación conductual. Fes Iztacala. Sistema de Universidad Abierta y Educación a Distancia. </a:t>
            </a:r>
            <a:r>
              <a:rPr lang="es" sz="1200" i="1" u="sng" dirty="0">
                <a:solidFill>
                  <a:schemeClr val="hlin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3"/>
              </a:rPr>
              <a:t>https://luz-psicologia-unam.webnode.mx/news/evaluacion-conductual/#:~:text=La%20evaluaci%C3%B3n%20conductual%20es%20un,en%20el%20funcionamiento%20del%20paciente</a:t>
            </a:r>
            <a:r>
              <a:rPr lang="es" sz="1200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endParaRPr sz="1200" i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304800">
              <a:lnSpc>
                <a:spcPct val="150000"/>
              </a:lnSpc>
              <a:buClr>
                <a:srgbClr val="000000"/>
              </a:buClr>
              <a:buSzPts val="1200"/>
            </a:pPr>
            <a:r>
              <a:rPr lang="es-MX" sz="12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Caballo, V.E. (1998). Manual de técnicas de terapia y modificación de conducta. Siglo </a:t>
            </a:r>
            <a:r>
              <a:rPr lang="es-MX" sz="12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XXI.</a:t>
            </a:r>
          </a:p>
          <a:p>
            <a:pPr indent="-304800">
              <a:lnSpc>
                <a:spcPct val="150000"/>
              </a:lnSpc>
              <a:buClr>
                <a:srgbClr val="000000"/>
              </a:buClr>
              <a:buSzPts val="1200"/>
            </a:pPr>
            <a:r>
              <a:rPr lang="es" sz="1200" b="1" i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Perez, S.G </a:t>
            </a:r>
            <a:r>
              <a:rPr lang="es" sz="1200" i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(1998</a:t>
            </a:r>
            <a:r>
              <a:rPr lang="es" sz="1200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). Terapia de conducta: evolución conceptual y características actuales,   psiquis 19 (2). </a:t>
            </a:r>
            <a:endParaRPr sz="1200" i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 i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Londoño </a:t>
            </a:r>
            <a:r>
              <a:rPr lang="es" sz="1200" i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(2017). Reflexiones sobre la ética del psicólogo. Poiésis, (33), 139-145. DOI: https://doi. </a:t>
            </a:r>
            <a:r>
              <a:rPr lang="es" sz="1200" i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org/10.21501/16920945.2504</a:t>
            </a:r>
            <a:endParaRPr lang="es" sz="1200" i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 b="1" i="1" dirty="0" smtClean="0">
                <a:solidFill>
                  <a:srgbClr val="000000"/>
                </a:solidFill>
                <a:highlight>
                  <a:srgbClr val="FFFFFF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Fullana</a:t>
            </a:r>
            <a:r>
              <a:rPr lang="es" sz="1200" b="1" i="1" dirty="0">
                <a:solidFill>
                  <a:srgbClr val="000000"/>
                </a:solidFill>
                <a:highlight>
                  <a:srgbClr val="FFFFFF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s" sz="1200" i="1" dirty="0">
                <a:solidFill>
                  <a:srgbClr val="000000"/>
                </a:solidFill>
                <a:highlight>
                  <a:srgbClr val="FFFFFF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M. A., Fernández, L., Bulbena, A., y Toro, J. (2012). Eficacia de la terapia cognitivo-conductual para los trastornos mentales. Medicina Clínica, Vol. 138, 215-219</a:t>
            </a:r>
            <a:endParaRPr sz="1200" i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5361710" y="3719946"/>
            <a:ext cx="322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55850" y="69000"/>
            <a:ext cx="64515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40"/>
              <a:t>3.1 Campo de aplicación, ventajas y limitaciones de la Terapia conductual.</a:t>
            </a:r>
            <a:endParaRPr sz="3040"/>
          </a:p>
        </p:txBody>
      </p:sp>
      <p:sp>
        <p:nvSpPr>
          <p:cNvPr id="73" name="Google Shape;73;p14"/>
          <p:cNvSpPr txBox="1"/>
          <p:nvPr/>
        </p:nvSpPr>
        <p:spPr>
          <a:xfrm>
            <a:off x="83175" y="1251325"/>
            <a:ext cx="36798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highlight>
                  <a:srgbClr val="B6D7A8"/>
                </a:highlight>
                <a:latin typeface="Open Sans"/>
                <a:ea typeface="Open Sans"/>
                <a:cs typeface="Open Sans"/>
                <a:sym typeface="Open Sans"/>
              </a:rPr>
              <a:t>VENTAJAS:</a:t>
            </a:r>
            <a:endParaRPr sz="1600" b="1" dirty="0">
              <a:highlight>
                <a:srgbClr val="B6D7A8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Es aplicable a todas las clases de trastornos, de individuos, de situaciones o lugares (campo de aplicación). 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Claridad.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Facilidad para clasificar la técnica.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Metodología experimental.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387650" y="1251325"/>
            <a:ext cx="36798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LIMITACIONES:</a:t>
            </a:r>
            <a:endParaRPr sz="1600" b="1" dirty="0">
              <a:highlight>
                <a:srgbClr val="F4CCCC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highlight>
                <a:srgbClr val="F4CCCC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Puede ser considerada “un recetario” de técnicas que se aplican de manera estándar.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Pérez (1998</a:t>
            </a:r>
            <a:r>
              <a:rPr lang="es" sz="1600" b="1" dirty="0" smtClean="0">
                <a:latin typeface="Open Sans"/>
                <a:ea typeface="Open Sans"/>
                <a:cs typeface="Open Sans"/>
                <a:sym typeface="Open Sans"/>
              </a:rPr>
              <a:t>) menciona que el </a:t>
            </a: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identificar la Terapia conductual con la teoría del aprendizaje obstaculiza utilizar otras áreas de conocimiento dentro de la psicología científica. 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t="24282" b="35780"/>
          <a:stretch/>
        </p:blipFill>
        <p:spPr>
          <a:xfrm>
            <a:off x="5800525" y="205529"/>
            <a:ext cx="2427464" cy="10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8470" t="2910" r="7333" b="3491"/>
          <a:stretch/>
        </p:blipFill>
        <p:spPr>
          <a:xfrm>
            <a:off x="3677600" y="2282950"/>
            <a:ext cx="1788800" cy="132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57975" y="163000"/>
            <a:ext cx="88860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s" sz="2836"/>
              <a:t>3.1 Campo de aplicación, ventajas y limitaciones de la Terapia cognitivo-conductual.</a:t>
            </a:r>
            <a:endParaRPr sz="334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7975" y="1534800"/>
            <a:ext cx="4966200" cy="3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0000"/>
                </a:solidFill>
                <a:highlight>
                  <a:srgbClr val="93C47D"/>
                </a:highlight>
              </a:rPr>
              <a:t>VENTAJAS</a:t>
            </a:r>
            <a:r>
              <a:rPr lang="es" b="1" dirty="0" smtClean="0">
                <a:solidFill>
                  <a:srgbClr val="000000"/>
                </a:solidFill>
                <a:highlight>
                  <a:srgbClr val="93C47D"/>
                </a:highlight>
              </a:rPr>
              <a:t>:</a:t>
            </a:r>
          </a:p>
          <a:p>
            <a:pPr marL="0" lvl="0" indent="0">
              <a:buNone/>
            </a:pPr>
            <a:r>
              <a:rPr lang="es" b="1" dirty="0" smtClean="0">
                <a:solidFill>
                  <a:srgbClr val="000000"/>
                </a:solidFill>
              </a:rPr>
              <a:t>(Fullana, et al 2012</a:t>
            </a:r>
            <a:r>
              <a:rPr lang="es" b="1" dirty="0">
                <a:solidFill>
                  <a:srgbClr val="000000"/>
                </a:solidFill>
              </a:rPr>
              <a:t>)</a:t>
            </a:r>
            <a:endParaRPr b="1" dirty="0">
              <a:solidFill>
                <a:srgbClr val="000000"/>
              </a:solidFill>
              <a:highlight>
                <a:srgbClr val="93C47D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Amplia trayectoria investigativa.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Primera elección para la mayoría de los trastornos.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Ofrece psicoeducación.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Terapia activa y directiva.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Fomenta la responsabilidad y el </a:t>
            </a:r>
            <a:r>
              <a:rPr lang="es" b="1" dirty="0" smtClean="0">
                <a:solidFill>
                  <a:srgbClr val="000000"/>
                </a:solidFill>
              </a:rPr>
              <a:t>autocuidado.</a:t>
            </a:r>
            <a:endParaRPr b="1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975" y="931325"/>
            <a:ext cx="1769474" cy="21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4099" y="2677175"/>
            <a:ext cx="1961751" cy="196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l="15846" t="3809" r="13376"/>
          <a:stretch/>
        </p:blipFill>
        <p:spPr>
          <a:xfrm>
            <a:off x="3454701" y="931325"/>
            <a:ext cx="778950" cy="8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55550"/>
            <a:ext cx="8520600" cy="9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908"/>
              <a:buFont typeface="Arial"/>
              <a:buNone/>
            </a:pPr>
            <a:r>
              <a:rPr lang="es" sz="2836"/>
              <a:t>3.1 Campo de aplicación, ventajas y limitaciones de la Terapia cognitivo-conductual.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834038" cy="3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0000"/>
                </a:solidFill>
                <a:highlight>
                  <a:srgbClr val="F55B5B"/>
                </a:highlight>
              </a:rPr>
              <a:t>DESVENTAJAS:</a:t>
            </a:r>
            <a:endParaRPr b="1" dirty="0">
              <a:solidFill>
                <a:srgbClr val="000000"/>
              </a:solidFill>
              <a:highlight>
                <a:srgbClr val="F55B5B"/>
              </a:highlight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s-MX" b="1" dirty="0" smtClean="0">
                <a:solidFill>
                  <a:srgbClr val="000000"/>
                </a:solidFill>
              </a:rPr>
              <a:t>De acuerdo a </a:t>
            </a:r>
            <a:r>
              <a:rPr lang="es" b="1" dirty="0" smtClean="0">
                <a:solidFill>
                  <a:srgbClr val="000000"/>
                </a:solidFill>
              </a:rPr>
              <a:t>Fullana (2012) se menciona lo sig.: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No suele hacer uso del lenguaje simbólico.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Existe población a la que le gustaría trabajar de forma más profunda, por lo cual puede ser contemplada como limitación en casos específicos.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b="1" dirty="0">
                <a:solidFill>
                  <a:srgbClr val="000000"/>
                </a:solidFill>
              </a:rPr>
              <a:t>No hay resultados consistentes de los efectos beneficios de la TCC una vez </a:t>
            </a:r>
            <a:r>
              <a:rPr lang="es" b="1" dirty="0" smtClean="0">
                <a:solidFill>
                  <a:srgbClr val="000000"/>
                </a:solidFill>
              </a:rPr>
              <a:t>retirada. </a:t>
            </a:r>
            <a:endParaRPr dirty="0"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6810" r="5432"/>
          <a:stretch/>
        </p:blipFill>
        <p:spPr>
          <a:xfrm>
            <a:off x="3305588" y="790525"/>
            <a:ext cx="1042875" cy="9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700" y="652654"/>
            <a:ext cx="2023225" cy="20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113" y="3142613"/>
            <a:ext cx="26574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90825" y="0"/>
            <a:ext cx="90621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40"/>
              <a:t>3.2 Metodología de evaluación de la intervención conductual.</a:t>
            </a:r>
            <a:endParaRPr sz="3040"/>
          </a:p>
        </p:txBody>
      </p:sp>
      <p:sp>
        <p:nvSpPr>
          <p:cNvPr id="100" name="Google Shape;100;p17"/>
          <p:cNvSpPr txBox="1"/>
          <p:nvPr/>
        </p:nvSpPr>
        <p:spPr>
          <a:xfrm>
            <a:off x="6996775" y="4486000"/>
            <a:ext cx="209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 i="1">
                <a:latin typeface="Open Sans"/>
                <a:ea typeface="Open Sans"/>
                <a:cs typeface="Open Sans"/>
                <a:sym typeface="Open Sans"/>
              </a:rPr>
              <a:t>(Alonso y Ortiz, 2015)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l="5234" t="12613" r="27489" b="6890"/>
          <a:stretch/>
        </p:blipFill>
        <p:spPr>
          <a:xfrm>
            <a:off x="190825" y="582625"/>
            <a:ext cx="6518200" cy="435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44550" y="122700"/>
            <a:ext cx="88995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3.2 Metodología de evaluación de la intervención cognitivo conductual.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l="11255" t="16861" r="32495" b="5293"/>
          <a:stretch/>
        </p:blipFill>
        <p:spPr>
          <a:xfrm>
            <a:off x="2457600" y="748975"/>
            <a:ext cx="5492676" cy="42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6234075" y="4378025"/>
            <a:ext cx="281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800" i="1">
                <a:latin typeface="Open Sans"/>
                <a:ea typeface="Open Sans"/>
                <a:cs typeface="Open Sans"/>
                <a:sym typeface="Open Sans"/>
              </a:rPr>
              <a:t>(Alonso y Ortiz, 2015)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44550" y="55575"/>
            <a:ext cx="8520600" cy="11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3.2 Metodología de evaluación de las intervenciones cognitivo conductual.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562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Los modelos cognitivos de conducta anormal han alcanzado especial relevancia en los últimos 25 años en la TCC.</a:t>
            </a: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Entre las áreas de evaluación relevantes se encuentran las auto-verbalizaciones asociadas con diferentes problemas, distorsiones cognitivas, supuestos básicos, actitudes, respuestas emocionales, estilos atribucionales, etc</a:t>
            </a: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Los procedimientos utilizados con mayor frecuencia para la evaluación de los contenidos cognitivos son los auto-registros y los inventarios cognitivos auto-informados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700" y="1320675"/>
            <a:ext cx="2964900" cy="209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2082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3.2 Metodología </a:t>
            </a:r>
            <a:r>
              <a:rPr lang="es" dirty="0"/>
              <a:t>de evaluación de las intervenciones cognitivo conductual.</a:t>
            </a:r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41150" y="1330875"/>
            <a:ext cx="6003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desarrollo de la evaluación conductual se basa, por tanto, en principios científicos y se ajusta a un proceso hipotético-deductivo en el que se </a:t>
            </a:r>
            <a:r>
              <a:rPr lang="es" dirty="0" smtClean="0"/>
              <a:t>distinguen </a:t>
            </a:r>
            <a:r>
              <a:rPr lang="es" dirty="0"/>
              <a:t>una serie de fases caracterizados por objetivos y tareas </a:t>
            </a:r>
            <a:r>
              <a:rPr lang="es" dirty="0" smtClean="0"/>
              <a:t>propias. </a:t>
            </a:r>
            <a:r>
              <a:rPr lang="es" dirty="0"/>
              <a:t>Estas son: 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/>
              <a:t>Definición y delimitación del </a:t>
            </a:r>
            <a:r>
              <a:rPr lang="es" dirty="0" smtClean="0"/>
              <a:t>problema. 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/>
              <a:t>Formación funcional del </a:t>
            </a:r>
            <a:r>
              <a:rPr lang="es" dirty="0" smtClean="0"/>
              <a:t>caso. 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/>
              <a:t>Selección de conductas clave y conductas </a:t>
            </a:r>
            <a:r>
              <a:rPr lang="es" dirty="0" smtClean="0"/>
              <a:t>relevantes.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/>
              <a:t>Propuesta de intervención basada en el paso </a:t>
            </a:r>
            <a:r>
              <a:rPr lang="es" dirty="0" smtClean="0"/>
              <a:t>anterior.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/>
              <a:t>Aplicación del tratamiento.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 dirty="0" smtClean="0"/>
              <a:t>Evaluación </a:t>
            </a:r>
            <a:r>
              <a:rPr lang="es" dirty="0"/>
              <a:t>del cambio.</a:t>
            </a:r>
            <a:endParaRPr dirty="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5" y="1778275"/>
            <a:ext cx="2836350" cy="212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3.3 Alcances 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5089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La terapia cognitivo-conductual es el </a:t>
            </a:r>
            <a:r>
              <a:rPr lang="es" sz="5400" dirty="0" smtClean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tipo de </a:t>
            </a:r>
            <a:r>
              <a:rPr lang="es" sz="5400" dirty="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terapia que presenta mayor evidencia empírica en lo que respecta a la efectividad de las técnicas y subtipos de terapia que utiliza, en base a la reducción de la sintomatología de los diferentes trastornos a tratar.</a:t>
            </a:r>
            <a:endParaRPr sz="540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97500" y="3394500"/>
            <a:ext cx="83490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50" dirty="0">
                <a:solidFill>
                  <a:srgbClr val="524D66"/>
                </a:solidFill>
              </a:rPr>
              <a:t>La terapia cognitivo-conductual se basa en gran medida en el aprendizaje como medio para generar, modificar o eliminar conductas o productos mentales desadaptativos. Asimismo, su actuación hace que el sujeto adquiera capacidades que anteriormente no poseía o que podrían beneficiarse de un cambio o un entrenamiento, de una manera que no solo puede ayudar a solventar un problema actual sino también favorecer y optimizar la adecuación y adaptación al medio.</a:t>
            </a:r>
            <a:endParaRPr sz="1350" dirty="0">
              <a:solidFill>
                <a:srgbClr val="524D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656" y="1453486"/>
            <a:ext cx="2972694" cy="18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450" y="2142575"/>
            <a:ext cx="1595302" cy="14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28601</TotalTime>
  <Words>884</Words>
  <Application>Microsoft Office PowerPoint</Application>
  <PresentationFormat>Presentación en pantalla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Open Sans</vt:lpstr>
      <vt:lpstr>PT Sans Narrow</vt:lpstr>
      <vt:lpstr>Arial</vt:lpstr>
      <vt:lpstr>Tropic</vt:lpstr>
      <vt:lpstr>Intervención conductual y cognitivo conductual en psicología clínica UNIDAD 3</vt:lpstr>
      <vt:lpstr>3.1 Campo de aplicación, ventajas y limitaciones de la Terapia conductual.</vt:lpstr>
      <vt:lpstr>3.1 Campo de aplicación, ventajas y limitaciones de la Terapia cognitivo-conductual.</vt:lpstr>
      <vt:lpstr>3.1 Campo de aplicación, ventajas y limitaciones de la Terapia cognitivo-conductual.</vt:lpstr>
      <vt:lpstr>3.2 Metodología de evaluación de la intervención conductual.</vt:lpstr>
      <vt:lpstr>3.2 Metodología de evaluación de la intervención cognitivo conductual.</vt:lpstr>
      <vt:lpstr>3.2 Metodología de evaluación de las intervenciones cognitivo conductual.</vt:lpstr>
      <vt:lpstr>3.2 Metodología de evaluación de las intervenciones cognitivo conductual.</vt:lpstr>
      <vt:lpstr>3.3 Alcances </vt:lpstr>
      <vt:lpstr>3.3 Alcances  </vt:lpstr>
      <vt:lpstr>3.3 Limitaciones </vt:lpstr>
      <vt:lpstr>Bibliografías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Intervención conductual y cognitivo conductual en psicología clínica UNIDAD 3</dc:title>
  <dc:creator>VENTAS XOLA</dc:creator>
  <cp:lastModifiedBy>Cuenta Microsoft</cp:lastModifiedBy>
  <cp:revision>15</cp:revision>
  <dcterms:modified xsi:type="dcterms:W3CDTF">2022-11-11T21:56:32Z</dcterms:modified>
</cp:coreProperties>
</file>