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1" r:id="rId6"/>
    <p:sldId id="263" r:id="rId7"/>
    <p:sldId id="264" r:id="rId8"/>
    <p:sldId id="265" r:id="rId9"/>
    <p:sldId id="259" r:id="rId10"/>
    <p:sldId id="266" r:id="rId11"/>
    <p:sldId id="260"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97EA8-17BD-497A-A30B-65979C50D887}"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s-MX"/>
        </a:p>
      </dgm:t>
    </dgm:pt>
    <dgm:pt modelId="{997E5B8C-3636-4593-B075-DF4154C6DA0E}">
      <dgm:prSet phldrT="[Texto]"/>
      <dgm:spPr/>
      <dgm:t>
        <a:bodyPr/>
        <a:lstStyle/>
        <a:p>
          <a:r>
            <a:rPr lang="es-MX" dirty="0" smtClean="0"/>
            <a:t>CONDUCTUAL</a:t>
          </a:r>
          <a:endParaRPr lang="es-MX" dirty="0"/>
        </a:p>
      </dgm:t>
    </dgm:pt>
    <dgm:pt modelId="{3993067C-4FE8-4A12-BE4B-E4590E01AAAF}" type="parTrans" cxnId="{18C65773-19D3-4D1C-A979-E8446F85FC0A}">
      <dgm:prSet/>
      <dgm:spPr/>
      <dgm:t>
        <a:bodyPr/>
        <a:lstStyle/>
        <a:p>
          <a:endParaRPr lang="es-MX"/>
        </a:p>
      </dgm:t>
    </dgm:pt>
    <dgm:pt modelId="{E53654F2-2B77-44E5-8BAE-DBCE7EEB5398}" type="sibTrans" cxnId="{18C65773-19D3-4D1C-A979-E8446F85FC0A}">
      <dgm:prSet/>
      <dgm:spPr/>
      <dgm:t>
        <a:bodyPr/>
        <a:lstStyle/>
        <a:p>
          <a:endParaRPr lang="es-MX"/>
        </a:p>
      </dgm:t>
    </dgm:pt>
    <dgm:pt modelId="{AFFF7316-3A36-44BF-B1F8-C2721B279E7B}">
      <dgm:prSet phldrT="[Texto]"/>
      <dgm:spPr/>
      <dgm:t>
        <a:bodyPr/>
        <a:lstStyle/>
        <a:p>
          <a:r>
            <a:rPr lang="es-MX" dirty="0" smtClean="0"/>
            <a:t>Patrones de trabajo, juegos, pasatiempos, ejercicios, hábitos alimentarios, conducta sexual, hábito de sueño, etc.   </a:t>
          </a:r>
          <a:endParaRPr lang="es-MX" dirty="0"/>
        </a:p>
      </dgm:t>
    </dgm:pt>
    <dgm:pt modelId="{E007954D-B518-4124-9C30-D8AAF66F7D42}" type="parTrans" cxnId="{354B5FD8-2168-4B50-95F9-57D9B4B757FD}">
      <dgm:prSet/>
      <dgm:spPr/>
      <dgm:t>
        <a:bodyPr/>
        <a:lstStyle/>
        <a:p>
          <a:endParaRPr lang="es-MX"/>
        </a:p>
      </dgm:t>
    </dgm:pt>
    <dgm:pt modelId="{D24769FF-5D7E-42DB-B243-9BDE8E2C659E}" type="sibTrans" cxnId="{354B5FD8-2168-4B50-95F9-57D9B4B757FD}">
      <dgm:prSet/>
      <dgm:spPr/>
      <dgm:t>
        <a:bodyPr/>
        <a:lstStyle/>
        <a:p>
          <a:endParaRPr lang="es-MX"/>
        </a:p>
      </dgm:t>
    </dgm:pt>
    <dgm:pt modelId="{3C1AC05C-D294-4FC4-9A21-CB00D7C08AFF}">
      <dgm:prSet phldrT="[Texto]"/>
      <dgm:spPr/>
      <dgm:t>
        <a:bodyPr/>
        <a:lstStyle/>
        <a:p>
          <a:r>
            <a:rPr lang="es-MX" dirty="0" smtClean="0"/>
            <a:t>AFECTIVO</a:t>
          </a:r>
          <a:endParaRPr lang="es-MX" dirty="0"/>
        </a:p>
      </dgm:t>
    </dgm:pt>
    <dgm:pt modelId="{61A16F53-5BE9-4163-93A7-BDD3F0B6A4C3}" type="parTrans" cxnId="{D7779CEA-5F79-49DC-AB9D-CC48340248D8}">
      <dgm:prSet/>
      <dgm:spPr/>
      <dgm:t>
        <a:bodyPr/>
        <a:lstStyle/>
        <a:p>
          <a:endParaRPr lang="es-MX"/>
        </a:p>
      </dgm:t>
    </dgm:pt>
    <dgm:pt modelId="{7D705B26-FE6E-4AED-9F10-36B144C6F757}" type="sibTrans" cxnId="{D7779CEA-5F79-49DC-AB9D-CC48340248D8}">
      <dgm:prSet/>
      <dgm:spPr/>
      <dgm:t>
        <a:bodyPr/>
        <a:lstStyle/>
        <a:p>
          <a:endParaRPr lang="es-MX"/>
        </a:p>
      </dgm:t>
    </dgm:pt>
    <dgm:pt modelId="{5FFBA398-9CFF-45CF-A1B5-03F09557FF00}">
      <dgm:prSet phldrT="[Texto]"/>
      <dgm:spPr/>
      <dgm:t>
        <a:bodyPr/>
        <a:lstStyle/>
        <a:p>
          <a:r>
            <a:rPr lang="es-MX" dirty="0" smtClean="0"/>
            <a:t>Sentimientos como ansiedad, cólera, etc.;  averiguar si los sentimientos se expresan u ocultan.</a:t>
          </a:r>
          <a:endParaRPr lang="es-MX" dirty="0"/>
        </a:p>
      </dgm:t>
    </dgm:pt>
    <dgm:pt modelId="{24731ED8-80BD-4ADE-BF8A-6A1F9C4FFA88}" type="parTrans" cxnId="{2723DED5-110C-4AB5-8E41-27554124C128}">
      <dgm:prSet/>
      <dgm:spPr/>
      <dgm:t>
        <a:bodyPr/>
        <a:lstStyle/>
        <a:p>
          <a:endParaRPr lang="es-MX"/>
        </a:p>
      </dgm:t>
    </dgm:pt>
    <dgm:pt modelId="{C3532EDA-6C0D-4110-B7EC-7FBDFB07A794}" type="sibTrans" cxnId="{2723DED5-110C-4AB5-8E41-27554124C128}">
      <dgm:prSet/>
      <dgm:spPr/>
      <dgm:t>
        <a:bodyPr/>
        <a:lstStyle/>
        <a:p>
          <a:endParaRPr lang="es-MX"/>
        </a:p>
      </dgm:t>
    </dgm:pt>
    <dgm:pt modelId="{6431DF93-30E9-428B-B419-BF09109BFD9C}">
      <dgm:prSet phldrT="[Texto]"/>
      <dgm:spPr/>
      <dgm:t>
        <a:bodyPr/>
        <a:lstStyle/>
        <a:p>
          <a:r>
            <a:rPr lang="es-MX" dirty="0" smtClean="0"/>
            <a:t>SOMATICO</a:t>
          </a:r>
          <a:endParaRPr lang="es-MX" dirty="0"/>
        </a:p>
      </dgm:t>
    </dgm:pt>
    <dgm:pt modelId="{7C43D391-280D-4F6D-878F-1C31DB4A5D3B}" type="parTrans" cxnId="{30B38F07-D12F-47CC-9E53-42B932A49ABD}">
      <dgm:prSet/>
      <dgm:spPr/>
      <dgm:t>
        <a:bodyPr/>
        <a:lstStyle/>
        <a:p>
          <a:endParaRPr lang="es-MX"/>
        </a:p>
      </dgm:t>
    </dgm:pt>
    <dgm:pt modelId="{0E990E67-195F-4C32-97B5-4F5F5CE83630}" type="sibTrans" cxnId="{30B38F07-D12F-47CC-9E53-42B932A49ABD}">
      <dgm:prSet/>
      <dgm:spPr/>
      <dgm:t>
        <a:bodyPr/>
        <a:lstStyle/>
        <a:p>
          <a:endParaRPr lang="es-MX"/>
        </a:p>
      </dgm:t>
    </dgm:pt>
    <dgm:pt modelId="{9E5AE16E-2105-4382-8D47-5EEEA8EB83F9}">
      <dgm:prSet phldrT="[Texto]"/>
      <dgm:spPr/>
      <dgm:t>
        <a:bodyPr/>
        <a:lstStyle/>
        <a:p>
          <a:r>
            <a:rPr lang="es-MX" dirty="0" smtClean="0"/>
            <a:t>Funcionamiento físico general, salud, malestares, estado de relajamiento o tensión, sensibilidad de la audición, tacto, etc. </a:t>
          </a:r>
          <a:endParaRPr lang="es-MX" dirty="0"/>
        </a:p>
      </dgm:t>
    </dgm:pt>
    <dgm:pt modelId="{E8E7EC4C-FCE4-46E1-9463-FF9F60BA2EAA}" type="sibTrans" cxnId="{F248214E-B05D-49F4-B710-08F65B036D5E}">
      <dgm:prSet/>
      <dgm:spPr/>
      <dgm:t>
        <a:bodyPr/>
        <a:lstStyle/>
        <a:p>
          <a:endParaRPr lang="es-MX"/>
        </a:p>
      </dgm:t>
    </dgm:pt>
    <dgm:pt modelId="{48CE090D-2713-4998-AB5E-E5E5C22B2872}" type="parTrans" cxnId="{F248214E-B05D-49F4-B710-08F65B036D5E}">
      <dgm:prSet/>
      <dgm:spPr/>
      <dgm:t>
        <a:bodyPr/>
        <a:lstStyle/>
        <a:p>
          <a:endParaRPr lang="es-MX"/>
        </a:p>
      </dgm:t>
    </dgm:pt>
    <dgm:pt modelId="{69E13469-52B4-4A96-ACAC-32EF4CD017E2}">
      <dgm:prSet phldrT="[Texto]"/>
      <dgm:spPr/>
      <dgm:t>
        <a:bodyPr/>
        <a:lstStyle/>
        <a:p>
          <a:r>
            <a:rPr lang="es-MX" dirty="0" smtClean="0"/>
            <a:t>INTERPERSONAL</a:t>
          </a:r>
          <a:endParaRPr lang="es-MX" dirty="0"/>
        </a:p>
      </dgm:t>
    </dgm:pt>
    <dgm:pt modelId="{C4C2149B-DE1B-4617-AE7A-6F283E60C996}" type="parTrans" cxnId="{3CE14789-3E7B-4C72-A723-78F146D9A21A}">
      <dgm:prSet/>
      <dgm:spPr/>
      <dgm:t>
        <a:bodyPr/>
        <a:lstStyle/>
        <a:p>
          <a:endParaRPr lang="es-MX"/>
        </a:p>
      </dgm:t>
    </dgm:pt>
    <dgm:pt modelId="{405B32AE-C8F3-4346-AFE4-8F71AF1D0E65}" type="sibTrans" cxnId="{3CE14789-3E7B-4C72-A723-78F146D9A21A}">
      <dgm:prSet/>
      <dgm:spPr/>
      <dgm:t>
        <a:bodyPr/>
        <a:lstStyle/>
        <a:p>
          <a:endParaRPr lang="es-MX"/>
        </a:p>
      </dgm:t>
    </dgm:pt>
    <dgm:pt modelId="{448A9F72-315B-42D9-BEBD-E79DA8D2B4BA}">
      <dgm:prSet phldrT="[Texto]"/>
      <dgm:spPr/>
      <dgm:t>
        <a:bodyPr/>
        <a:lstStyle/>
        <a:p>
          <a:r>
            <a:rPr lang="es-MX" dirty="0" smtClean="0"/>
            <a:t>Relaciones con la familia, amigos, vecinos, compañeros de trabajo, dificultades y fortalezas en los vínculos; estilo en la resolución de conflictos con los demás (asertivo, agresivo, pasivo)</a:t>
          </a:r>
          <a:endParaRPr lang="es-MX" dirty="0"/>
        </a:p>
      </dgm:t>
    </dgm:pt>
    <dgm:pt modelId="{10B7C4B8-8EF4-432B-980E-EED9B53894C4}" type="parTrans" cxnId="{42480C48-B8C3-4FDF-803A-0517FE2A221D}">
      <dgm:prSet/>
      <dgm:spPr/>
      <dgm:t>
        <a:bodyPr/>
        <a:lstStyle/>
        <a:p>
          <a:endParaRPr lang="es-MX"/>
        </a:p>
      </dgm:t>
    </dgm:pt>
    <dgm:pt modelId="{DBE96A39-63B5-46D2-990F-D7FB68FBD394}" type="sibTrans" cxnId="{42480C48-B8C3-4FDF-803A-0517FE2A221D}">
      <dgm:prSet/>
      <dgm:spPr/>
      <dgm:t>
        <a:bodyPr/>
        <a:lstStyle/>
        <a:p>
          <a:endParaRPr lang="es-MX"/>
        </a:p>
      </dgm:t>
    </dgm:pt>
    <dgm:pt modelId="{DD0F3C3F-E553-4FBC-8B00-587587957F9B}">
      <dgm:prSet phldrT="[Texto]"/>
      <dgm:spPr/>
      <dgm:t>
        <a:bodyPr/>
        <a:lstStyle/>
        <a:p>
          <a:r>
            <a:rPr lang="es-MX" dirty="0" smtClean="0"/>
            <a:t>COGNOSCITIVO</a:t>
          </a:r>
          <a:endParaRPr lang="es-MX" dirty="0"/>
        </a:p>
      </dgm:t>
    </dgm:pt>
    <dgm:pt modelId="{881B7037-D0D8-4473-BD83-B688496EE0D1}" type="parTrans" cxnId="{13B8098A-3471-4888-9435-D0E84523DC1C}">
      <dgm:prSet/>
      <dgm:spPr/>
      <dgm:t>
        <a:bodyPr/>
        <a:lstStyle/>
        <a:p>
          <a:endParaRPr lang="es-MX"/>
        </a:p>
      </dgm:t>
    </dgm:pt>
    <dgm:pt modelId="{574BB397-7F1C-4DBE-8468-1E7580223991}" type="sibTrans" cxnId="{13B8098A-3471-4888-9435-D0E84523DC1C}">
      <dgm:prSet/>
      <dgm:spPr/>
      <dgm:t>
        <a:bodyPr/>
        <a:lstStyle/>
        <a:p>
          <a:endParaRPr lang="es-MX"/>
        </a:p>
      </dgm:t>
    </dgm:pt>
    <dgm:pt modelId="{DD065778-C2CA-433A-A749-5201CB1C75E1}">
      <dgm:prSet/>
      <dgm:spPr/>
      <dgm:t>
        <a:bodyPr/>
        <a:lstStyle/>
        <a:p>
          <a:r>
            <a:rPr lang="es-MX" dirty="0" smtClean="0"/>
            <a:t>Sueños actuales, imágenes mentales del pasado o del futuro,  delirios, alucinaciones, diálogo interno irracional, propósitos en la vida y razones de su validez, creencias religiosas y filosofía de vida.</a:t>
          </a:r>
          <a:endParaRPr lang="es-MX" dirty="0"/>
        </a:p>
      </dgm:t>
    </dgm:pt>
    <dgm:pt modelId="{2A4B6418-E483-48DC-9942-3F9637A01A5D}" type="parTrans" cxnId="{6DDD8ED2-204C-4E28-81EF-1BD2F0D348BD}">
      <dgm:prSet/>
      <dgm:spPr/>
      <dgm:t>
        <a:bodyPr/>
        <a:lstStyle/>
        <a:p>
          <a:endParaRPr lang="es-MX"/>
        </a:p>
      </dgm:t>
    </dgm:pt>
    <dgm:pt modelId="{6F105C96-3827-4A34-AB8A-EC2F15FB7E86}" type="sibTrans" cxnId="{6DDD8ED2-204C-4E28-81EF-1BD2F0D348BD}">
      <dgm:prSet/>
      <dgm:spPr/>
      <dgm:t>
        <a:bodyPr/>
        <a:lstStyle/>
        <a:p>
          <a:endParaRPr lang="es-MX"/>
        </a:p>
      </dgm:t>
    </dgm:pt>
    <dgm:pt modelId="{29B5D83B-5FE3-4609-8EE2-534AB827E0B9}" type="pres">
      <dgm:prSet presAssocID="{36397EA8-17BD-497A-A30B-65979C50D887}" presName="Name0" presStyleCnt="0">
        <dgm:presLayoutVars>
          <dgm:dir/>
          <dgm:animLvl val="lvl"/>
          <dgm:resizeHandles val="exact"/>
        </dgm:presLayoutVars>
      </dgm:prSet>
      <dgm:spPr/>
      <dgm:t>
        <a:bodyPr/>
        <a:lstStyle/>
        <a:p>
          <a:endParaRPr lang="es-MX"/>
        </a:p>
      </dgm:t>
    </dgm:pt>
    <dgm:pt modelId="{3AEFD363-44C3-47B7-B0E0-93DF516E9358}" type="pres">
      <dgm:prSet presAssocID="{997E5B8C-3636-4593-B075-DF4154C6DA0E}" presName="composite" presStyleCnt="0"/>
      <dgm:spPr/>
    </dgm:pt>
    <dgm:pt modelId="{189CC16E-6066-4539-8FA2-366964B6B170}" type="pres">
      <dgm:prSet presAssocID="{997E5B8C-3636-4593-B075-DF4154C6DA0E}" presName="parTx" presStyleLbl="alignNode1" presStyleIdx="0" presStyleCnt="5">
        <dgm:presLayoutVars>
          <dgm:chMax val="0"/>
          <dgm:chPref val="0"/>
          <dgm:bulletEnabled val="1"/>
        </dgm:presLayoutVars>
      </dgm:prSet>
      <dgm:spPr/>
      <dgm:t>
        <a:bodyPr/>
        <a:lstStyle/>
        <a:p>
          <a:endParaRPr lang="es-MX"/>
        </a:p>
      </dgm:t>
    </dgm:pt>
    <dgm:pt modelId="{A43DAB3B-F36A-4FB4-9875-3A7F665FF20C}" type="pres">
      <dgm:prSet presAssocID="{997E5B8C-3636-4593-B075-DF4154C6DA0E}" presName="desTx" presStyleLbl="alignAccFollowNode1" presStyleIdx="0" presStyleCnt="5">
        <dgm:presLayoutVars>
          <dgm:bulletEnabled val="1"/>
        </dgm:presLayoutVars>
      </dgm:prSet>
      <dgm:spPr/>
      <dgm:t>
        <a:bodyPr/>
        <a:lstStyle/>
        <a:p>
          <a:endParaRPr lang="es-MX"/>
        </a:p>
      </dgm:t>
    </dgm:pt>
    <dgm:pt modelId="{90755DE6-9BEE-4F1F-BC38-61C77E185646}" type="pres">
      <dgm:prSet presAssocID="{E53654F2-2B77-44E5-8BAE-DBCE7EEB5398}" presName="space" presStyleCnt="0"/>
      <dgm:spPr/>
    </dgm:pt>
    <dgm:pt modelId="{9D4A1708-0D79-41BB-85F9-CF066896FDF8}" type="pres">
      <dgm:prSet presAssocID="{3C1AC05C-D294-4FC4-9A21-CB00D7C08AFF}" presName="composite" presStyleCnt="0"/>
      <dgm:spPr/>
    </dgm:pt>
    <dgm:pt modelId="{BFA973D7-7452-414B-B747-1E8E0BD24E6F}" type="pres">
      <dgm:prSet presAssocID="{3C1AC05C-D294-4FC4-9A21-CB00D7C08AFF}" presName="parTx" presStyleLbl="alignNode1" presStyleIdx="1" presStyleCnt="5">
        <dgm:presLayoutVars>
          <dgm:chMax val="0"/>
          <dgm:chPref val="0"/>
          <dgm:bulletEnabled val="1"/>
        </dgm:presLayoutVars>
      </dgm:prSet>
      <dgm:spPr/>
      <dgm:t>
        <a:bodyPr/>
        <a:lstStyle/>
        <a:p>
          <a:endParaRPr lang="es-MX"/>
        </a:p>
      </dgm:t>
    </dgm:pt>
    <dgm:pt modelId="{8CCA764E-904A-4AB0-AE91-770F5DF75D92}" type="pres">
      <dgm:prSet presAssocID="{3C1AC05C-D294-4FC4-9A21-CB00D7C08AFF}" presName="desTx" presStyleLbl="alignAccFollowNode1" presStyleIdx="1" presStyleCnt="5">
        <dgm:presLayoutVars>
          <dgm:bulletEnabled val="1"/>
        </dgm:presLayoutVars>
      </dgm:prSet>
      <dgm:spPr/>
      <dgm:t>
        <a:bodyPr/>
        <a:lstStyle/>
        <a:p>
          <a:endParaRPr lang="es-MX"/>
        </a:p>
      </dgm:t>
    </dgm:pt>
    <dgm:pt modelId="{1B18DB45-F9DE-420C-AC7A-42F75C3F0094}" type="pres">
      <dgm:prSet presAssocID="{7D705B26-FE6E-4AED-9F10-36B144C6F757}" presName="space" presStyleCnt="0"/>
      <dgm:spPr/>
    </dgm:pt>
    <dgm:pt modelId="{D72B264E-BE94-4A7B-93C5-35A7C2614F21}" type="pres">
      <dgm:prSet presAssocID="{6431DF93-30E9-428B-B419-BF09109BFD9C}" presName="composite" presStyleCnt="0"/>
      <dgm:spPr/>
    </dgm:pt>
    <dgm:pt modelId="{7C556433-83AA-4131-AB58-38B18C4FD5BE}" type="pres">
      <dgm:prSet presAssocID="{6431DF93-30E9-428B-B419-BF09109BFD9C}" presName="parTx" presStyleLbl="alignNode1" presStyleIdx="2" presStyleCnt="5">
        <dgm:presLayoutVars>
          <dgm:chMax val="0"/>
          <dgm:chPref val="0"/>
          <dgm:bulletEnabled val="1"/>
        </dgm:presLayoutVars>
      </dgm:prSet>
      <dgm:spPr/>
      <dgm:t>
        <a:bodyPr/>
        <a:lstStyle/>
        <a:p>
          <a:endParaRPr lang="es-MX"/>
        </a:p>
      </dgm:t>
    </dgm:pt>
    <dgm:pt modelId="{E41F61CB-5BD7-4FAC-937C-0994AD7F8D99}" type="pres">
      <dgm:prSet presAssocID="{6431DF93-30E9-428B-B419-BF09109BFD9C}" presName="desTx" presStyleLbl="alignAccFollowNode1" presStyleIdx="2" presStyleCnt="5">
        <dgm:presLayoutVars>
          <dgm:bulletEnabled val="1"/>
        </dgm:presLayoutVars>
      </dgm:prSet>
      <dgm:spPr/>
      <dgm:t>
        <a:bodyPr/>
        <a:lstStyle/>
        <a:p>
          <a:endParaRPr lang="es-MX"/>
        </a:p>
      </dgm:t>
    </dgm:pt>
    <dgm:pt modelId="{76299D30-F781-4195-964E-5D090F02184F}" type="pres">
      <dgm:prSet presAssocID="{0E990E67-195F-4C32-97B5-4F5F5CE83630}" presName="space" presStyleCnt="0"/>
      <dgm:spPr/>
    </dgm:pt>
    <dgm:pt modelId="{64A84ACD-C0FC-4143-8D36-16169CDCB55D}" type="pres">
      <dgm:prSet presAssocID="{69E13469-52B4-4A96-ACAC-32EF4CD017E2}" presName="composite" presStyleCnt="0"/>
      <dgm:spPr/>
    </dgm:pt>
    <dgm:pt modelId="{49C7F167-70E0-4069-BFC6-A0ABCFBBC01C}" type="pres">
      <dgm:prSet presAssocID="{69E13469-52B4-4A96-ACAC-32EF4CD017E2}" presName="parTx" presStyleLbl="alignNode1" presStyleIdx="3" presStyleCnt="5">
        <dgm:presLayoutVars>
          <dgm:chMax val="0"/>
          <dgm:chPref val="0"/>
          <dgm:bulletEnabled val="1"/>
        </dgm:presLayoutVars>
      </dgm:prSet>
      <dgm:spPr/>
      <dgm:t>
        <a:bodyPr/>
        <a:lstStyle/>
        <a:p>
          <a:endParaRPr lang="es-MX"/>
        </a:p>
      </dgm:t>
    </dgm:pt>
    <dgm:pt modelId="{7A309C07-BBBA-450A-B221-F360F1BD721A}" type="pres">
      <dgm:prSet presAssocID="{69E13469-52B4-4A96-ACAC-32EF4CD017E2}" presName="desTx" presStyleLbl="alignAccFollowNode1" presStyleIdx="3" presStyleCnt="5">
        <dgm:presLayoutVars>
          <dgm:bulletEnabled val="1"/>
        </dgm:presLayoutVars>
      </dgm:prSet>
      <dgm:spPr/>
      <dgm:t>
        <a:bodyPr/>
        <a:lstStyle/>
        <a:p>
          <a:endParaRPr lang="es-MX"/>
        </a:p>
      </dgm:t>
    </dgm:pt>
    <dgm:pt modelId="{92FB42C9-F7D5-41AD-B8D8-75485F45B37A}" type="pres">
      <dgm:prSet presAssocID="{405B32AE-C8F3-4346-AFE4-8F71AF1D0E65}" presName="space" presStyleCnt="0"/>
      <dgm:spPr/>
    </dgm:pt>
    <dgm:pt modelId="{C8F1D561-771A-48D7-997D-28784432BDE2}" type="pres">
      <dgm:prSet presAssocID="{DD0F3C3F-E553-4FBC-8B00-587587957F9B}" presName="composite" presStyleCnt="0"/>
      <dgm:spPr/>
    </dgm:pt>
    <dgm:pt modelId="{7879E479-B3D9-40C0-A5F0-1BDE9BC31B4D}" type="pres">
      <dgm:prSet presAssocID="{DD0F3C3F-E553-4FBC-8B00-587587957F9B}" presName="parTx" presStyleLbl="alignNode1" presStyleIdx="4" presStyleCnt="5">
        <dgm:presLayoutVars>
          <dgm:chMax val="0"/>
          <dgm:chPref val="0"/>
          <dgm:bulletEnabled val="1"/>
        </dgm:presLayoutVars>
      </dgm:prSet>
      <dgm:spPr/>
      <dgm:t>
        <a:bodyPr/>
        <a:lstStyle/>
        <a:p>
          <a:endParaRPr lang="es-MX"/>
        </a:p>
      </dgm:t>
    </dgm:pt>
    <dgm:pt modelId="{9124AD82-11E1-4FB5-B847-7CC4F926C876}" type="pres">
      <dgm:prSet presAssocID="{DD0F3C3F-E553-4FBC-8B00-587587957F9B}" presName="desTx" presStyleLbl="alignAccFollowNode1" presStyleIdx="4" presStyleCnt="5">
        <dgm:presLayoutVars>
          <dgm:bulletEnabled val="1"/>
        </dgm:presLayoutVars>
      </dgm:prSet>
      <dgm:spPr/>
      <dgm:t>
        <a:bodyPr/>
        <a:lstStyle/>
        <a:p>
          <a:endParaRPr lang="es-MX"/>
        </a:p>
      </dgm:t>
    </dgm:pt>
  </dgm:ptLst>
  <dgm:cxnLst>
    <dgm:cxn modelId="{4AD5CE17-69C7-45AF-A258-7C01818842C0}" type="presOf" srcId="{3C1AC05C-D294-4FC4-9A21-CB00D7C08AFF}" destId="{BFA973D7-7452-414B-B747-1E8E0BD24E6F}" srcOrd="0" destOrd="0" presId="urn:microsoft.com/office/officeart/2005/8/layout/hList1"/>
    <dgm:cxn modelId="{D91A4C9C-8937-404A-A7E2-299503A0F9DD}" type="presOf" srcId="{DD0F3C3F-E553-4FBC-8B00-587587957F9B}" destId="{7879E479-B3D9-40C0-A5F0-1BDE9BC31B4D}" srcOrd="0" destOrd="0" presId="urn:microsoft.com/office/officeart/2005/8/layout/hList1"/>
    <dgm:cxn modelId="{30B38F07-D12F-47CC-9E53-42B932A49ABD}" srcId="{36397EA8-17BD-497A-A30B-65979C50D887}" destId="{6431DF93-30E9-428B-B419-BF09109BFD9C}" srcOrd="2" destOrd="0" parTransId="{7C43D391-280D-4F6D-878F-1C31DB4A5D3B}" sibTransId="{0E990E67-195F-4C32-97B5-4F5F5CE83630}"/>
    <dgm:cxn modelId="{D7779CEA-5F79-49DC-AB9D-CC48340248D8}" srcId="{36397EA8-17BD-497A-A30B-65979C50D887}" destId="{3C1AC05C-D294-4FC4-9A21-CB00D7C08AFF}" srcOrd="1" destOrd="0" parTransId="{61A16F53-5BE9-4163-93A7-BDD3F0B6A4C3}" sibTransId="{7D705B26-FE6E-4AED-9F10-36B144C6F757}"/>
    <dgm:cxn modelId="{13B8098A-3471-4888-9435-D0E84523DC1C}" srcId="{36397EA8-17BD-497A-A30B-65979C50D887}" destId="{DD0F3C3F-E553-4FBC-8B00-587587957F9B}" srcOrd="4" destOrd="0" parTransId="{881B7037-D0D8-4473-BD83-B688496EE0D1}" sibTransId="{574BB397-7F1C-4DBE-8468-1E7580223991}"/>
    <dgm:cxn modelId="{EE6C2CC9-6E3E-4E1D-8E1E-B421FFECB607}" type="presOf" srcId="{9E5AE16E-2105-4382-8D47-5EEEA8EB83F9}" destId="{E41F61CB-5BD7-4FAC-937C-0994AD7F8D99}" srcOrd="0" destOrd="0" presId="urn:microsoft.com/office/officeart/2005/8/layout/hList1"/>
    <dgm:cxn modelId="{39F16B19-56B6-44A6-B9E1-2FFAE97425FB}" type="presOf" srcId="{36397EA8-17BD-497A-A30B-65979C50D887}" destId="{29B5D83B-5FE3-4609-8EE2-534AB827E0B9}" srcOrd="0" destOrd="0" presId="urn:microsoft.com/office/officeart/2005/8/layout/hList1"/>
    <dgm:cxn modelId="{42480C48-B8C3-4FDF-803A-0517FE2A221D}" srcId="{69E13469-52B4-4A96-ACAC-32EF4CD017E2}" destId="{448A9F72-315B-42D9-BEBD-E79DA8D2B4BA}" srcOrd="0" destOrd="0" parTransId="{10B7C4B8-8EF4-432B-980E-EED9B53894C4}" sibTransId="{DBE96A39-63B5-46D2-990F-D7FB68FBD394}"/>
    <dgm:cxn modelId="{6DDD8ED2-204C-4E28-81EF-1BD2F0D348BD}" srcId="{DD0F3C3F-E553-4FBC-8B00-587587957F9B}" destId="{DD065778-C2CA-433A-A749-5201CB1C75E1}" srcOrd="0" destOrd="0" parTransId="{2A4B6418-E483-48DC-9942-3F9637A01A5D}" sibTransId="{6F105C96-3827-4A34-AB8A-EC2F15FB7E86}"/>
    <dgm:cxn modelId="{18C65773-19D3-4D1C-A979-E8446F85FC0A}" srcId="{36397EA8-17BD-497A-A30B-65979C50D887}" destId="{997E5B8C-3636-4593-B075-DF4154C6DA0E}" srcOrd="0" destOrd="0" parTransId="{3993067C-4FE8-4A12-BE4B-E4590E01AAAF}" sibTransId="{E53654F2-2B77-44E5-8BAE-DBCE7EEB5398}"/>
    <dgm:cxn modelId="{4D7061D9-9D24-4AAD-A22B-866D33242ABB}" type="presOf" srcId="{5FFBA398-9CFF-45CF-A1B5-03F09557FF00}" destId="{8CCA764E-904A-4AB0-AE91-770F5DF75D92}" srcOrd="0" destOrd="0" presId="urn:microsoft.com/office/officeart/2005/8/layout/hList1"/>
    <dgm:cxn modelId="{2723DED5-110C-4AB5-8E41-27554124C128}" srcId="{3C1AC05C-D294-4FC4-9A21-CB00D7C08AFF}" destId="{5FFBA398-9CFF-45CF-A1B5-03F09557FF00}" srcOrd="0" destOrd="0" parTransId="{24731ED8-80BD-4ADE-BF8A-6A1F9C4FFA88}" sibTransId="{C3532EDA-6C0D-4110-B7EC-7FBDFB07A794}"/>
    <dgm:cxn modelId="{3CE14789-3E7B-4C72-A723-78F146D9A21A}" srcId="{36397EA8-17BD-497A-A30B-65979C50D887}" destId="{69E13469-52B4-4A96-ACAC-32EF4CD017E2}" srcOrd="3" destOrd="0" parTransId="{C4C2149B-DE1B-4617-AE7A-6F283E60C996}" sibTransId="{405B32AE-C8F3-4346-AFE4-8F71AF1D0E65}"/>
    <dgm:cxn modelId="{C80EE865-9AB0-4B69-B53E-285800BFE548}" type="presOf" srcId="{997E5B8C-3636-4593-B075-DF4154C6DA0E}" destId="{189CC16E-6066-4539-8FA2-366964B6B170}" srcOrd="0" destOrd="0" presId="urn:microsoft.com/office/officeart/2005/8/layout/hList1"/>
    <dgm:cxn modelId="{8964D373-C81F-42C3-8F4E-D2476412621A}" type="presOf" srcId="{448A9F72-315B-42D9-BEBD-E79DA8D2B4BA}" destId="{7A309C07-BBBA-450A-B221-F360F1BD721A}" srcOrd="0" destOrd="0" presId="urn:microsoft.com/office/officeart/2005/8/layout/hList1"/>
    <dgm:cxn modelId="{633E95B7-E1B5-43D9-9189-33881C9CD075}" type="presOf" srcId="{AFFF7316-3A36-44BF-B1F8-C2721B279E7B}" destId="{A43DAB3B-F36A-4FB4-9875-3A7F665FF20C}" srcOrd="0" destOrd="0" presId="urn:microsoft.com/office/officeart/2005/8/layout/hList1"/>
    <dgm:cxn modelId="{3F8985A6-EE31-4280-8FF8-631D5592B590}" type="presOf" srcId="{69E13469-52B4-4A96-ACAC-32EF4CD017E2}" destId="{49C7F167-70E0-4069-BFC6-A0ABCFBBC01C}" srcOrd="0" destOrd="0" presId="urn:microsoft.com/office/officeart/2005/8/layout/hList1"/>
    <dgm:cxn modelId="{354B5FD8-2168-4B50-95F9-57D9B4B757FD}" srcId="{997E5B8C-3636-4593-B075-DF4154C6DA0E}" destId="{AFFF7316-3A36-44BF-B1F8-C2721B279E7B}" srcOrd="0" destOrd="0" parTransId="{E007954D-B518-4124-9C30-D8AAF66F7D42}" sibTransId="{D24769FF-5D7E-42DB-B243-9BDE8E2C659E}"/>
    <dgm:cxn modelId="{D059A24A-2062-4D6F-9A9E-8A4F069670DB}" type="presOf" srcId="{DD065778-C2CA-433A-A749-5201CB1C75E1}" destId="{9124AD82-11E1-4FB5-B847-7CC4F926C876}" srcOrd="0" destOrd="0" presId="urn:microsoft.com/office/officeart/2005/8/layout/hList1"/>
    <dgm:cxn modelId="{ACE35E89-7BC1-4012-BA10-D22C1FA039FB}" type="presOf" srcId="{6431DF93-30E9-428B-B419-BF09109BFD9C}" destId="{7C556433-83AA-4131-AB58-38B18C4FD5BE}" srcOrd="0" destOrd="0" presId="urn:microsoft.com/office/officeart/2005/8/layout/hList1"/>
    <dgm:cxn modelId="{F248214E-B05D-49F4-B710-08F65B036D5E}" srcId="{6431DF93-30E9-428B-B419-BF09109BFD9C}" destId="{9E5AE16E-2105-4382-8D47-5EEEA8EB83F9}" srcOrd="0" destOrd="0" parTransId="{48CE090D-2713-4998-AB5E-E5E5C22B2872}" sibTransId="{E8E7EC4C-FCE4-46E1-9463-FF9F60BA2EAA}"/>
    <dgm:cxn modelId="{77DF6C53-2B37-4575-B31E-B0596AE272F4}" type="presParOf" srcId="{29B5D83B-5FE3-4609-8EE2-534AB827E0B9}" destId="{3AEFD363-44C3-47B7-B0E0-93DF516E9358}" srcOrd="0" destOrd="0" presId="urn:microsoft.com/office/officeart/2005/8/layout/hList1"/>
    <dgm:cxn modelId="{62614A14-70E3-4ABA-87C1-125F6A40BF9B}" type="presParOf" srcId="{3AEFD363-44C3-47B7-B0E0-93DF516E9358}" destId="{189CC16E-6066-4539-8FA2-366964B6B170}" srcOrd="0" destOrd="0" presId="urn:microsoft.com/office/officeart/2005/8/layout/hList1"/>
    <dgm:cxn modelId="{88B63F7B-A47D-486C-9C6F-538AD49C56CA}" type="presParOf" srcId="{3AEFD363-44C3-47B7-B0E0-93DF516E9358}" destId="{A43DAB3B-F36A-4FB4-9875-3A7F665FF20C}" srcOrd="1" destOrd="0" presId="urn:microsoft.com/office/officeart/2005/8/layout/hList1"/>
    <dgm:cxn modelId="{63695AD7-EC14-4682-BDA1-643E6A85E396}" type="presParOf" srcId="{29B5D83B-5FE3-4609-8EE2-534AB827E0B9}" destId="{90755DE6-9BEE-4F1F-BC38-61C77E185646}" srcOrd="1" destOrd="0" presId="urn:microsoft.com/office/officeart/2005/8/layout/hList1"/>
    <dgm:cxn modelId="{AF5AE0DE-8C18-47CD-8763-3B5D3763BCBA}" type="presParOf" srcId="{29B5D83B-5FE3-4609-8EE2-534AB827E0B9}" destId="{9D4A1708-0D79-41BB-85F9-CF066896FDF8}" srcOrd="2" destOrd="0" presId="urn:microsoft.com/office/officeart/2005/8/layout/hList1"/>
    <dgm:cxn modelId="{21DE018C-20D3-43E3-8703-689139539619}" type="presParOf" srcId="{9D4A1708-0D79-41BB-85F9-CF066896FDF8}" destId="{BFA973D7-7452-414B-B747-1E8E0BD24E6F}" srcOrd="0" destOrd="0" presId="urn:microsoft.com/office/officeart/2005/8/layout/hList1"/>
    <dgm:cxn modelId="{A523A812-A809-4772-ADD9-C9EC00A1253D}" type="presParOf" srcId="{9D4A1708-0D79-41BB-85F9-CF066896FDF8}" destId="{8CCA764E-904A-4AB0-AE91-770F5DF75D92}" srcOrd="1" destOrd="0" presId="urn:microsoft.com/office/officeart/2005/8/layout/hList1"/>
    <dgm:cxn modelId="{E23E747A-28C0-4F42-A4AE-43E4ED062B3B}" type="presParOf" srcId="{29B5D83B-5FE3-4609-8EE2-534AB827E0B9}" destId="{1B18DB45-F9DE-420C-AC7A-42F75C3F0094}" srcOrd="3" destOrd="0" presId="urn:microsoft.com/office/officeart/2005/8/layout/hList1"/>
    <dgm:cxn modelId="{EB2CEDB3-7AF1-4E70-BF11-B2C2B1E70819}" type="presParOf" srcId="{29B5D83B-5FE3-4609-8EE2-534AB827E0B9}" destId="{D72B264E-BE94-4A7B-93C5-35A7C2614F21}" srcOrd="4" destOrd="0" presId="urn:microsoft.com/office/officeart/2005/8/layout/hList1"/>
    <dgm:cxn modelId="{0706FD29-20CB-48DB-A9F2-770F09C06F11}" type="presParOf" srcId="{D72B264E-BE94-4A7B-93C5-35A7C2614F21}" destId="{7C556433-83AA-4131-AB58-38B18C4FD5BE}" srcOrd="0" destOrd="0" presId="urn:microsoft.com/office/officeart/2005/8/layout/hList1"/>
    <dgm:cxn modelId="{E0F3B503-8D9B-409A-AE50-C2F436E121AC}" type="presParOf" srcId="{D72B264E-BE94-4A7B-93C5-35A7C2614F21}" destId="{E41F61CB-5BD7-4FAC-937C-0994AD7F8D99}" srcOrd="1" destOrd="0" presId="urn:microsoft.com/office/officeart/2005/8/layout/hList1"/>
    <dgm:cxn modelId="{33B07C90-E19B-4B3E-A536-956C2EAFF087}" type="presParOf" srcId="{29B5D83B-5FE3-4609-8EE2-534AB827E0B9}" destId="{76299D30-F781-4195-964E-5D090F02184F}" srcOrd="5" destOrd="0" presId="urn:microsoft.com/office/officeart/2005/8/layout/hList1"/>
    <dgm:cxn modelId="{C9E54728-6570-4CB0-AB2C-DE1045071ACB}" type="presParOf" srcId="{29B5D83B-5FE3-4609-8EE2-534AB827E0B9}" destId="{64A84ACD-C0FC-4143-8D36-16169CDCB55D}" srcOrd="6" destOrd="0" presId="urn:microsoft.com/office/officeart/2005/8/layout/hList1"/>
    <dgm:cxn modelId="{53220681-4092-4F5B-9717-FC4210440673}" type="presParOf" srcId="{64A84ACD-C0FC-4143-8D36-16169CDCB55D}" destId="{49C7F167-70E0-4069-BFC6-A0ABCFBBC01C}" srcOrd="0" destOrd="0" presId="urn:microsoft.com/office/officeart/2005/8/layout/hList1"/>
    <dgm:cxn modelId="{26391833-3EE6-4E6F-9105-1CB78497E659}" type="presParOf" srcId="{64A84ACD-C0FC-4143-8D36-16169CDCB55D}" destId="{7A309C07-BBBA-450A-B221-F360F1BD721A}" srcOrd="1" destOrd="0" presId="urn:microsoft.com/office/officeart/2005/8/layout/hList1"/>
    <dgm:cxn modelId="{195465A7-E15A-424B-B867-2EE18BAE2502}" type="presParOf" srcId="{29B5D83B-5FE3-4609-8EE2-534AB827E0B9}" destId="{92FB42C9-F7D5-41AD-B8D8-75485F45B37A}" srcOrd="7" destOrd="0" presId="urn:microsoft.com/office/officeart/2005/8/layout/hList1"/>
    <dgm:cxn modelId="{752C430D-984F-4E8F-83F4-D58537074456}" type="presParOf" srcId="{29B5D83B-5FE3-4609-8EE2-534AB827E0B9}" destId="{C8F1D561-771A-48D7-997D-28784432BDE2}" srcOrd="8" destOrd="0" presId="urn:microsoft.com/office/officeart/2005/8/layout/hList1"/>
    <dgm:cxn modelId="{383DF804-8484-41E0-BE9F-0EEA3988FD2B}" type="presParOf" srcId="{C8F1D561-771A-48D7-997D-28784432BDE2}" destId="{7879E479-B3D9-40C0-A5F0-1BDE9BC31B4D}" srcOrd="0" destOrd="0" presId="urn:microsoft.com/office/officeart/2005/8/layout/hList1"/>
    <dgm:cxn modelId="{26837BF6-DD7A-409A-9573-20AA0EDBA623}" type="presParOf" srcId="{C8F1D561-771A-48D7-997D-28784432BDE2}" destId="{9124AD82-11E1-4FB5-B847-7CC4F926C8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1C75C-204C-4BF1-B341-FC414AC8F57F}"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s-MX"/>
        </a:p>
      </dgm:t>
    </dgm:pt>
    <dgm:pt modelId="{1C5620C2-E531-4DBD-901C-EC933DA011B5}">
      <dgm:prSet phldrT="[Texto]" custT="1"/>
      <dgm:spPr/>
      <dgm:t>
        <a:bodyPr/>
        <a:lstStyle/>
        <a:p>
          <a:pPr algn="ctr"/>
          <a:r>
            <a:rPr lang="es-MX" sz="2800" dirty="0" smtClean="0"/>
            <a:t>Principio de cantidad </a:t>
          </a:r>
        </a:p>
      </dgm:t>
    </dgm:pt>
    <dgm:pt modelId="{56384A61-0C84-48FF-B18F-6C15C6AE4B60}" type="parTrans" cxnId="{A5377DD7-5017-4BD6-ACC0-9BA596EF080D}">
      <dgm:prSet/>
      <dgm:spPr/>
      <dgm:t>
        <a:bodyPr/>
        <a:lstStyle/>
        <a:p>
          <a:endParaRPr lang="es-MX"/>
        </a:p>
      </dgm:t>
    </dgm:pt>
    <dgm:pt modelId="{69DABD05-7DFF-4D26-8D5F-8C39202AEC40}" type="sibTrans" cxnId="{A5377DD7-5017-4BD6-ACC0-9BA596EF080D}">
      <dgm:prSet/>
      <dgm:spPr/>
      <dgm:t>
        <a:bodyPr/>
        <a:lstStyle/>
        <a:p>
          <a:endParaRPr lang="es-MX"/>
        </a:p>
      </dgm:t>
    </dgm:pt>
    <dgm:pt modelId="{B907DCA7-D965-4959-A378-5F816C25ABB6}">
      <dgm:prSet phldrT="[Texto]" custT="1"/>
      <dgm:spPr/>
      <dgm:t>
        <a:bodyPr/>
        <a:lstStyle/>
        <a:p>
          <a:pPr algn="just"/>
          <a:r>
            <a:rPr lang="es-MX" sz="1600" dirty="0" smtClean="0"/>
            <a:t>Mientras más ideas se produzcan, aumenta la probabilidad de que se generen las más </a:t>
          </a:r>
          <a:r>
            <a:rPr lang="es-MX" sz="1600" dirty="0" smtClean="0"/>
            <a:t>eficaces (Nezu y Nezu, 2006)</a:t>
          </a:r>
          <a:endParaRPr lang="es-MX" sz="1600" dirty="0"/>
        </a:p>
      </dgm:t>
    </dgm:pt>
    <dgm:pt modelId="{89B7B966-8D29-4FD9-85A5-E068738268ED}" type="parTrans" cxnId="{B259722D-5120-4D03-BE50-67978F95C0AD}">
      <dgm:prSet/>
      <dgm:spPr/>
      <dgm:t>
        <a:bodyPr/>
        <a:lstStyle/>
        <a:p>
          <a:endParaRPr lang="es-MX"/>
        </a:p>
      </dgm:t>
    </dgm:pt>
    <dgm:pt modelId="{B4E5E3DD-B433-4084-AB2A-FA11499B5682}" type="sibTrans" cxnId="{B259722D-5120-4D03-BE50-67978F95C0AD}">
      <dgm:prSet/>
      <dgm:spPr/>
      <dgm:t>
        <a:bodyPr/>
        <a:lstStyle/>
        <a:p>
          <a:endParaRPr lang="es-MX"/>
        </a:p>
      </dgm:t>
    </dgm:pt>
    <dgm:pt modelId="{DE06AB2E-13B0-429A-ADEF-977B8EC22037}">
      <dgm:prSet phldrT="[Texto]" custT="1"/>
      <dgm:spPr/>
      <dgm:t>
        <a:bodyPr/>
        <a:lstStyle/>
        <a:p>
          <a:pPr algn="ctr"/>
          <a:r>
            <a:rPr lang="es-MX" sz="2400" dirty="0" smtClean="0"/>
            <a:t>Principio de aplazamiento de juicio </a:t>
          </a:r>
          <a:endParaRPr lang="es-MX" sz="1800" dirty="0" smtClean="0"/>
        </a:p>
        <a:p>
          <a:pPr algn="just"/>
          <a:r>
            <a:rPr lang="es-MX" sz="1600" dirty="0" smtClean="0"/>
            <a:t>Generan más opciones de buena calidad si se difiere la valoración hasta reunir una lista extensa de posibles </a:t>
          </a:r>
          <a:r>
            <a:rPr lang="es-MX" sz="1600" dirty="0" smtClean="0"/>
            <a:t>soluciones (Nezu y Nezu, 2006)</a:t>
          </a:r>
          <a:endParaRPr lang="es-MX" sz="1600" dirty="0"/>
        </a:p>
      </dgm:t>
    </dgm:pt>
    <dgm:pt modelId="{D1FE3A43-201D-4C75-8EDB-5DD4086FDF77}" type="parTrans" cxnId="{E5AD21C4-879A-4A5B-97A6-3BAA309AB336}">
      <dgm:prSet/>
      <dgm:spPr/>
      <dgm:t>
        <a:bodyPr/>
        <a:lstStyle/>
        <a:p>
          <a:endParaRPr lang="es-MX"/>
        </a:p>
      </dgm:t>
    </dgm:pt>
    <dgm:pt modelId="{CB85C8C4-70EB-46F9-BB35-200EFD0C9293}" type="sibTrans" cxnId="{E5AD21C4-879A-4A5B-97A6-3BAA309AB336}">
      <dgm:prSet/>
      <dgm:spPr/>
      <dgm:t>
        <a:bodyPr/>
        <a:lstStyle/>
        <a:p>
          <a:endParaRPr lang="es-MX"/>
        </a:p>
      </dgm:t>
    </dgm:pt>
    <dgm:pt modelId="{60AE1B2C-CEA8-4626-A075-E45D6B4ECB5B}">
      <dgm:prSet phldrT="[Texto]" custT="1"/>
      <dgm:spPr/>
      <dgm:t>
        <a:bodyPr/>
        <a:lstStyle/>
        <a:p>
          <a:pPr algn="ctr"/>
          <a:r>
            <a:rPr lang="es-MX" sz="2400" dirty="0" smtClean="0"/>
            <a:t>Principio de estrategias-tácticas </a:t>
          </a:r>
        </a:p>
      </dgm:t>
    </dgm:pt>
    <dgm:pt modelId="{1D36D593-A925-4D0B-9114-F93A3BE92B50}" type="parTrans" cxnId="{BD01FC79-E39C-4A1E-ACA1-FAF986376ED5}">
      <dgm:prSet/>
      <dgm:spPr/>
      <dgm:t>
        <a:bodyPr/>
        <a:lstStyle/>
        <a:p>
          <a:endParaRPr lang="es-MX"/>
        </a:p>
      </dgm:t>
    </dgm:pt>
    <dgm:pt modelId="{F5E6666D-FF70-41A4-90B7-69E1B6BD6146}" type="sibTrans" cxnId="{BD01FC79-E39C-4A1E-ACA1-FAF986376ED5}">
      <dgm:prSet/>
      <dgm:spPr/>
      <dgm:t>
        <a:bodyPr/>
        <a:lstStyle/>
        <a:p>
          <a:endParaRPr lang="es-MX"/>
        </a:p>
      </dgm:t>
    </dgm:pt>
    <dgm:pt modelId="{3F9F67F9-427D-4122-9B93-90141732ABB1}">
      <dgm:prSet phldrT="[Texto]" custT="1"/>
      <dgm:spPr/>
      <dgm:t>
        <a:bodyPr/>
        <a:lstStyle/>
        <a:p>
          <a:pPr algn="just"/>
          <a:r>
            <a:rPr lang="es-MX" sz="1400" dirty="0" smtClean="0"/>
            <a:t>Pensar en estrategias de solución o enfoques generales, además de tácticas específicas, aumenta la producción de </a:t>
          </a:r>
          <a:r>
            <a:rPr lang="es-MX" sz="1400" dirty="0" smtClean="0"/>
            <a:t>ideas (Nezu y Nezu, 2006)</a:t>
          </a:r>
          <a:endParaRPr lang="es-MX" sz="1400" dirty="0"/>
        </a:p>
      </dgm:t>
    </dgm:pt>
    <dgm:pt modelId="{EB100C72-C149-4942-8227-A7863F681AF0}" type="parTrans" cxnId="{CE8C70E2-3F15-4499-8BD2-7BD301A85172}">
      <dgm:prSet/>
      <dgm:spPr/>
      <dgm:t>
        <a:bodyPr/>
        <a:lstStyle/>
        <a:p>
          <a:endParaRPr lang="es-MX"/>
        </a:p>
      </dgm:t>
    </dgm:pt>
    <dgm:pt modelId="{6956285B-9CE9-4524-9EB5-014E2D569445}" type="sibTrans" cxnId="{CE8C70E2-3F15-4499-8BD2-7BD301A85172}">
      <dgm:prSet/>
      <dgm:spPr/>
      <dgm:t>
        <a:bodyPr/>
        <a:lstStyle/>
        <a:p>
          <a:endParaRPr lang="es-MX"/>
        </a:p>
      </dgm:t>
    </dgm:pt>
    <dgm:pt modelId="{BFF309EB-94D7-4EFA-ACEC-6447D74DA29F}" type="pres">
      <dgm:prSet presAssocID="{8FA1C75C-204C-4BF1-B341-FC414AC8F57F}" presName="Name0" presStyleCnt="0">
        <dgm:presLayoutVars>
          <dgm:dir/>
          <dgm:resizeHandles val="exact"/>
        </dgm:presLayoutVars>
      </dgm:prSet>
      <dgm:spPr/>
      <dgm:t>
        <a:bodyPr/>
        <a:lstStyle/>
        <a:p>
          <a:endParaRPr lang="es-MX"/>
        </a:p>
      </dgm:t>
    </dgm:pt>
    <dgm:pt modelId="{B9D80CB7-2EFB-46F5-AE01-F17CDDC1791E}" type="pres">
      <dgm:prSet presAssocID="{1C5620C2-E531-4DBD-901C-EC933DA011B5}" presName="node" presStyleLbl="node1" presStyleIdx="0" presStyleCnt="3" custScaleX="117423">
        <dgm:presLayoutVars>
          <dgm:bulletEnabled val="1"/>
        </dgm:presLayoutVars>
      </dgm:prSet>
      <dgm:spPr/>
      <dgm:t>
        <a:bodyPr/>
        <a:lstStyle/>
        <a:p>
          <a:endParaRPr lang="es-MX"/>
        </a:p>
      </dgm:t>
    </dgm:pt>
    <dgm:pt modelId="{93A23361-3705-4E6D-87FB-C79BB3174102}" type="pres">
      <dgm:prSet presAssocID="{69DABD05-7DFF-4D26-8D5F-8C39202AEC40}" presName="sibTrans" presStyleCnt="0"/>
      <dgm:spPr/>
    </dgm:pt>
    <dgm:pt modelId="{56BF44FA-7216-4773-A6D8-F2A228F8A05D}" type="pres">
      <dgm:prSet presAssocID="{DE06AB2E-13B0-429A-ADEF-977B8EC22037}" presName="node" presStyleLbl="node1" presStyleIdx="1" presStyleCnt="3" custScaleX="113445">
        <dgm:presLayoutVars>
          <dgm:bulletEnabled val="1"/>
        </dgm:presLayoutVars>
      </dgm:prSet>
      <dgm:spPr/>
      <dgm:t>
        <a:bodyPr/>
        <a:lstStyle/>
        <a:p>
          <a:endParaRPr lang="es-MX"/>
        </a:p>
      </dgm:t>
    </dgm:pt>
    <dgm:pt modelId="{8DE0729F-6C19-424F-9D1A-C3C7DF56E70B}" type="pres">
      <dgm:prSet presAssocID="{CB85C8C4-70EB-46F9-BB35-200EFD0C9293}" presName="sibTrans" presStyleCnt="0"/>
      <dgm:spPr/>
    </dgm:pt>
    <dgm:pt modelId="{4E608937-75B7-4463-B49C-3597A91BB235}" type="pres">
      <dgm:prSet presAssocID="{60AE1B2C-CEA8-4626-A075-E45D6B4ECB5B}" presName="node" presStyleLbl="node1" presStyleIdx="2" presStyleCnt="3">
        <dgm:presLayoutVars>
          <dgm:bulletEnabled val="1"/>
        </dgm:presLayoutVars>
      </dgm:prSet>
      <dgm:spPr/>
      <dgm:t>
        <a:bodyPr/>
        <a:lstStyle/>
        <a:p>
          <a:endParaRPr lang="es-MX"/>
        </a:p>
      </dgm:t>
    </dgm:pt>
  </dgm:ptLst>
  <dgm:cxnLst>
    <dgm:cxn modelId="{06130423-F712-4F91-BB8B-092B84467FF3}" type="presOf" srcId="{1C5620C2-E531-4DBD-901C-EC933DA011B5}" destId="{B9D80CB7-2EFB-46F5-AE01-F17CDDC1791E}" srcOrd="0" destOrd="0" presId="urn:microsoft.com/office/officeart/2005/8/layout/hList6"/>
    <dgm:cxn modelId="{A5377DD7-5017-4BD6-ACC0-9BA596EF080D}" srcId="{8FA1C75C-204C-4BF1-B341-FC414AC8F57F}" destId="{1C5620C2-E531-4DBD-901C-EC933DA011B5}" srcOrd="0" destOrd="0" parTransId="{56384A61-0C84-48FF-B18F-6C15C6AE4B60}" sibTransId="{69DABD05-7DFF-4D26-8D5F-8C39202AEC40}"/>
    <dgm:cxn modelId="{E5AD21C4-879A-4A5B-97A6-3BAA309AB336}" srcId="{8FA1C75C-204C-4BF1-B341-FC414AC8F57F}" destId="{DE06AB2E-13B0-429A-ADEF-977B8EC22037}" srcOrd="1" destOrd="0" parTransId="{D1FE3A43-201D-4C75-8EDB-5DD4086FDF77}" sibTransId="{CB85C8C4-70EB-46F9-BB35-200EFD0C9293}"/>
    <dgm:cxn modelId="{40ECA4A9-64EF-4CA6-81D3-88275E8121D1}" type="presOf" srcId="{B907DCA7-D965-4959-A378-5F816C25ABB6}" destId="{B9D80CB7-2EFB-46F5-AE01-F17CDDC1791E}" srcOrd="0" destOrd="1" presId="urn:microsoft.com/office/officeart/2005/8/layout/hList6"/>
    <dgm:cxn modelId="{81D83061-149B-4B86-8007-E12F62BCFAAD}" type="presOf" srcId="{DE06AB2E-13B0-429A-ADEF-977B8EC22037}" destId="{56BF44FA-7216-4773-A6D8-F2A228F8A05D}" srcOrd="0" destOrd="0" presId="urn:microsoft.com/office/officeart/2005/8/layout/hList6"/>
    <dgm:cxn modelId="{CE8C70E2-3F15-4499-8BD2-7BD301A85172}" srcId="{60AE1B2C-CEA8-4626-A075-E45D6B4ECB5B}" destId="{3F9F67F9-427D-4122-9B93-90141732ABB1}" srcOrd="0" destOrd="0" parTransId="{EB100C72-C149-4942-8227-A7863F681AF0}" sibTransId="{6956285B-9CE9-4524-9EB5-014E2D569445}"/>
    <dgm:cxn modelId="{1A6C31FE-EE6E-4B52-81EF-3CA7BAB1BC3C}" type="presOf" srcId="{3F9F67F9-427D-4122-9B93-90141732ABB1}" destId="{4E608937-75B7-4463-B49C-3597A91BB235}" srcOrd="0" destOrd="1" presId="urn:microsoft.com/office/officeart/2005/8/layout/hList6"/>
    <dgm:cxn modelId="{B259722D-5120-4D03-BE50-67978F95C0AD}" srcId="{1C5620C2-E531-4DBD-901C-EC933DA011B5}" destId="{B907DCA7-D965-4959-A378-5F816C25ABB6}" srcOrd="0" destOrd="0" parTransId="{89B7B966-8D29-4FD9-85A5-E068738268ED}" sibTransId="{B4E5E3DD-B433-4084-AB2A-FA11499B5682}"/>
    <dgm:cxn modelId="{9EC06E05-A528-4312-9A0E-3E47FE0035CA}" type="presOf" srcId="{8FA1C75C-204C-4BF1-B341-FC414AC8F57F}" destId="{BFF309EB-94D7-4EFA-ACEC-6447D74DA29F}" srcOrd="0" destOrd="0" presId="urn:microsoft.com/office/officeart/2005/8/layout/hList6"/>
    <dgm:cxn modelId="{912DB9E2-6FD3-4D4C-ADC9-D72D164C51E8}" type="presOf" srcId="{60AE1B2C-CEA8-4626-A075-E45D6B4ECB5B}" destId="{4E608937-75B7-4463-B49C-3597A91BB235}" srcOrd="0" destOrd="0" presId="urn:microsoft.com/office/officeart/2005/8/layout/hList6"/>
    <dgm:cxn modelId="{BD01FC79-E39C-4A1E-ACA1-FAF986376ED5}" srcId="{8FA1C75C-204C-4BF1-B341-FC414AC8F57F}" destId="{60AE1B2C-CEA8-4626-A075-E45D6B4ECB5B}" srcOrd="2" destOrd="0" parTransId="{1D36D593-A925-4D0B-9114-F93A3BE92B50}" sibTransId="{F5E6666D-FF70-41A4-90B7-69E1B6BD6146}"/>
    <dgm:cxn modelId="{8620BDB1-7724-4C19-B688-A8F789F8E259}" type="presParOf" srcId="{BFF309EB-94D7-4EFA-ACEC-6447D74DA29F}" destId="{B9D80CB7-2EFB-46F5-AE01-F17CDDC1791E}" srcOrd="0" destOrd="0" presId="urn:microsoft.com/office/officeart/2005/8/layout/hList6"/>
    <dgm:cxn modelId="{15145E1A-C7CA-4175-98C2-D5A138E79FEE}" type="presParOf" srcId="{BFF309EB-94D7-4EFA-ACEC-6447D74DA29F}" destId="{93A23361-3705-4E6D-87FB-C79BB3174102}" srcOrd="1" destOrd="0" presId="urn:microsoft.com/office/officeart/2005/8/layout/hList6"/>
    <dgm:cxn modelId="{76FE506E-4E1C-43BA-9FAD-152512211C0F}" type="presParOf" srcId="{BFF309EB-94D7-4EFA-ACEC-6447D74DA29F}" destId="{56BF44FA-7216-4773-A6D8-F2A228F8A05D}" srcOrd="2" destOrd="0" presId="urn:microsoft.com/office/officeart/2005/8/layout/hList6"/>
    <dgm:cxn modelId="{83ADA221-DC4C-43A1-BE80-238F37B1E388}" type="presParOf" srcId="{BFF309EB-94D7-4EFA-ACEC-6447D74DA29F}" destId="{8DE0729F-6C19-424F-9D1A-C3C7DF56E70B}" srcOrd="3" destOrd="0" presId="urn:microsoft.com/office/officeart/2005/8/layout/hList6"/>
    <dgm:cxn modelId="{CD3EF514-F85C-4226-9972-3CB0733A039C}" type="presParOf" srcId="{BFF309EB-94D7-4EFA-ACEC-6447D74DA29F}" destId="{4E608937-75B7-4463-B49C-3597A91BB23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9876F-EC30-4854-8BBB-3A0AC0372C6A}"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s-MX"/>
        </a:p>
      </dgm:t>
    </dgm:pt>
    <dgm:pt modelId="{667D1929-3693-47E5-8854-9164EECB1446}">
      <dgm:prSet phldrT="[Texto]"/>
      <dgm:spPr/>
      <dgm:t>
        <a:bodyPr/>
        <a:lstStyle/>
        <a:p>
          <a:r>
            <a:rPr lang="es-MX" dirty="0" smtClean="0"/>
            <a:t>Causalidad Múltiple</a:t>
          </a:r>
          <a:endParaRPr lang="es-MX" dirty="0"/>
        </a:p>
      </dgm:t>
    </dgm:pt>
    <dgm:pt modelId="{0E57D9A6-4505-47BD-8CB9-FEFBF21148C4}" type="parTrans" cxnId="{AF7D9E8E-60E9-4786-A9E6-0B165BE3E6FE}">
      <dgm:prSet/>
      <dgm:spPr/>
      <dgm:t>
        <a:bodyPr/>
        <a:lstStyle/>
        <a:p>
          <a:endParaRPr lang="es-MX"/>
        </a:p>
      </dgm:t>
    </dgm:pt>
    <dgm:pt modelId="{F0415E9C-D49A-451D-B051-28905F84BDD1}" type="sibTrans" cxnId="{AF7D9E8E-60E9-4786-A9E6-0B165BE3E6FE}">
      <dgm:prSet/>
      <dgm:spPr/>
      <dgm:t>
        <a:bodyPr/>
        <a:lstStyle/>
        <a:p>
          <a:endParaRPr lang="es-MX"/>
        </a:p>
      </dgm:t>
    </dgm:pt>
    <dgm:pt modelId="{C3B837E0-2D49-4525-A2BC-3B6FF2477CF5}">
      <dgm:prSet phldrT="[Texto]" custT="1"/>
      <dgm:spPr/>
      <dgm:t>
        <a:bodyPr/>
        <a:lstStyle/>
        <a:p>
          <a:pPr algn="just"/>
          <a:r>
            <a:rPr lang="es-MX" sz="1800" dirty="0" smtClean="0"/>
            <a:t>L</a:t>
          </a:r>
          <a:r>
            <a:rPr lang="es-MX" sz="1600" dirty="0" smtClean="0"/>
            <a:t>as variables que sirven para actuar e interactuar en el inicio y mantenimiento de los síntomas de un individuo pueden ser biológicas, psicológicas o </a:t>
          </a:r>
          <a:r>
            <a:rPr lang="es-MX" sz="1600" dirty="0" smtClean="0"/>
            <a:t>sociales (Nezu y Nezu 2006, pag.15).</a:t>
          </a:r>
          <a:endParaRPr lang="es-MX" sz="1600" dirty="0"/>
        </a:p>
      </dgm:t>
    </dgm:pt>
    <dgm:pt modelId="{7462F61E-49F4-41B3-860F-D2C7B2CC7040}" type="parTrans" cxnId="{CFDCAC85-D83A-4B2F-A374-B2841A52B49E}">
      <dgm:prSet/>
      <dgm:spPr/>
      <dgm:t>
        <a:bodyPr/>
        <a:lstStyle/>
        <a:p>
          <a:endParaRPr lang="es-MX"/>
        </a:p>
      </dgm:t>
    </dgm:pt>
    <dgm:pt modelId="{DFBF61E1-9AAD-41FE-BDAB-1228F592556A}" type="sibTrans" cxnId="{CFDCAC85-D83A-4B2F-A374-B2841A52B49E}">
      <dgm:prSet/>
      <dgm:spPr/>
      <dgm:t>
        <a:bodyPr/>
        <a:lstStyle/>
        <a:p>
          <a:endParaRPr lang="es-MX"/>
        </a:p>
      </dgm:t>
    </dgm:pt>
    <dgm:pt modelId="{336D9E22-12EB-467C-939B-76C615F05776}">
      <dgm:prSet phldrT="[Texto]"/>
      <dgm:spPr/>
      <dgm:t>
        <a:bodyPr/>
        <a:lstStyle/>
        <a:p>
          <a:r>
            <a:rPr lang="es-MX" dirty="0" smtClean="0"/>
            <a:t>Aproximación de sistemas </a:t>
          </a:r>
          <a:endParaRPr lang="es-MX" dirty="0"/>
        </a:p>
      </dgm:t>
    </dgm:pt>
    <dgm:pt modelId="{670E26FB-A7F1-4268-9F4E-F97DC31E6BF3}" type="parTrans" cxnId="{427A4BDC-71A6-4A2C-BEC8-0099E721E943}">
      <dgm:prSet/>
      <dgm:spPr/>
      <dgm:t>
        <a:bodyPr/>
        <a:lstStyle/>
        <a:p>
          <a:endParaRPr lang="es-MX"/>
        </a:p>
      </dgm:t>
    </dgm:pt>
    <dgm:pt modelId="{43EB55D0-3886-4AF9-B70A-C4B78CAADFB5}" type="sibTrans" cxnId="{427A4BDC-71A6-4A2C-BEC8-0099E721E943}">
      <dgm:prSet/>
      <dgm:spPr/>
      <dgm:t>
        <a:bodyPr/>
        <a:lstStyle/>
        <a:p>
          <a:endParaRPr lang="es-MX"/>
        </a:p>
      </dgm:t>
    </dgm:pt>
    <dgm:pt modelId="{84EE716F-333E-4725-A46B-D26531E53D7B}">
      <dgm:prSet phldrT="[Texto]"/>
      <dgm:spPr/>
      <dgm:t>
        <a:bodyPr/>
        <a:lstStyle/>
        <a:p>
          <a:pPr algn="just"/>
          <a:r>
            <a:rPr lang="es-MX" dirty="0" smtClean="0"/>
            <a:t>Sugiere evaluar la manera en que las  variables patogénicas interactúan de manera recíproca entre sí, con el fin de obtener una imagen más completa y general de la red única o conjunto de cadenas conductuales de un  </a:t>
          </a:r>
          <a:r>
            <a:rPr lang="es-MX" dirty="0" smtClean="0"/>
            <a:t>paciente (Nezu y Nezu, 2006, pág. 16)</a:t>
          </a:r>
          <a:endParaRPr lang="es-MX" dirty="0"/>
        </a:p>
      </dgm:t>
    </dgm:pt>
    <dgm:pt modelId="{A56A97C5-D7F4-4EB2-B795-1B9925EDE509}" type="parTrans" cxnId="{3ECFAE5C-2165-45B4-872E-4CA2DE2D6E6E}">
      <dgm:prSet/>
      <dgm:spPr/>
      <dgm:t>
        <a:bodyPr/>
        <a:lstStyle/>
        <a:p>
          <a:endParaRPr lang="es-MX"/>
        </a:p>
      </dgm:t>
    </dgm:pt>
    <dgm:pt modelId="{41B5C59C-0877-4F63-B6A1-54EC292567F7}" type="sibTrans" cxnId="{3ECFAE5C-2165-45B4-872E-4CA2DE2D6E6E}">
      <dgm:prSet/>
      <dgm:spPr/>
      <dgm:t>
        <a:bodyPr/>
        <a:lstStyle/>
        <a:p>
          <a:endParaRPr lang="es-MX"/>
        </a:p>
      </dgm:t>
    </dgm:pt>
    <dgm:pt modelId="{35E1ECE0-7A0A-46DE-90BE-40D9469072D6}" type="pres">
      <dgm:prSet presAssocID="{00F9876F-EC30-4854-8BBB-3A0AC0372C6A}" presName="Name0" presStyleCnt="0">
        <dgm:presLayoutVars>
          <dgm:dir/>
          <dgm:animLvl val="lvl"/>
          <dgm:resizeHandles/>
        </dgm:presLayoutVars>
      </dgm:prSet>
      <dgm:spPr/>
      <dgm:t>
        <a:bodyPr/>
        <a:lstStyle/>
        <a:p>
          <a:endParaRPr lang="es-MX"/>
        </a:p>
      </dgm:t>
    </dgm:pt>
    <dgm:pt modelId="{23F79140-FDF4-44FB-B2D2-CB551E735C42}" type="pres">
      <dgm:prSet presAssocID="{667D1929-3693-47E5-8854-9164EECB1446}" presName="linNode" presStyleCnt="0"/>
      <dgm:spPr/>
    </dgm:pt>
    <dgm:pt modelId="{5A89FFE2-6153-4580-B791-FDB7936653AA}" type="pres">
      <dgm:prSet presAssocID="{667D1929-3693-47E5-8854-9164EECB1446}" presName="parentShp" presStyleLbl="node1" presStyleIdx="0" presStyleCnt="2" custLinFactNeighborX="1358" custLinFactNeighborY="-449">
        <dgm:presLayoutVars>
          <dgm:bulletEnabled val="1"/>
        </dgm:presLayoutVars>
      </dgm:prSet>
      <dgm:spPr/>
      <dgm:t>
        <a:bodyPr/>
        <a:lstStyle/>
        <a:p>
          <a:endParaRPr lang="es-MX"/>
        </a:p>
      </dgm:t>
    </dgm:pt>
    <dgm:pt modelId="{EAF1BAE1-B04A-4E48-90B4-BFE0CE91C13C}" type="pres">
      <dgm:prSet presAssocID="{667D1929-3693-47E5-8854-9164EECB1446}" presName="childShp" presStyleLbl="bgAccFollowNode1" presStyleIdx="0" presStyleCnt="2" custLinFactNeighborX="2037" custLinFactNeighborY="2080">
        <dgm:presLayoutVars>
          <dgm:bulletEnabled val="1"/>
        </dgm:presLayoutVars>
      </dgm:prSet>
      <dgm:spPr/>
      <dgm:t>
        <a:bodyPr/>
        <a:lstStyle/>
        <a:p>
          <a:endParaRPr lang="es-MX"/>
        </a:p>
      </dgm:t>
    </dgm:pt>
    <dgm:pt modelId="{FA47B670-0AA0-4022-855D-B6ED2BC92598}" type="pres">
      <dgm:prSet presAssocID="{F0415E9C-D49A-451D-B051-28905F84BDD1}" presName="spacing" presStyleCnt="0"/>
      <dgm:spPr/>
    </dgm:pt>
    <dgm:pt modelId="{F6A88BE3-B0FA-4CE3-8227-97FCD6EF843F}" type="pres">
      <dgm:prSet presAssocID="{336D9E22-12EB-467C-939B-76C615F05776}" presName="linNode" presStyleCnt="0"/>
      <dgm:spPr/>
    </dgm:pt>
    <dgm:pt modelId="{0F6DA931-0B1D-48DC-985B-E0823DD62FB8}" type="pres">
      <dgm:prSet presAssocID="{336D9E22-12EB-467C-939B-76C615F05776}" presName="parentShp" presStyleLbl="node1" presStyleIdx="1" presStyleCnt="2">
        <dgm:presLayoutVars>
          <dgm:bulletEnabled val="1"/>
        </dgm:presLayoutVars>
      </dgm:prSet>
      <dgm:spPr/>
      <dgm:t>
        <a:bodyPr/>
        <a:lstStyle/>
        <a:p>
          <a:endParaRPr lang="es-MX"/>
        </a:p>
      </dgm:t>
    </dgm:pt>
    <dgm:pt modelId="{E1F67CC2-A54E-44F8-AB6B-73F1EB55FF96}" type="pres">
      <dgm:prSet presAssocID="{336D9E22-12EB-467C-939B-76C615F05776}" presName="childShp" presStyleLbl="bgAccFollowNode1" presStyleIdx="1" presStyleCnt="2">
        <dgm:presLayoutVars>
          <dgm:bulletEnabled val="1"/>
        </dgm:presLayoutVars>
      </dgm:prSet>
      <dgm:spPr/>
      <dgm:t>
        <a:bodyPr/>
        <a:lstStyle/>
        <a:p>
          <a:endParaRPr lang="es-MX"/>
        </a:p>
      </dgm:t>
    </dgm:pt>
  </dgm:ptLst>
  <dgm:cxnLst>
    <dgm:cxn modelId="{C79EBD06-6458-4330-A7A6-8C7ED456F4B3}" type="presOf" srcId="{667D1929-3693-47E5-8854-9164EECB1446}" destId="{5A89FFE2-6153-4580-B791-FDB7936653AA}" srcOrd="0" destOrd="0" presId="urn:microsoft.com/office/officeart/2005/8/layout/vList6"/>
    <dgm:cxn modelId="{AF7D9E8E-60E9-4786-A9E6-0B165BE3E6FE}" srcId="{00F9876F-EC30-4854-8BBB-3A0AC0372C6A}" destId="{667D1929-3693-47E5-8854-9164EECB1446}" srcOrd="0" destOrd="0" parTransId="{0E57D9A6-4505-47BD-8CB9-FEFBF21148C4}" sibTransId="{F0415E9C-D49A-451D-B051-28905F84BDD1}"/>
    <dgm:cxn modelId="{CFDCAC85-D83A-4B2F-A374-B2841A52B49E}" srcId="{667D1929-3693-47E5-8854-9164EECB1446}" destId="{C3B837E0-2D49-4525-A2BC-3B6FF2477CF5}" srcOrd="0" destOrd="0" parTransId="{7462F61E-49F4-41B3-860F-D2C7B2CC7040}" sibTransId="{DFBF61E1-9AAD-41FE-BDAB-1228F592556A}"/>
    <dgm:cxn modelId="{DD6A304C-8867-4672-B37E-072FB29F80BC}" type="presOf" srcId="{00F9876F-EC30-4854-8BBB-3A0AC0372C6A}" destId="{35E1ECE0-7A0A-46DE-90BE-40D9469072D6}" srcOrd="0" destOrd="0" presId="urn:microsoft.com/office/officeart/2005/8/layout/vList6"/>
    <dgm:cxn modelId="{6B77833B-BC62-4DF6-A984-318FDEED61D4}" type="presOf" srcId="{C3B837E0-2D49-4525-A2BC-3B6FF2477CF5}" destId="{EAF1BAE1-B04A-4E48-90B4-BFE0CE91C13C}" srcOrd="0" destOrd="0" presId="urn:microsoft.com/office/officeart/2005/8/layout/vList6"/>
    <dgm:cxn modelId="{9F1A0B33-57A5-4672-8714-59BEF6251776}" type="presOf" srcId="{84EE716F-333E-4725-A46B-D26531E53D7B}" destId="{E1F67CC2-A54E-44F8-AB6B-73F1EB55FF96}" srcOrd="0" destOrd="0" presId="urn:microsoft.com/office/officeart/2005/8/layout/vList6"/>
    <dgm:cxn modelId="{427A4BDC-71A6-4A2C-BEC8-0099E721E943}" srcId="{00F9876F-EC30-4854-8BBB-3A0AC0372C6A}" destId="{336D9E22-12EB-467C-939B-76C615F05776}" srcOrd="1" destOrd="0" parTransId="{670E26FB-A7F1-4268-9F4E-F97DC31E6BF3}" sibTransId="{43EB55D0-3886-4AF9-B70A-C4B78CAADFB5}"/>
    <dgm:cxn modelId="{BF0EC2D6-9199-4EE0-B93D-3424BD70B8AD}" type="presOf" srcId="{336D9E22-12EB-467C-939B-76C615F05776}" destId="{0F6DA931-0B1D-48DC-985B-E0823DD62FB8}" srcOrd="0" destOrd="0" presId="urn:microsoft.com/office/officeart/2005/8/layout/vList6"/>
    <dgm:cxn modelId="{3ECFAE5C-2165-45B4-872E-4CA2DE2D6E6E}" srcId="{336D9E22-12EB-467C-939B-76C615F05776}" destId="{84EE716F-333E-4725-A46B-D26531E53D7B}" srcOrd="0" destOrd="0" parTransId="{A56A97C5-D7F4-4EB2-B795-1B9925EDE509}" sibTransId="{41B5C59C-0877-4F63-B6A1-54EC292567F7}"/>
    <dgm:cxn modelId="{F9B8BACE-13F2-4E19-9460-46129F6D740C}" type="presParOf" srcId="{35E1ECE0-7A0A-46DE-90BE-40D9469072D6}" destId="{23F79140-FDF4-44FB-B2D2-CB551E735C42}" srcOrd="0" destOrd="0" presId="urn:microsoft.com/office/officeart/2005/8/layout/vList6"/>
    <dgm:cxn modelId="{6C3411A3-7E41-46F1-ADC4-9D5FBBE59C67}" type="presParOf" srcId="{23F79140-FDF4-44FB-B2D2-CB551E735C42}" destId="{5A89FFE2-6153-4580-B791-FDB7936653AA}" srcOrd="0" destOrd="0" presId="urn:microsoft.com/office/officeart/2005/8/layout/vList6"/>
    <dgm:cxn modelId="{FFAD4A4C-3FBB-4B4D-BA03-3D9EEEB3C5C5}" type="presParOf" srcId="{23F79140-FDF4-44FB-B2D2-CB551E735C42}" destId="{EAF1BAE1-B04A-4E48-90B4-BFE0CE91C13C}" srcOrd="1" destOrd="0" presId="urn:microsoft.com/office/officeart/2005/8/layout/vList6"/>
    <dgm:cxn modelId="{A634DC66-ACE2-4268-9489-1D89E008DF51}" type="presParOf" srcId="{35E1ECE0-7A0A-46DE-90BE-40D9469072D6}" destId="{FA47B670-0AA0-4022-855D-B6ED2BC92598}" srcOrd="1" destOrd="0" presId="urn:microsoft.com/office/officeart/2005/8/layout/vList6"/>
    <dgm:cxn modelId="{2195DB38-A315-45BC-BA9A-AA06E5C4C1EA}" type="presParOf" srcId="{35E1ECE0-7A0A-46DE-90BE-40D9469072D6}" destId="{F6A88BE3-B0FA-4CE3-8227-97FCD6EF843F}" srcOrd="2" destOrd="0" presId="urn:microsoft.com/office/officeart/2005/8/layout/vList6"/>
    <dgm:cxn modelId="{86B7DE76-FD93-4B2A-9DF5-E2B6213727B5}" type="presParOf" srcId="{F6A88BE3-B0FA-4CE3-8227-97FCD6EF843F}" destId="{0F6DA931-0B1D-48DC-985B-E0823DD62FB8}" srcOrd="0" destOrd="0" presId="urn:microsoft.com/office/officeart/2005/8/layout/vList6"/>
    <dgm:cxn modelId="{3D7617B1-84B0-43D6-93F8-5E4EFD5E6C61}" type="presParOf" srcId="{F6A88BE3-B0FA-4CE3-8227-97FCD6EF843F}" destId="{E1F67CC2-A54E-44F8-AB6B-73F1EB55FF9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CC16E-6066-4539-8FA2-366964B6B170}">
      <dsp:nvSpPr>
        <dsp:cNvPr id="0" name=""/>
        <dsp:cNvSpPr/>
      </dsp:nvSpPr>
      <dsp:spPr>
        <a:xfrm>
          <a:off x="5298" y="25902"/>
          <a:ext cx="2031265" cy="4608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CONDUCTUAL</a:t>
          </a:r>
          <a:endParaRPr lang="es-MX" sz="1600" kern="1200" dirty="0"/>
        </a:p>
      </dsp:txBody>
      <dsp:txXfrm>
        <a:off x="5298" y="25902"/>
        <a:ext cx="2031265" cy="460800"/>
      </dsp:txXfrm>
    </dsp:sp>
    <dsp:sp modelId="{A43DAB3B-F36A-4FB4-9875-3A7F665FF20C}">
      <dsp:nvSpPr>
        <dsp:cNvPr id="0" name=""/>
        <dsp:cNvSpPr/>
      </dsp:nvSpPr>
      <dsp:spPr>
        <a:xfrm>
          <a:off x="5298" y="486702"/>
          <a:ext cx="2031265" cy="290421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Patrones de trabajo, juegos, pasatiempos, ejercicios, hábitos alimentarios, conducta sexual, hábito de sueño, etc.   </a:t>
          </a:r>
          <a:endParaRPr lang="es-MX" sz="1600" kern="1200" dirty="0"/>
        </a:p>
      </dsp:txBody>
      <dsp:txXfrm>
        <a:off x="5298" y="486702"/>
        <a:ext cx="2031265" cy="2904210"/>
      </dsp:txXfrm>
    </dsp:sp>
    <dsp:sp modelId="{BFA973D7-7452-414B-B747-1E8E0BD24E6F}">
      <dsp:nvSpPr>
        <dsp:cNvPr id="0" name=""/>
        <dsp:cNvSpPr/>
      </dsp:nvSpPr>
      <dsp:spPr>
        <a:xfrm>
          <a:off x="2320941" y="25902"/>
          <a:ext cx="2031265" cy="4608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AFECTIVO</a:t>
          </a:r>
          <a:endParaRPr lang="es-MX" sz="1600" kern="1200" dirty="0"/>
        </a:p>
      </dsp:txBody>
      <dsp:txXfrm>
        <a:off x="2320941" y="25902"/>
        <a:ext cx="2031265" cy="460800"/>
      </dsp:txXfrm>
    </dsp:sp>
    <dsp:sp modelId="{8CCA764E-904A-4AB0-AE91-770F5DF75D92}">
      <dsp:nvSpPr>
        <dsp:cNvPr id="0" name=""/>
        <dsp:cNvSpPr/>
      </dsp:nvSpPr>
      <dsp:spPr>
        <a:xfrm>
          <a:off x="2320941" y="486702"/>
          <a:ext cx="2031265" cy="290421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Sentimientos como ansiedad, cólera, etc.;  averiguar si los sentimientos se expresan u ocultan.</a:t>
          </a:r>
          <a:endParaRPr lang="es-MX" sz="1600" kern="1200" dirty="0"/>
        </a:p>
      </dsp:txBody>
      <dsp:txXfrm>
        <a:off x="2320941" y="486702"/>
        <a:ext cx="2031265" cy="2904210"/>
      </dsp:txXfrm>
    </dsp:sp>
    <dsp:sp modelId="{7C556433-83AA-4131-AB58-38B18C4FD5BE}">
      <dsp:nvSpPr>
        <dsp:cNvPr id="0" name=""/>
        <dsp:cNvSpPr/>
      </dsp:nvSpPr>
      <dsp:spPr>
        <a:xfrm>
          <a:off x="4636583" y="25902"/>
          <a:ext cx="2031265" cy="460800"/>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SOMATICO</a:t>
          </a:r>
          <a:endParaRPr lang="es-MX" sz="1600" kern="1200" dirty="0"/>
        </a:p>
      </dsp:txBody>
      <dsp:txXfrm>
        <a:off x="4636583" y="25902"/>
        <a:ext cx="2031265" cy="460800"/>
      </dsp:txXfrm>
    </dsp:sp>
    <dsp:sp modelId="{E41F61CB-5BD7-4FAC-937C-0994AD7F8D99}">
      <dsp:nvSpPr>
        <dsp:cNvPr id="0" name=""/>
        <dsp:cNvSpPr/>
      </dsp:nvSpPr>
      <dsp:spPr>
        <a:xfrm>
          <a:off x="4636583" y="486702"/>
          <a:ext cx="2031265" cy="290421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Funcionamiento físico general, salud, malestares, estado de relajamiento o tensión, sensibilidad de la audición, tacto, etc. </a:t>
          </a:r>
          <a:endParaRPr lang="es-MX" sz="1600" kern="1200" dirty="0"/>
        </a:p>
      </dsp:txBody>
      <dsp:txXfrm>
        <a:off x="4636583" y="486702"/>
        <a:ext cx="2031265" cy="2904210"/>
      </dsp:txXfrm>
    </dsp:sp>
    <dsp:sp modelId="{49C7F167-70E0-4069-BFC6-A0ABCFBBC01C}">
      <dsp:nvSpPr>
        <dsp:cNvPr id="0" name=""/>
        <dsp:cNvSpPr/>
      </dsp:nvSpPr>
      <dsp:spPr>
        <a:xfrm>
          <a:off x="6952225" y="25902"/>
          <a:ext cx="2031265" cy="46080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INTERPERSONAL</a:t>
          </a:r>
          <a:endParaRPr lang="es-MX" sz="1600" kern="1200" dirty="0"/>
        </a:p>
      </dsp:txBody>
      <dsp:txXfrm>
        <a:off x="6952225" y="25902"/>
        <a:ext cx="2031265" cy="460800"/>
      </dsp:txXfrm>
    </dsp:sp>
    <dsp:sp modelId="{7A309C07-BBBA-450A-B221-F360F1BD721A}">
      <dsp:nvSpPr>
        <dsp:cNvPr id="0" name=""/>
        <dsp:cNvSpPr/>
      </dsp:nvSpPr>
      <dsp:spPr>
        <a:xfrm>
          <a:off x="6952225" y="486702"/>
          <a:ext cx="2031265" cy="290421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Relaciones con la familia, amigos, vecinos, compañeros de trabajo, dificultades y fortalezas en los vínculos; estilo en la resolución de conflictos con los demás (asertivo, agresivo, pasivo)</a:t>
          </a:r>
          <a:endParaRPr lang="es-MX" sz="1600" kern="1200" dirty="0"/>
        </a:p>
      </dsp:txBody>
      <dsp:txXfrm>
        <a:off x="6952225" y="486702"/>
        <a:ext cx="2031265" cy="2904210"/>
      </dsp:txXfrm>
    </dsp:sp>
    <dsp:sp modelId="{7879E479-B3D9-40C0-A5F0-1BDE9BC31B4D}">
      <dsp:nvSpPr>
        <dsp:cNvPr id="0" name=""/>
        <dsp:cNvSpPr/>
      </dsp:nvSpPr>
      <dsp:spPr>
        <a:xfrm>
          <a:off x="9267867" y="25902"/>
          <a:ext cx="2031265" cy="460800"/>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COGNOSCITIVO</a:t>
          </a:r>
          <a:endParaRPr lang="es-MX" sz="1600" kern="1200" dirty="0"/>
        </a:p>
      </dsp:txBody>
      <dsp:txXfrm>
        <a:off x="9267867" y="25902"/>
        <a:ext cx="2031265" cy="460800"/>
      </dsp:txXfrm>
    </dsp:sp>
    <dsp:sp modelId="{9124AD82-11E1-4FB5-B847-7CC4F926C876}">
      <dsp:nvSpPr>
        <dsp:cNvPr id="0" name=""/>
        <dsp:cNvSpPr/>
      </dsp:nvSpPr>
      <dsp:spPr>
        <a:xfrm>
          <a:off x="9267867" y="486702"/>
          <a:ext cx="2031265" cy="2904210"/>
        </a:xfrm>
        <a:prstGeom prst="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Sueños actuales, imágenes mentales del pasado o del futuro,  delirios, alucinaciones, diálogo interno irracional, propósitos en la vida y razones de su validez, creencias religiosas y filosofía de vida.</a:t>
          </a:r>
          <a:endParaRPr lang="es-MX" sz="1600" kern="1200" dirty="0"/>
        </a:p>
      </dsp:txBody>
      <dsp:txXfrm>
        <a:off x="9267867" y="486702"/>
        <a:ext cx="2031265" cy="290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80CB7-2EFB-46F5-AE01-F17CDDC1791E}">
      <dsp:nvSpPr>
        <dsp:cNvPr id="0" name=""/>
        <dsp:cNvSpPr/>
      </dsp:nvSpPr>
      <dsp:spPr>
        <a:xfrm rot="16200000">
          <a:off x="-781154" y="781946"/>
          <a:ext cx="3950690" cy="2386796"/>
        </a:xfrm>
        <a:prstGeom prst="flowChartManualOperation">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ctr" defTabSz="1244600">
            <a:lnSpc>
              <a:spcPct val="90000"/>
            </a:lnSpc>
            <a:spcBef>
              <a:spcPct val="0"/>
            </a:spcBef>
            <a:spcAft>
              <a:spcPct val="35000"/>
            </a:spcAft>
          </a:pPr>
          <a:r>
            <a:rPr lang="es-MX" sz="2800" kern="1200" dirty="0" smtClean="0"/>
            <a:t>Principio de cantidad </a:t>
          </a:r>
        </a:p>
        <a:p>
          <a:pPr marL="171450" lvl="1" indent="-171450" algn="just" defTabSz="711200">
            <a:lnSpc>
              <a:spcPct val="90000"/>
            </a:lnSpc>
            <a:spcBef>
              <a:spcPct val="0"/>
            </a:spcBef>
            <a:spcAft>
              <a:spcPct val="15000"/>
            </a:spcAft>
            <a:buChar char="••"/>
          </a:pPr>
          <a:r>
            <a:rPr lang="es-MX" sz="1600" kern="1200" dirty="0" smtClean="0"/>
            <a:t>Mientras más ideas se produzcan, aumenta la probabilidad de que se generen las más </a:t>
          </a:r>
          <a:r>
            <a:rPr lang="es-MX" sz="1600" kern="1200" dirty="0" smtClean="0"/>
            <a:t>eficaces (Nezu y Nezu, 2006)</a:t>
          </a:r>
          <a:endParaRPr lang="es-MX" sz="1600" kern="1200" dirty="0"/>
        </a:p>
      </dsp:txBody>
      <dsp:txXfrm rot="5400000">
        <a:off x="793" y="790137"/>
        <a:ext cx="2386796" cy="2370414"/>
      </dsp:txXfrm>
    </dsp:sp>
    <dsp:sp modelId="{56BF44FA-7216-4773-A6D8-F2A228F8A05D}">
      <dsp:nvSpPr>
        <dsp:cNvPr id="0" name=""/>
        <dsp:cNvSpPr/>
      </dsp:nvSpPr>
      <dsp:spPr>
        <a:xfrm rot="16200000">
          <a:off x="1717661" y="822375"/>
          <a:ext cx="3950690" cy="2305938"/>
        </a:xfrm>
        <a:prstGeom prst="flowChartManualOperation">
          <a:avLst/>
        </a:prstGeom>
        <a:solidFill>
          <a:schemeClr val="accent1">
            <a:shade val="80000"/>
            <a:hueOff val="8730"/>
            <a:satOff val="-24051"/>
            <a:lumOff val="176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s-MX" sz="2400" kern="1200" dirty="0" smtClean="0"/>
            <a:t>Principio de aplazamiento de juicio </a:t>
          </a:r>
          <a:endParaRPr lang="es-MX" sz="1800" kern="1200" dirty="0" smtClean="0"/>
        </a:p>
        <a:p>
          <a:pPr lvl="0" algn="just" defTabSz="1066800">
            <a:lnSpc>
              <a:spcPct val="90000"/>
            </a:lnSpc>
            <a:spcBef>
              <a:spcPct val="0"/>
            </a:spcBef>
            <a:spcAft>
              <a:spcPct val="35000"/>
            </a:spcAft>
          </a:pPr>
          <a:r>
            <a:rPr lang="es-MX" sz="1600" kern="1200" dirty="0" smtClean="0"/>
            <a:t>Generan más opciones de buena calidad si se difiere la valoración hasta reunir una lista extensa de posibles </a:t>
          </a:r>
          <a:r>
            <a:rPr lang="es-MX" sz="1600" kern="1200" dirty="0" smtClean="0"/>
            <a:t>soluciones (Nezu y Nezu, 2006)</a:t>
          </a:r>
          <a:endParaRPr lang="es-MX" sz="1600" kern="1200" dirty="0"/>
        </a:p>
      </dsp:txBody>
      <dsp:txXfrm rot="5400000">
        <a:off x="2540037" y="790137"/>
        <a:ext cx="2305938" cy="2370414"/>
      </dsp:txXfrm>
    </dsp:sp>
    <dsp:sp modelId="{4E608937-75B7-4463-B49C-3597A91BB235}">
      <dsp:nvSpPr>
        <dsp:cNvPr id="0" name=""/>
        <dsp:cNvSpPr/>
      </dsp:nvSpPr>
      <dsp:spPr>
        <a:xfrm rot="16200000">
          <a:off x="4039403" y="959020"/>
          <a:ext cx="3950690" cy="2032648"/>
        </a:xfrm>
        <a:prstGeom prst="flowChartManualOperation">
          <a:avLst/>
        </a:prstGeom>
        <a:solidFill>
          <a:schemeClr val="accent1">
            <a:shade val="80000"/>
            <a:hueOff val="17459"/>
            <a:satOff val="-48102"/>
            <a:lumOff val="353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ctr" defTabSz="1066800">
            <a:lnSpc>
              <a:spcPct val="90000"/>
            </a:lnSpc>
            <a:spcBef>
              <a:spcPct val="0"/>
            </a:spcBef>
            <a:spcAft>
              <a:spcPct val="35000"/>
            </a:spcAft>
          </a:pPr>
          <a:r>
            <a:rPr lang="es-MX" sz="2400" kern="1200" dirty="0" smtClean="0"/>
            <a:t>Principio de estrategias-tácticas </a:t>
          </a:r>
        </a:p>
        <a:p>
          <a:pPr marL="114300" lvl="1" indent="-114300" algn="just" defTabSz="622300">
            <a:lnSpc>
              <a:spcPct val="90000"/>
            </a:lnSpc>
            <a:spcBef>
              <a:spcPct val="0"/>
            </a:spcBef>
            <a:spcAft>
              <a:spcPct val="15000"/>
            </a:spcAft>
            <a:buChar char="••"/>
          </a:pPr>
          <a:r>
            <a:rPr lang="es-MX" sz="1400" kern="1200" dirty="0" smtClean="0"/>
            <a:t>Pensar en estrategias de solución o enfoques generales, además de tácticas específicas, aumenta la producción de </a:t>
          </a:r>
          <a:r>
            <a:rPr lang="es-MX" sz="1400" kern="1200" dirty="0" smtClean="0"/>
            <a:t>ideas (Nezu y Nezu, 2006)</a:t>
          </a:r>
          <a:endParaRPr lang="es-MX" sz="1400" kern="1200" dirty="0"/>
        </a:p>
      </dsp:txBody>
      <dsp:txXfrm rot="5400000">
        <a:off x="4998424" y="790137"/>
        <a:ext cx="2032648" cy="2370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1BAE1-B04A-4E48-90B4-BFE0CE91C13C}">
      <dsp:nvSpPr>
        <dsp:cNvPr id="0" name=""/>
        <dsp:cNvSpPr/>
      </dsp:nvSpPr>
      <dsp:spPr>
        <a:xfrm>
          <a:off x="2529411" y="39304"/>
          <a:ext cx="3794116" cy="186661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s-MX" sz="1800" kern="1200" dirty="0" smtClean="0"/>
            <a:t>L</a:t>
          </a:r>
          <a:r>
            <a:rPr lang="es-MX" sz="1600" kern="1200" dirty="0" smtClean="0"/>
            <a:t>as variables que sirven para actuar e interactuar en el inicio y mantenimiento de los síntomas de un individuo pueden ser biológicas, psicológicas o </a:t>
          </a:r>
          <a:r>
            <a:rPr lang="es-MX" sz="1600" kern="1200" dirty="0" smtClean="0"/>
            <a:t>sociales (Nezu y Nezu 2006, pag.15).</a:t>
          </a:r>
          <a:endParaRPr lang="es-MX" sz="1600" kern="1200" dirty="0"/>
        </a:p>
      </dsp:txBody>
      <dsp:txXfrm>
        <a:off x="2529411" y="272630"/>
        <a:ext cx="3094137" cy="1399958"/>
      </dsp:txXfrm>
    </dsp:sp>
    <dsp:sp modelId="{5A89FFE2-6153-4580-B791-FDB7936653AA}">
      <dsp:nvSpPr>
        <dsp:cNvPr id="0" name=""/>
        <dsp:cNvSpPr/>
      </dsp:nvSpPr>
      <dsp:spPr>
        <a:xfrm>
          <a:off x="51524" y="0"/>
          <a:ext cx="2529411" cy="186661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t>Causalidad Múltiple</a:t>
          </a:r>
          <a:endParaRPr lang="es-MX" sz="2800" kern="1200" dirty="0"/>
        </a:p>
      </dsp:txBody>
      <dsp:txXfrm>
        <a:off x="142644" y="91120"/>
        <a:ext cx="2347171" cy="1684370"/>
      </dsp:txXfrm>
    </dsp:sp>
    <dsp:sp modelId="{E1F67CC2-A54E-44F8-AB6B-73F1EB55FF96}">
      <dsp:nvSpPr>
        <dsp:cNvPr id="0" name=""/>
        <dsp:cNvSpPr/>
      </dsp:nvSpPr>
      <dsp:spPr>
        <a:xfrm>
          <a:off x="2529411" y="2053750"/>
          <a:ext cx="3794116" cy="186661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MX" sz="1400" kern="1200" dirty="0" smtClean="0"/>
            <a:t>Sugiere evaluar la manera en que las  variables patogénicas interactúan de manera recíproca entre sí, con el fin de obtener una imagen más completa y general de la red única o conjunto de cadenas conductuales de un  </a:t>
          </a:r>
          <a:r>
            <a:rPr lang="es-MX" sz="1400" kern="1200" dirty="0" smtClean="0"/>
            <a:t>paciente (Nezu y Nezu, 2006, pág. 16)</a:t>
          </a:r>
          <a:endParaRPr lang="es-MX" sz="1400" kern="1200" dirty="0"/>
        </a:p>
      </dsp:txBody>
      <dsp:txXfrm>
        <a:off x="2529411" y="2287076"/>
        <a:ext cx="3094137" cy="1399958"/>
      </dsp:txXfrm>
    </dsp:sp>
    <dsp:sp modelId="{0F6DA931-0B1D-48DC-985B-E0823DD62FB8}">
      <dsp:nvSpPr>
        <dsp:cNvPr id="0" name=""/>
        <dsp:cNvSpPr/>
      </dsp:nvSpPr>
      <dsp:spPr>
        <a:xfrm>
          <a:off x="0" y="2053750"/>
          <a:ext cx="2529411" cy="186661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t>Aproximación de sistemas </a:t>
          </a:r>
          <a:endParaRPr lang="es-MX" sz="2800" kern="1200" dirty="0"/>
        </a:p>
      </dsp:txBody>
      <dsp:txXfrm>
        <a:off x="91120" y="2144870"/>
        <a:ext cx="2347171" cy="16843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E4AB3DA-B817-422E-8F01-E17F3D7E0CEE}" type="datetimeFigureOut">
              <a:rPr lang="es-MX" smtClean="0"/>
              <a:t>11/08/2022</a:t>
            </a:fld>
            <a:endParaRPr lang="es-MX"/>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MX"/>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723BDD6-E67E-478D-8FB3-337D20346CC5}" type="slidenum">
              <a:rPr lang="es-MX" smtClean="0"/>
              <a:t>‹Nº›</a:t>
            </a:fld>
            <a:endParaRPr lang="es-MX"/>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3147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4AB3DA-B817-422E-8F01-E17F3D7E0CEE}" type="datetimeFigureOut">
              <a:rPr lang="es-MX" smtClean="0"/>
              <a:t>11/08/2022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278924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4AB3DA-B817-422E-8F01-E17F3D7E0CEE}" type="datetimeFigureOut">
              <a:rPr lang="es-MX" smtClean="0"/>
              <a:t>11/08/2022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385868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4AB3DA-B817-422E-8F01-E17F3D7E0CEE}" type="datetimeFigureOut">
              <a:rPr lang="es-MX" smtClean="0"/>
              <a:t>11/08/2022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3BDD6-E67E-478D-8FB3-337D20346CC5}" type="slidenum">
              <a:rPr lang="es-MX" smtClean="0"/>
              <a:t>‹Nº›</a:t>
            </a:fld>
            <a:endParaRPr lang="es-MX"/>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4510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4AB3DA-B817-422E-8F01-E17F3D7E0CEE}" type="datetimeFigureOut">
              <a:rPr lang="es-MX" smtClean="0"/>
              <a:t>11/08/2022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251698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9E4AB3DA-B817-422E-8F01-E17F3D7E0CEE}" type="datetimeFigureOut">
              <a:rPr lang="es-MX" smtClean="0"/>
              <a:t>11/08/2022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14849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9E4AB3DA-B817-422E-8F01-E17F3D7E0CEE}" type="datetimeFigureOut">
              <a:rPr lang="es-MX" smtClean="0"/>
              <a:t>11/08/2022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54102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4AB3DA-B817-422E-8F01-E17F3D7E0CEE}" type="datetimeFigureOut">
              <a:rPr lang="es-MX" smtClean="0"/>
              <a:t>11/08/2022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126799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4AB3DA-B817-422E-8F01-E17F3D7E0CEE}" type="datetimeFigureOut">
              <a:rPr lang="es-MX" smtClean="0"/>
              <a:t>11/08/2022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165550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4AB3DA-B817-422E-8F01-E17F3D7E0CEE}" type="datetimeFigureOut">
              <a:rPr lang="es-MX" smtClean="0"/>
              <a:t>11/08/2022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332760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E4AB3DA-B817-422E-8F01-E17F3D7E0CEE}" type="datetimeFigureOut">
              <a:rPr lang="es-MX" smtClean="0"/>
              <a:t>11/08/2022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83554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E4AB3DA-B817-422E-8F01-E17F3D7E0CEE}" type="datetimeFigureOut">
              <a:rPr lang="es-MX" smtClean="0"/>
              <a:t>11/08/2022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58912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E4AB3DA-B817-422E-8F01-E17F3D7E0CEE}" type="datetimeFigureOut">
              <a:rPr lang="es-MX" smtClean="0"/>
              <a:t>11/08/2022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295347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E4AB3DA-B817-422E-8F01-E17F3D7E0CEE}" type="datetimeFigureOut">
              <a:rPr lang="es-MX" smtClean="0"/>
              <a:t>11/08/2022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360924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AB3DA-B817-422E-8F01-E17F3D7E0CEE}" type="datetimeFigureOut">
              <a:rPr lang="es-MX" smtClean="0"/>
              <a:t>11/08/2022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327547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4AB3DA-B817-422E-8F01-E17F3D7E0CEE}" type="datetimeFigureOut">
              <a:rPr lang="es-MX" smtClean="0"/>
              <a:t>11/08/2022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62286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4AB3DA-B817-422E-8F01-E17F3D7E0CEE}" type="datetimeFigureOut">
              <a:rPr lang="es-MX" smtClean="0"/>
              <a:t>11/08/2022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3BDD6-E67E-478D-8FB3-337D20346CC5}" type="slidenum">
              <a:rPr lang="es-MX" smtClean="0"/>
              <a:t>‹Nº›</a:t>
            </a:fld>
            <a:endParaRPr lang="es-MX"/>
          </a:p>
        </p:txBody>
      </p:sp>
    </p:spTree>
    <p:extLst>
      <p:ext uri="{BB962C8B-B14F-4D97-AF65-F5344CB8AC3E}">
        <p14:creationId xmlns:p14="http://schemas.microsoft.com/office/powerpoint/2010/main" val="131191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E4AB3DA-B817-422E-8F01-E17F3D7E0CEE}" type="datetimeFigureOut">
              <a:rPr lang="es-MX" smtClean="0"/>
              <a:t>11/08/2022</a:t>
            </a:fld>
            <a:endParaRPr lang="es-MX"/>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MX"/>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723BDD6-E67E-478D-8FB3-337D20346CC5}" type="slidenum">
              <a:rPr lang="es-MX" smtClean="0"/>
              <a:t>‹Nº›</a:t>
            </a:fld>
            <a:endParaRPr lang="es-MX"/>
          </a:p>
        </p:txBody>
      </p:sp>
    </p:spTree>
    <p:extLst>
      <p:ext uri="{BB962C8B-B14F-4D97-AF65-F5344CB8AC3E}">
        <p14:creationId xmlns:p14="http://schemas.microsoft.com/office/powerpoint/2010/main" val="4198240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hyperlink" Target="https://www.fundacionforo.com/pdfs/archivo2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487317" y="1385782"/>
            <a:ext cx="10812458" cy="2766528"/>
          </a:xfrm>
        </p:spPr>
        <p:txBody>
          <a:bodyPr>
            <a:noAutofit/>
          </a:bodyPr>
          <a:lstStyle/>
          <a:p>
            <a:r>
              <a:rPr lang="es-MX" sz="5400" dirty="0" smtClean="0">
                <a:latin typeface="Algerian" panose="04020705040A02060702" pitchFamily="82" charset="0"/>
              </a:rPr>
              <a:t>Intervención conductual y cognitivo conductual en psicología clínica</a:t>
            </a:r>
            <a:endParaRPr lang="es-MX" sz="5400" dirty="0"/>
          </a:p>
        </p:txBody>
      </p:sp>
      <p:sp>
        <p:nvSpPr>
          <p:cNvPr id="3" name="Subtítulo 2"/>
          <p:cNvSpPr>
            <a:spLocks noGrp="1"/>
          </p:cNvSpPr>
          <p:nvPr>
            <p:ph type="subTitle" idx="1"/>
          </p:nvPr>
        </p:nvSpPr>
        <p:spPr>
          <a:xfrm rot="21420000">
            <a:off x="1420943" y="3992790"/>
            <a:ext cx="9755187" cy="550333"/>
          </a:xfrm>
        </p:spPr>
        <p:txBody>
          <a:bodyPr/>
          <a:lstStyle/>
          <a:p>
            <a:pPr algn="r"/>
            <a:r>
              <a:rPr lang="es-MX" dirty="0" smtClean="0"/>
              <a:t>CRUZ WALDO LIZETH ARELY</a:t>
            </a:r>
          </a:p>
          <a:p>
            <a:pPr algn="r"/>
            <a:endParaRPr lang="es-MX" dirty="0"/>
          </a:p>
        </p:txBody>
      </p:sp>
      <p:pic>
        <p:nvPicPr>
          <p:cNvPr id="4" name="Picture 6" descr="Archivo:Logo Instituto Politécnico Nacional.pn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9484">
            <a:off x="-451836" y="377245"/>
            <a:ext cx="2492243" cy="17694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23" y="86920"/>
            <a:ext cx="1306304" cy="1306304"/>
          </a:xfrm>
          <a:prstGeom prst="rect">
            <a:avLst/>
          </a:prstGeom>
        </p:spPr>
      </p:pic>
    </p:spTree>
    <p:extLst>
      <p:ext uri="{BB962C8B-B14F-4D97-AF65-F5344CB8AC3E}">
        <p14:creationId xmlns:p14="http://schemas.microsoft.com/office/powerpoint/2010/main" val="204981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15344" y="2588654"/>
            <a:ext cx="3551349" cy="2646491"/>
          </a:xfrm>
        </p:spPr>
        <p:txBody>
          <a:bodyPr/>
          <a:lstStyle/>
          <a:p>
            <a:r>
              <a:rPr lang="es-MX" dirty="0">
                <a:ea typeface="Arial Unicode MS" panose="020B0604020202020204" pitchFamily="34" charset="-128"/>
                <a:cs typeface="Arial Unicode MS" panose="020B0604020202020204" pitchFamily="34" charset="-128"/>
              </a:rPr>
              <a:t>este modelo </a:t>
            </a:r>
            <a:r>
              <a:rPr lang="es-MX" dirty="0" smtClean="0">
                <a:ea typeface="Arial Unicode MS" panose="020B0604020202020204" pitchFamily="34" charset="-128"/>
                <a:cs typeface="Arial Unicode MS" panose="020B0604020202020204" pitchFamily="34" charset="-128"/>
              </a:rPr>
              <a:t>recomienda </a:t>
            </a:r>
            <a:r>
              <a:rPr lang="es-MX" dirty="0">
                <a:ea typeface="Arial Unicode MS" panose="020B0604020202020204" pitchFamily="34" charset="-128"/>
                <a:cs typeface="Arial Unicode MS" panose="020B0604020202020204" pitchFamily="34" charset="-128"/>
              </a:rPr>
              <a:t>adoptar una orientación del problema que destaca dos perspectivas particulares: </a:t>
            </a:r>
          </a:p>
          <a:p>
            <a:endParaRPr lang="es-MX" dirty="0"/>
          </a:p>
        </p:txBody>
      </p:sp>
      <p:graphicFrame>
        <p:nvGraphicFramePr>
          <p:cNvPr id="5" name="Diagrama 4"/>
          <p:cNvGraphicFramePr/>
          <p:nvPr>
            <p:extLst>
              <p:ext uri="{D42A27DB-BD31-4B8C-83A1-F6EECF244321}">
                <p14:modId xmlns:p14="http://schemas.microsoft.com/office/powerpoint/2010/main" val="1477804841"/>
              </p:ext>
            </p:extLst>
          </p:nvPr>
        </p:nvGraphicFramePr>
        <p:xfrm>
          <a:off x="4971244" y="1596980"/>
          <a:ext cx="6323528" cy="3920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a:spLocks noGrp="1"/>
          </p:cNvSpPr>
          <p:nvPr>
            <p:ph type="title"/>
          </p:nvPr>
        </p:nvSpPr>
        <p:spPr>
          <a:xfrm>
            <a:off x="415344" y="226075"/>
            <a:ext cx="10963553" cy="1151965"/>
          </a:xfrm>
        </p:spPr>
        <p:txBody>
          <a:bodyPr>
            <a:normAutofit fontScale="90000"/>
          </a:bodyPr>
          <a:lstStyle/>
          <a:p>
            <a:r>
              <a:rPr lang="es-MX" dirty="0" smtClean="0"/>
              <a:t>1.4.2 RESOLUCI</a:t>
            </a:r>
            <a:r>
              <a:rPr lang="es-MX" dirty="0"/>
              <a:t>Ó</a:t>
            </a:r>
            <a:r>
              <a:rPr lang="es-MX" dirty="0" smtClean="0"/>
              <a:t>N DE PROBLEMAS/ FORMULACI</a:t>
            </a:r>
            <a:r>
              <a:rPr lang="es-MX" dirty="0"/>
              <a:t>Ó</a:t>
            </a:r>
            <a:r>
              <a:rPr lang="es-MX" dirty="0" smtClean="0"/>
              <a:t>N DE CASO</a:t>
            </a:r>
            <a:endParaRPr lang="es-MX" dirty="0"/>
          </a:p>
        </p:txBody>
      </p:sp>
    </p:spTree>
    <p:extLst>
      <p:ext uri="{BB962C8B-B14F-4D97-AF65-F5344CB8AC3E}">
        <p14:creationId xmlns:p14="http://schemas.microsoft.com/office/powerpoint/2010/main" val="112029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376" y="445015"/>
            <a:ext cx="10396882" cy="1151965"/>
          </a:xfrm>
        </p:spPr>
        <p:txBody>
          <a:bodyPr/>
          <a:lstStyle/>
          <a:p>
            <a:r>
              <a:rPr lang="es-MX" dirty="0" smtClean="0"/>
              <a:t>BIBLIOGRAFÍAS:</a:t>
            </a:r>
            <a:endParaRPr lang="es-MX" dirty="0"/>
          </a:p>
        </p:txBody>
      </p:sp>
      <p:sp>
        <p:nvSpPr>
          <p:cNvPr id="3" name="Marcador de contenido 2"/>
          <p:cNvSpPr>
            <a:spLocks noGrp="1"/>
          </p:cNvSpPr>
          <p:nvPr>
            <p:ph sz="quarter" idx="13"/>
          </p:nvPr>
        </p:nvSpPr>
        <p:spPr>
          <a:xfrm>
            <a:off x="407294" y="2884868"/>
            <a:ext cx="11003387" cy="3339724"/>
          </a:xfrm>
        </p:spPr>
        <p:txBody>
          <a:bodyPr>
            <a:normAutofit/>
          </a:bodyPr>
          <a:lstStyle/>
          <a:p>
            <a:pPr algn="just"/>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Camacho, M. </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(2003</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 El ABC de la Terapia Cognitiva. Recuperado de: </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https://</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www.fundacionforo.com/pdfs/archivo23.pdf</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s-MX" b="1"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Consejo Estatal de la mujer y bienestar social. (2011). Entrenamiento psicoterapéutico para el manejo del estrés en incidentes críticos. Gobierno del estado de México.</a:t>
            </a:r>
          </a:p>
          <a:p>
            <a:pPr algn="just"/>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Nezu, A  y Nezu. C. (2006). Formulación de casos y diseño de tratamientos cognitivo conductuales: un enfoque basado en problemas. Manual moderno pp. 15-16.</a:t>
            </a:r>
          </a:p>
          <a:p>
            <a:pPr marL="0" indent="0">
              <a:buNone/>
            </a:pPr>
            <a:endParaRPr lang="es-MX" dirty="0" smtClean="0">
              <a:solidFill>
                <a:srgbClr val="FF0000"/>
              </a:solidFill>
            </a:endParaRPr>
          </a:p>
          <a:p>
            <a:endParaRPr lang="es-MX" dirty="0" smtClean="0"/>
          </a:p>
          <a:p>
            <a:endParaRPr lang="es-MX" dirty="0"/>
          </a:p>
          <a:p>
            <a:endParaRPr lang="es-MX" dirty="0"/>
          </a:p>
        </p:txBody>
      </p:sp>
    </p:spTree>
    <p:extLst>
      <p:ext uri="{BB962C8B-B14F-4D97-AF65-F5344CB8AC3E}">
        <p14:creationId xmlns:p14="http://schemas.microsoft.com/office/powerpoint/2010/main" val="147318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1103" y="369573"/>
            <a:ext cx="10396882" cy="1151965"/>
          </a:xfrm>
        </p:spPr>
        <p:txBody>
          <a:bodyPr/>
          <a:lstStyle/>
          <a:p>
            <a:r>
              <a:rPr lang="es-MX" dirty="0" smtClean="0"/>
              <a:t>1.4 ESPECIFICACIONES DE MODELOS</a:t>
            </a:r>
            <a:endParaRPr lang="es-MX" dirty="0"/>
          </a:p>
        </p:txBody>
      </p:sp>
      <p:sp>
        <p:nvSpPr>
          <p:cNvPr id="8" name="Marcador de contenido 7"/>
          <p:cNvSpPr>
            <a:spLocks noGrp="1"/>
          </p:cNvSpPr>
          <p:nvPr>
            <p:ph sz="quarter" idx="13"/>
          </p:nvPr>
        </p:nvSpPr>
        <p:spPr>
          <a:xfrm>
            <a:off x="299435" y="1766237"/>
            <a:ext cx="6835461" cy="3311189"/>
          </a:xfrm>
        </p:spPr>
        <p:txBody>
          <a:bodyPr>
            <a:normAutofit/>
          </a:bodyPr>
          <a:lstStyle/>
          <a:p>
            <a:pPr marL="0" indent="0" algn="just">
              <a:buNone/>
            </a:pP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M</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encionemos a </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B</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eck y </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llis como dos de los representantes principales en lo que a la clínica se refiere, podemos notar en sus modelos de intervención terapéutica que ambos coinciden en las influencias que el pensamiento ejerce sobre las emociones, sin embargo, desde el inicio admiten que no toda la vida emocional puede explicarse por el pensamiento, es por ello que a continuación desglosaremos el modelo de cada uno:</a:t>
            </a:r>
            <a:endParaRPr lang="es-MX"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122" name="Picture 2" descr="Emociones y pensamientos ¿qué está primero? – Yo Psicó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201" y="2307149"/>
            <a:ext cx="3432168" cy="193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2672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578" y="0"/>
            <a:ext cx="10396882" cy="1151965"/>
          </a:xfrm>
        </p:spPr>
        <p:txBody>
          <a:bodyPr/>
          <a:lstStyle/>
          <a:p>
            <a:r>
              <a:rPr lang="es-MX" dirty="0" smtClean="0"/>
              <a:t>1.4.1 ELLIS/BECK/CASIC</a:t>
            </a:r>
            <a:endParaRPr lang="es-MX" dirty="0"/>
          </a:p>
        </p:txBody>
      </p:sp>
      <p:sp>
        <p:nvSpPr>
          <p:cNvPr id="3" name="Marcador de contenido 2"/>
          <p:cNvSpPr>
            <a:spLocks noGrp="1"/>
          </p:cNvSpPr>
          <p:nvPr>
            <p:ph sz="quarter" idx="13"/>
          </p:nvPr>
        </p:nvSpPr>
        <p:spPr>
          <a:xfrm>
            <a:off x="798491" y="2082007"/>
            <a:ext cx="4468968" cy="3416997"/>
          </a:xfrm>
        </p:spPr>
        <p:txBody>
          <a:bodyPr>
            <a:normAutofit/>
          </a:bodyPr>
          <a:lstStyle/>
          <a:p>
            <a:pPr marL="0" indent="0" algn="ctr">
              <a:buNone/>
            </a:pPr>
            <a:r>
              <a:rPr lang="es-MX"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es-MX" sz="1800" b="1" u="sng" dirty="0">
                <a:latin typeface="Arial Unicode MS" panose="020B0604020202020204" pitchFamily="34" charset="-128"/>
                <a:ea typeface="Arial Unicode MS" panose="020B0604020202020204" pitchFamily="34" charset="-128"/>
                <a:cs typeface="Arial Unicode MS" panose="020B0604020202020204" pitchFamily="34" charset="-128"/>
              </a:rPr>
              <a:t>terapia racional-emotiva-conductual (TREC</a:t>
            </a:r>
            <a:r>
              <a:rPr lang="es-MX"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ctr">
              <a:buNone/>
            </a:pPr>
            <a:endParaRPr lang="es-MX" sz="18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s-MX" sz="15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s-MX" sz="1600" cap="none" dirty="0">
                <a:latin typeface="Arial Unicode MS" panose="020B0604020202020204" pitchFamily="34" charset="-128"/>
                <a:ea typeface="Arial Unicode MS" panose="020B0604020202020204" pitchFamily="34" charset="-128"/>
                <a:cs typeface="Arial Unicode MS" panose="020B0604020202020204" pitchFamily="34" charset="-128"/>
              </a:rPr>
              <a:t>P</a:t>
            </a:r>
            <a:r>
              <a:rPr lang="es-MX" sz="1600"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arte de la idea que las perturbaciones emocionales están provocadas frecuentemente no por las situaciones ambientales en si mismas, </a:t>
            </a:r>
            <a:r>
              <a:rPr lang="es-MX" sz="1600"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sino por la interpretación que el paciente hace de las mismas.</a:t>
            </a:r>
            <a:endParaRPr lang="es-MX" sz="1600" b="1"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Flecha derecha 3"/>
          <p:cNvSpPr/>
          <p:nvPr/>
        </p:nvSpPr>
        <p:spPr>
          <a:xfrm>
            <a:off x="5456019" y="2627290"/>
            <a:ext cx="978795" cy="991674"/>
          </a:xfrm>
          <a:prstGeom prst="rightArrow">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838681" y="1536725"/>
            <a:ext cx="3477296" cy="1754326"/>
          </a:xfrm>
          <a:prstGeom prst="rect">
            <a:avLst/>
          </a:prstGeom>
          <a:noFill/>
        </p:spPr>
        <p:txBody>
          <a:bodyPr wrap="square" rtlCol="0">
            <a:spAutoFit/>
          </a:bodyPr>
          <a:lstStyle/>
          <a:p>
            <a:r>
              <a:rPr lang="es-MX" b="1" u="sng" dirty="0" smtClean="0">
                <a:latin typeface="Arial Unicode MS" panose="020B0604020202020204" pitchFamily="34" charset="-128"/>
                <a:ea typeface="Arial Unicode MS" panose="020B0604020202020204" pitchFamily="34" charset="-128"/>
                <a:cs typeface="Arial Unicode MS" panose="020B0604020202020204" pitchFamily="34" charset="-128"/>
              </a:rPr>
              <a:t>OBJETIVO:</a:t>
            </a:r>
          </a:p>
          <a:p>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dirty="0">
                <a:latin typeface="Arial Unicode MS" panose="020B0604020202020204" pitchFamily="34" charset="-128"/>
                <a:ea typeface="Arial Unicode MS" panose="020B0604020202020204" pitchFamily="34" charset="-128"/>
                <a:cs typeface="Arial Unicode MS" panose="020B0604020202020204" pitchFamily="34" charset="-128"/>
              </a:rPr>
              <a:t>C</a:t>
            </a:r>
            <a:r>
              <a:rPr lang="es-MX" dirty="0" smtClean="0">
                <a:latin typeface="Arial Unicode MS" panose="020B0604020202020204" pitchFamily="34" charset="-128"/>
                <a:ea typeface="Arial Unicode MS" panose="020B0604020202020204" pitchFamily="34" charset="-128"/>
                <a:cs typeface="Arial Unicode MS" panose="020B0604020202020204" pitchFamily="34" charset="-128"/>
              </a:rPr>
              <a:t>ambio de patrones de pensamiento irracional que el paciente tiene y que interfieren con su bienestar.</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AutoShape 2" descr="Tomar las riendas. Modificar los pensamientos relacionados con la ansiedad  - navarra.es"/>
          <p:cNvSpPr>
            <a:spLocks noChangeAspect="1" noChangeArrowheads="1"/>
          </p:cNvSpPr>
          <p:nvPr/>
        </p:nvSpPr>
        <p:spPr bwMode="auto">
          <a:xfrm>
            <a:off x="9106392" y="4710873"/>
            <a:ext cx="219411" cy="219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descr="El poder del pensamiento positivo: (22) El que puede cambiar sus  pensamientos puede cambiar su dest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900" y="3445099"/>
            <a:ext cx="1770846" cy="1770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Cinta curvada hacia arriba 6"/>
          <p:cNvSpPr/>
          <p:nvPr/>
        </p:nvSpPr>
        <p:spPr>
          <a:xfrm>
            <a:off x="1622738" y="1280523"/>
            <a:ext cx="2820473" cy="801484"/>
          </a:xfrm>
          <a:prstGeom prst="ellipseRibbon2">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ELLIS</a:t>
            </a:r>
            <a:endParaRPr lang="es-MX" dirty="0"/>
          </a:p>
        </p:txBody>
      </p:sp>
    </p:spTree>
    <p:extLst>
      <p:ext uri="{BB962C8B-B14F-4D97-AF65-F5344CB8AC3E}">
        <p14:creationId xmlns:p14="http://schemas.microsoft.com/office/powerpoint/2010/main" val="402891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497" y="91230"/>
            <a:ext cx="10396882" cy="1151965"/>
          </a:xfrm>
        </p:spPr>
        <p:txBody>
          <a:bodyPr/>
          <a:lstStyle/>
          <a:p>
            <a:r>
              <a:rPr lang="es-MX" dirty="0" smtClean="0"/>
              <a:t>ELLIS- ESQUEMA TREC= A B C D E</a:t>
            </a:r>
            <a:endParaRPr lang="es-MX" dirty="0"/>
          </a:p>
        </p:txBody>
      </p:sp>
      <p:sp>
        <p:nvSpPr>
          <p:cNvPr id="4" name="Rectángulo redondeado 3"/>
          <p:cNvSpPr/>
          <p:nvPr/>
        </p:nvSpPr>
        <p:spPr>
          <a:xfrm>
            <a:off x="1225893" y="1387047"/>
            <a:ext cx="2131455" cy="2002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A</a:t>
            </a:r>
          </a:p>
          <a:p>
            <a:pPr algn="ctr"/>
            <a:endParaRPr lang="es-MX" dirty="0" smtClean="0"/>
          </a:p>
          <a:p>
            <a:pPr algn="ctr"/>
            <a:r>
              <a:rPr lang="es-MX" dirty="0" smtClean="0"/>
              <a:t>Situaciones activadoras; evento o situación real</a:t>
            </a:r>
            <a:endParaRPr lang="es-MX" dirty="0"/>
          </a:p>
        </p:txBody>
      </p:sp>
      <p:sp>
        <p:nvSpPr>
          <p:cNvPr id="5" name="Flecha derecha 4"/>
          <p:cNvSpPr/>
          <p:nvPr/>
        </p:nvSpPr>
        <p:spPr>
          <a:xfrm>
            <a:off x="3436082" y="2129483"/>
            <a:ext cx="502276" cy="540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redondeado 5"/>
          <p:cNvSpPr/>
          <p:nvPr/>
        </p:nvSpPr>
        <p:spPr>
          <a:xfrm>
            <a:off x="3984415" y="1393431"/>
            <a:ext cx="2281709" cy="20130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sz="1600" dirty="0" smtClean="0"/>
          </a:p>
          <a:p>
            <a:pPr algn="ctr"/>
            <a:r>
              <a:rPr lang="es-MX" sz="1600" dirty="0" smtClean="0"/>
              <a:t>B</a:t>
            </a:r>
          </a:p>
          <a:p>
            <a:pPr algn="ctr"/>
            <a:r>
              <a:rPr lang="es-MX" sz="1600" dirty="0" smtClean="0"/>
              <a:t>Interpretaciones de las situaciones </a:t>
            </a:r>
            <a:endParaRPr lang="es-MX" sz="1600" dirty="0"/>
          </a:p>
          <a:p>
            <a:pPr algn="ctr"/>
            <a:r>
              <a:rPr lang="es-MX" sz="1400" dirty="0" smtClean="0"/>
              <a:t>(pensamientos, opiniones, creencias, conclusiones, auto verbalizaciones, quejas, etc.)</a:t>
            </a:r>
            <a:endParaRPr lang="es-MX" sz="1400" dirty="0"/>
          </a:p>
        </p:txBody>
      </p:sp>
      <p:sp>
        <p:nvSpPr>
          <p:cNvPr id="7" name="Flecha derecha 6"/>
          <p:cNvSpPr/>
          <p:nvPr/>
        </p:nvSpPr>
        <p:spPr>
          <a:xfrm>
            <a:off x="6384413" y="2143790"/>
            <a:ext cx="502276" cy="540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redondeado 7"/>
          <p:cNvSpPr/>
          <p:nvPr/>
        </p:nvSpPr>
        <p:spPr>
          <a:xfrm>
            <a:off x="6978804" y="1387047"/>
            <a:ext cx="2131455" cy="19563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C</a:t>
            </a:r>
          </a:p>
          <a:p>
            <a:pPr algn="ctr"/>
            <a:endParaRPr lang="es-MX" dirty="0"/>
          </a:p>
          <a:p>
            <a:pPr algn="ctr"/>
            <a:r>
              <a:rPr lang="es-MX" dirty="0" smtClean="0"/>
              <a:t>Emociones negativas -tristeza, ansiedad, enojo, etc.</a:t>
            </a:r>
          </a:p>
        </p:txBody>
      </p:sp>
      <p:sp>
        <p:nvSpPr>
          <p:cNvPr id="9" name="Flecha derecha 8"/>
          <p:cNvSpPr/>
          <p:nvPr/>
        </p:nvSpPr>
        <p:spPr>
          <a:xfrm rot="10800000">
            <a:off x="5123382" y="4221333"/>
            <a:ext cx="502276" cy="540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redondeado 9"/>
          <p:cNvSpPr/>
          <p:nvPr/>
        </p:nvSpPr>
        <p:spPr>
          <a:xfrm>
            <a:off x="5703938" y="3556685"/>
            <a:ext cx="2131455" cy="19811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D</a:t>
            </a:r>
          </a:p>
          <a:p>
            <a:pPr algn="ctr"/>
            <a:endParaRPr lang="es-MX" dirty="0" smtClean="0"/>
          </a:p>
          <a:p>
            <a:pPr algn="ctr"/>
            <a:r>
              <a:rPr lang="es-MX" dirty="0" smtClean="0"/>
              <a:t>Discusión de la validez</a:t>
            </a:r>
          </a:p>
        </p:txBody>
      </p:sp>
      <p:sp>
        <p:nvSpPr>
          <p:cNvPr id="11" name="Flecha doblada 10"/>
          <p:cNvSpPr/>
          <p:nvPr/>
        </p:nvSpPr>
        <p:spPr>
          <a:xfrm rot="10800000">
            <a:off x="7926499" y="3487237"/>
            <a:ext cx="1094704" cy="12750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Rectángulo redondeado 11"/>
          <p:cNvSpPr/>
          <p:nvPr/>
        </p:nvSpPr>
        <p:spPr>
          <a:xfrm>
            <a:off x="2952786" y="3556685"/>
            <a:ext cx="2131455" cy="19811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E</a:t>
            </a:r>
          </a:p>
          <a:p>
            <a:pPr algn="ctr"/>
            <a:r>
              <a:rPr lang="es-MX" dirty="0" smtClean="0"/>
              <a:t>Cambio favorable en las emociones, (Discusión en creencias irracionales).</a:t>
            </a:r>
          </a:p>
        </p:txBody>
      </p:sp>
      <p:pic>
        <p:nvPicPr>
          <p:cNvPr id="2050" name="Picture 2" descr="Cómo fortalecer pensamientos positivos y lograr nuestros objetivos? – Para  ti mujer h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5960">
            <a:off x="535591" y="3865617"/>
            <a:ext cx="1992131" cy="14998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9208394" y="5168547"/>
            <a:ext cx="1918952" cy="369332"/>
          </a:xfrm>
          <a:prstGeom prst="rect">
            <a:avLst/>
          </a:prstGeom>
          <a:noFill/>
        </p:spPr>
        <p:txBody>
          <a:bodyPr wrap="square" rtlCol="0">
            <a:spAutoFit/>
          </a:bodyPr>
          <a:lstStyle/>
          <a:p>
            <a:r>
              <a:rPr lang="es-MX" dirty="0" smtClean="0"/>
              <a:t>Camacho (2003)</a:t>
            </a:r>
            <a:endParaRPr lang="es-MX" dirty="0"/>
          </a:p>
        </p:txBody>
      </p:sp>
    </p:spTree>
    <p:extLst>
      <p:ext uri="{BB962C8B-B14F-4D97-AF65-F5344CB8AC3E}">
        <p14:creationId xmlns:p14="http://schemas.microsoft.com/office/powerpoint/2010/main" val="212847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4250" y="183524"/>
            <a:ext cx="10396882" cy="1151965"/>
          </a:xfrm>
          <a:noFill/>
        </p:spPr>
        <p:txBody>
          <a:bodyPr/>
          <a:lstStyle/>
          <a:p>
            <a:r>
              <a:rPr lang="es-MX" dirty="0" smtClean="0">
                <a:ln w="0">
                  <a:solidFill>
                    <a:schemeClr val="tx1"/>
                  </a:solidFill>
                </a:ln>
                <a:solidFill>
                  <a:srgbClr val="92D050"/>
                </a:solidFill>
              </a:rPr>
              <a:t>MODELO cognitivo  DE BECK</a:t>
            </a:r>
            <a:endParaRPr lang="es-MX" dirty="0">
              <a:ln w="0">
                <a:solidFill>
                  <a:schemeClr val="tx1"/>
                </a:solidFill>
              </a:ln>
              <a:solidFill>
                <a:srgbClr val="92D050"/>
              </a:solidFill>
            </a:endParaRPr>
          </a:p>
        </p:txBody>
      </p:sp>
      <p:sp>
        <p:nvSpPr>
          <p:cNvPr id="3" name="Marcador de contenido 2"/>
          <p:cNvSpPr>
            <a:spLocks noGrp="1"/>
          </p:cNvSpPr>
          <p:nvPr>
            <p:ph sz="quarter" idx="13"/>
          </p:nvPr>
        </p:nvSpPr>
        <p:spPr>
          <a:xfrm>
            <a:off x="192771" y="785264"/>
            <a:ext cx="7124575" cy="3311189"/>
          </a:xfrm>
        </p:spPr>
        <p:txBody>
          <a:bodyPr>
            <a:normAutofit/>
          </a:bodyPr>
          <a:lstStyle/>
          <a:p>
            <a:pPr marL="0" indent="0" algn="just">
              <a:buNone/>
            </a:pPr>
            <a:endParaRPr lang="es-MX" sz="1600" cap="none"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MX" sz="1600"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riángulo isósceles 3"/>
          <p:cNvSpPr/>
          <p:nvPr/>
        </p:nvSpPr>
        <p:spPr>
          <a:xfrm>
            <a:off x="8062175" y="2102441"/>
            <a:ext cx="2871988" cy="1683948"/>
          </a:xfrm>
          <a:prstGeom prst="triangl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0687317" y="3786389"/>
            <a:ext cx="1159099" cy="283335"/>
          </a:xfrm>
          <a:prstGeom prst="rect">
            <a:avLst/>
          </a:prstGeom>
          <a:noFill/>
        </p:spPr>
        <p:txBody>
          <a:bodyPr wrap="square" rtlCol="0">
            <a:spAutoFit/>
          </a:bodyPr>
          <a:lstStyle/>
          <a:p>
            <a:r>
              <a:rPr lang="es-MX" sz="1200" dirty="0" smtClean="0"/>
              <a:t>CONDUCTA</a:t>
            </a:r>
            <a:endParaRPr lang="es-MX" sz="1200" dirty="0"/>
          </a:p>
        </p:txBody>
      </p:sp>
      <p:sp>
        <p:nvSpPr>
          <p:cNvPr id="8" name="CuadroTexto 7"/>
          <p:cNvSpPr txBox="1"/>
          <p:nvPr/>
        </p:nvSpPr>
        <p:spPr>
          <a:xfrm>
            <a:off x="7584582" y="3863662"/>
            <a:ext cx="1159099" cy="283335"/>
          </a:xfrm>
          <a:prstGeom prst="rect">
            <a:avLst/>
          </a:prstGeom>
          <a:noFill/>
        </p:spPr>
        <p:txBody>
          <a:bodyPr wrap="square" rtlCol="0">
            <a:spAutoFit/>
          </a:bodyPr>
          <a:lstStyle/>
          <a:p>
            <a:r>
              <a:rPr lang="es-MX" sz="1200" dirty="0" smtClean="0"/>
              <a:t>EMOCION</a:t>
            </a:r>
            <a:endParaRPr lang="es-MX" sz="1200" dirty="0"/>
          </a:p>
        </p:txBody>
      </p:sp>
      <p:sp>
        <p:nvSpPr>
          <p:cNvPr id="9" name="CuadroTexto 8"/>
          <p:cNvSpPr txBox="1"/>
          <p:nvPr/>
        </p:nvSpPr>
        <p:spPr>
          <a:xfrm>
            <a:off x="9037748" y="1819106"/>
            <a:ext cx="1159099" cy="283335"/>
          </a:xfrm>
          <a:prstGeom prst="rect">
            <a:avLst/>
          </a:prstGeom>
          <a:noFill/>
        </p:spPr>
        <p:txBody>
          <a:bodyPr wrap="square" rtlCol="0">
            <a:spAutoFit/>
          </a:bodyPr>
          <a:lstStyle/>
          <a:p>
            <a:r>
              <a:rPr lang="es-MX" sz="1200" dirty="0" smtClean="0"/>
              <a:t>PENSAMIENTO</a:t>
            </a:r>
            <a:endParaRPr lang="es-MX" sz="1200" dirty="0"/>
          </a:p>
        </p:txBody>
      </p:sp>
      <p:sp>
        <p:nvSpPr>
          <p:cNvPr id="10" name="CuadroTexto 9"/>
          <p:cNvSpPr txBox="1"/>
          <p:nvPr/>
        </p:nvSpPr>
        <p:spPr>
          <a:xfrm>
            <a:off x="535340" y="1634440"/>
            <a:ext cx="6439436" cy="3539430"/>
          </a:xfrm>
          <a:prstGeom prst="rect">
            <a:avLst/>
          </a:prstGeom>
          <a:noFill/>
        </p:spPr>
        <p:txBody>
          <a:bodyPr wrap="square" rtlCol="0">
            <a:spAutoFit/>
          </a:bodyPr>
          <a:lstStyle/>
          <a:p>
            <a:pPr algn="just"/>
            <a:r>
              <a:rPr lang="es-MX" sz="2400" dirty="0" smtClean="0">
                <a:latin typeface="Arial Unicode MS" panose="020B0604020202020204" pitchFamily="34" charset="-128"/>
                <a:ea typeface="Arial Unicode MS" panose="020B0604020202020204" pitchFamily="34" charset="-128"/>
                <a:cs typeface="Arial Unicode MS" panose="020B0604020202020204" pitchFamily="34" charset="-128"/>
              </a:rPr>
              <a:t>-El tratamiento se basa fundamentalmente en el supuesto teórico de que la conducta y los afectos de una persona se encuentran determinados por su forma de estructurar el </a:t>
            </a:r>
            <a:r>
              <a:rPr lang="es-MX" sz="2400" dirty="0" smtClean="0">
                <a:latin typeface="Arial Unicode MS" panose="020B0604020202020204" pitchFamily="34" charset="-128"/>
                <a:ea typeface="Arial Unicode MS" panose="020B0604020202020204" pitchFamily="34" charset="-128"/>
                <a:cs typeface="Arial Unicode MS" panose="020B0604020202020204" pitchFamily="34" charset="-128"/>
              </a:rPr>
              <a:t>mundo, entre </a:t>
            </a:r>
            <a:r>
              <a:rPr lang="es-MX" sz="2400" dirty="0" smtClean="0">
                <a:latin typeface="Arial Unicode MS" panose="020B0604020202020204" pitchFamily="34" charset="-128"/>
                <a:ea typeface="Arial Unicode MS" panose="020B0604020202020204" pitchFamily="34" charset="-128"/>
                <a:cs typeface="Arial Unicode MS" panose="020B0604020202020204" pitchFamily="34" charset="-128"/>
              </a:rPr>
              <a:t>todas existe una influencia recíproca pero ésta no debe ser entendida como una causación (Camacho, 2003).</a:t>
            </a:r>
          </a:p>
          <a:p>
            <a:pPr algn="just"/>
            <a:endParaRPr lang="es-MX"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MX" dirty="0"/>
          </a:p>
          <a:p>
            <a:endParaRPr lang="es-MX" dirty="0"/>
          </a:p>
        </p:txBody>
      </p:sp>
    </p:spTree>
    <p:extLst>
      <p:ext uri="{BB962C8B-B14F-4D97-AF65-F5344CB8AC3E}">
        <p14:creationId xmlns:p14="http://schemas.microsoft.com/office/powerpoint/2010/main" val="33109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35040" y="1651272"/>
            <a:ext cx="7711225" cy="3311189"/>
          </a:xfrm>
        </p:spPr>
        <p:txBody>
          <a:bodyPr>
            <a:normAutofit fontScale="77500" lnSpcReduction="20000"/>
          </a:bodyPr>
          <a:lstStyle/>
          <a:p>
            <a:r>
              <a:rPr lang="es-MX" b="1" dirty="0" smtClean="0">
                <a:latin typeface="Arial Unicode MS" panose="020B0604020202020204" pitchFamily="34" charset="-128"/>
                <a:ea typeface="Arial Unicode MS" panose="020B0604020202020204" pitchFamily="34" charset="-128"/>
                <a:cs typeface="Arial Unicode MS" panose="020B0604020202020204" pitchFamily="34" charset="-128"/>
              </a:rPr>
              <a:t>Visión </a:t>
            </a:r>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negativa de sí mismo: </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 considera un inútil, un perdedor, tiende a subestimarse constantemente, piensa que le faltan las cualidades o atributos que lo harían ser feliz, alegre o </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bueno</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 (Camacho,2003, pág. 10</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MX" b="1" dirty="0" smtClean="0">
                <a:latin typeface="Arial Unicode MS" panose="020B0604020202020204" pitchFamily="34" charset="-128"/>
                <a:ea typeface="Arial Unicode MS" panose="020B0604020202020204" pitchFamily="34" charset="-128"/>
                <a:cs typeface="Arial Unicode MS" panose="020B0604020202020204" pitchFamily="34" charset="-128"/>
              </a:rPr>
              <a:t>Visión </a:t>
            </a:r>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negativa de sus experiencias: </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T</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iende a sentir que no puede enfrentar las exigencias de la vida; tienden a ver los obstáculos y problemas </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constantemente</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 (Camacho,2003, pág. 10</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MX"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Visión negativa del futuro: </a:t>
            </a:r>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T</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iende a ver el porvenir como negro, solo vendrán cosas peores, les cuesta mucho proyectarse con un sentido realista u optimista (Camacho,2003, pág. 10)</a:t>
            </a:r>
            <a:endParaRPr lang="es-MX"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ítulo 1"/>
          <p:cNvSpPr>
            <a:spLocks noGrp="1"/>
          </p:cNvSpPr>
          <p:nvPr>
            <p:ph type="title"/>
          </p:nvPr>
        </p:nvSpPr>
        <p:spPr>
          <a:xfrm>
            <a:off x="441102" y="273676"/>
            <a:ext cx="10396882" cy="1151965"/>
          </a:xfrm>
          <a:noFill/>
        </p:spPr>
        <p:txBody>
          <a:bodyPr/>
          <a:lstStyle/>
          <a:p>
            <a:r>
              <a:rPr lang="es-MX" dirty="0" smtClean="0">
                <a:ln w="0">
                  <a:solidFill>
                    <a:schemeClr val="tx1"/>
                  </a:solidFill>
                </a:ln>
                <a:solidFill>
                  <a:srgbClr val="92D050"/>
                </a:solidFill>
              </a:rPr>
              <a:t>Triada cognitiva DE BECK</a:t>
            </a:r>
            <a:endParaRPr lang="es-MX" dirty="0">
              <a:ln w="0">
                <a:solidFill>
                  <a:schemeClr val="tx1"/>
                </a:solidFill>
              </a:ln>
              <a:solidFill>
                <a:srgbClr val="92D050"/>
              </a:solidFill>
            </a:endParaRPr>
          </a:p>
        </p:txBody>
      </p:sp>
      <p:sp>
        <p:nvSpPr>
          <p:cNvPr id="6" name="Triángulo isósceles 5"/>
          <p:cNvSpPr/>
          <p:nvPr/>
        </p:nvSpPr>
        <p:spPr>
          <a:xfrm>
            <a:off x="8777365" y="2485622"/>
            <a:ext cx="2060619" cy="2064715"/>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Picture 4" descr="Pensar En Una Idea - Ilustración Del Vector De Dibujos Animados De Los  Empleados De Office Ilustración del Vector - Ilustración de ventas,  trabajador: 1547671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69" y="4013484"/>
            <a:ext cx="918615" cy="1073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ibujo de dibujos animados vectoriales de futuro signo de flecha derretida  y apuntando hacia abajo, concepto de ningún futuro humano, fin de la  civilización o el tiempo, destrucción, catástrofe o desastre Imag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75" b="10697"/>
          <a:stretch/>
        </p:blipFill>
        <p:spPr bwMode="auto">
          <a:xfrm>
            <a:off x="7946265" y="4287297"/>
            <a:ext cx="1103538" cy="938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lustración de Dibujos Animados Del Hombre A Sí Mismo Mirando En El Espejo  y más Vectores Libres de Derechos de Espejo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9998" y="1482451"/>
            <a:ext cx="875352" cy="105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3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96405" y="1573998"/>
            <a:ext cx="7337736" cy="3319973"/>
          </a:xfrm>
        </p:spPr>
        <p:txBody>
          <a:bodyPr>
            <a:normAutofit/>
          </a:bodyPr>
          <a:lstStyle/>
          <a:p>
            <a:pPr algn="just"/>
            <a:r>
              <a:rPr lang="es-MX" cap="none" dirty="0">
                <a:latin typeface="Arial Unicode MS" panose="020B0604020202020204" pitchFamily="34" charset="-128"/>
                <a:ea typeface="Arial Unicode MS" panose="020B0604020202020204" pitchFamily="34" charset="-128"/>
                <a:cs typeface="Arial Unicode MS" panose="020B0604020202020204" pitchFamily="34" charset="-128"/>
              </a:rPr>
              <a:t>P</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rimera valoración que </a:t>
            </a:r>
            <a:r>
              <a:rPr lang="es-MX"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busca conocer el estado del paciente </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mediante el examen de cinco funciones psicológicas básicas: conductual, afectiva, somática, interpersonal y cognitiva, que ayude a detectar la gravedad y dimensión del problema, estos cinco elementos </a:t>
            </a:r>
            <a:r>
              <a:rPr lang="es-MX"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están interrelacionados </a:t>
            </a:r>
            <a:r>
              <a:rPr lang="es-MX" cap="none" dirty="0" smtClean="0">
                <a:latin typeface="Arial Unicode MS" panose="020B0604020202020204" pitchFamily="34" charset="-128"/>
                <a:ea typeface="Arial Unicode MS" panose="020B0604020202020204" pitchFamily="34" charset="-128"/>
                <a:cs typeface="Arial Unicode MS" panose="020B0604020202020204" pitchFamily="34" charset="-128"/>
              </a:rPr>
              <a:t>y los cambios en uno de ellos pueden producir modificaciones en los otros (</a:t>
            </a:r>
            <a:r>
              <a:rPr lang="es-MX" u="sng" cap="none" dirty="0">
                <a:latin typeface="Arial Unicode MS" panose="020B0604020202020204" pitchFamily="34" charset="-128"/>
                <a:ea typeface="Arial Unicode MS" panose="020B0604020202020204" pitchFamily="34" charset="-128"/>
                <a:cs typeface="Arial Unicode MS" panose="020B0604020202020204" pitchFamily="34" charset="-128"/>
              </a:rPr>
              <a:t>C</a:t>
            </a:r>
            <a:r>
              <a:rPr lang="es-MX"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onsejo estatal de la mujer y bienestar social, </a:t>
            </a:r>
            <a:r>
              <a:rPr lang="es-MX" u="sng" dirty="0" smtClean="0">
                <a:latin typeface="Arial Unicode MS" panose="020B0604020202020204" pitchFamily="34" charset="-128"/>
                <a:ea typeface="Arial Unicode MS" panose="020B0604020202020204" pitchFamily="34" charset="-128"/>
                <a:cs typeface="Arial Unicode MS" panose="020B0604020202020204" pitchFamily="34" charset="-128"/>
              </a:rPr>
              <a:t>2011</a:t>
            </a:r>
            <a:r>
              <a:rPr lang="es-MX" u="sng"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MX"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ángulo 4"/>
          <p:cNvSpPr/>
          <p:nvPr/>
        </p:nvSpPr>
        <p:spPr>
          <a:xfrm>
            <a:off x="4533149" y="237013"/>
            <a:ext cx="2511594" cy="1107996"/>
          </a:xfrm>
          <a:prstGeom prst="rect">
            <a:avLst/>
          </a:prstGeom>
          <a:noFill/>
        </p:spPr>
        <p:txBody>
          <a:bodyPr wrap="square" lIns="91440" tIns="45720" rIns="91440" bIns="45720">
            <a:spAutoFit/>
          </a:bodyPr>
          <a:lstStyle/>
          <a:p>
            <a:pPr algn="ctr"/>
            <a:r>
              <a:rPr lang="es-ES"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CASIC</a:t>
            </a:r>
            <a:endParaRPr lang="es-E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098" name="Picture 2" descr="Engranajes corrientes stock de ilustración. Ilustración de carta - 2867815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933"/>
          <a:stretch/>
        </p:blipFill>
        <p:spPr bwMode="auto">
          <a:xfrm>
            <a:off x="8203842" y="1573998"/>
            <a:ext cx="3040777" cy="28307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3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3"/>
          <p:cNvGraphicFramePr>
            <a:graphicFrameLocks noGrp="1"/>
          </p:cNvGraphicFramePr>
          <p:nvPr>
            <p:ph sz="quarter" idx="13"/>
            <p:extLst>
              <p:ext uri="{D42A27DB-BD31-4B8C-83A1-F6EECF244321}">
                <p14:modId xmlns:p14="http://schemas.microsoft.com/office/powerpoint/2010/main" val="4124876623"/>
              </p:ext>
            </p:extLst>
          </p:nvPr>
        </p:nvGraphicFramePr>
        <p:xfrm>
          <a:off x="170645" y="1490035"/>
          <a:ext cx="11304432" cy="341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4893758" y="468834"/>
            <a:ext cx="1858202" cy="923330"/>
          </a:xfrm>
          <a:prstGeom prst="rect">
            <a:avLst/>
          </a:prstGeom>
          <a:noFill/>
        </p:spPr>
        <p:txBody>
          <a:bodyPr wrap="none" lIns="91440" tIns="45720" rIns="91440" bIns="45720">
            <a:spAutoFit/>
          </a:bodyPr>
          <a:lstStyle/>
          <a:p>
            <a:pPr algn="ctr"/>
            <a:r>
              <a:rPr lang="es-E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CASIC</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CuadroTexto 1"/>
          <p:cNvSpPr txBox="1"/>
          <p:nvPr/>
        </p:nvSpPr>
        <p:spPr>
          <a:xfrm>
            <a:off x="5731099" y="5267459"/>
            <a:ext cx="7495504" cy="369332"/>
          </a:xfrm>
          <a:prstGeom prst="rect">
            <a:avLst/>
          </a:prstGeom>
          <a:noFill/>
        </p:spPr>
        <p:txBody>
          <a:bodyPr wrap="square" rtlCol="0">
            <a:spAutoFit/>
          </a:bodyPr>
          <a:lstStyle/>
          <a:p>
            <a:r>
              <a:rPr lang="es-MX" u="sng" dirty="0">
                <a:ea typeface="Arial Unicode MS" panose="020B0604020202020204" pitchFamily="34" charset="-128"/>
                <a:cs typeface="Arial Unicode MS" panose="020B0604020202020204" pitchFamily="34" charset="-128"/>
              </a:rPr>
              <a:t>Consejo Estatal de la mujer y bienestar social. (2011).</a:t>
            </a:r>
            <a:endParaRPr lang="es-MX" dirty="0"/>
          </a:p>
        </p:txBody>
      </p:sp>
    </p:spTree>
    <p:extLst>
      <p:ext uri="{BB962C8B-B14F-4D97-AF65-F5344CB8AC3E}">
        <p14:creationId xmlns:p14="http://schemas.microsoft.com/office/powerpoint/2010/main" val="356612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4250" y="303348"/>
            <a:ext cx="10963553" cy="1151965"/>
          </a:xfrm>
        </p:spPr>
        <p:txBody>
          <a:bodyPr>
            <a:normAutofit fontScale="90000"/>
          </a:bodyPr>
          <a:lstStyle/>
          <a:p>
            <a:r>
              <a:rPr lang="es-MX" dirty="0" smtClean="0"/>
              <a:t>1.4.2 RESOLUCI</a:t>
            </a:r>
            <a:r>
              <a:rPr lang="es-MX" dirty="0"/>
              <a:t>Ó</a:t>
            </a:r>
            <a:r>
              <a:rPr lang="es-MX" dirty="0" smtClean="0"/>
              <a:t>N DE PROBLEMAS/ FORMULACI</a:t>
            </a:r>
            <a:r>
              <a:rPr lang="es-MX" dirty="0"/>
              <a:t>Ó</a:t>
            </a:r>
            <a:r>
              <a:rPr lang="es-MX" dirty="0" smtClean="0"/>
              <a:t>N DE CASO</a:t>
            </a:r>
            <a:endParaRPr lang="es-MX" dirty="0"/>
          </a:p>
        </p:txBody>
      </p:sp>
      <p:sp>
        <p:nvSpPr>
          <p:cNvPr id="4" name="CuadroTexto 3"/>
          <p:cNvSpPr txBox="1"/>
          <p:nvPr/>
        </p:nvSpPr>
        <p:spPr>
          <a:xfrm>
            <a:off x="321972" y="2266682"/>
            <a:ext cx="3812147" cy="3139321"/>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smtClean="0">
                <a:latin typeface="Arial Unicode MS" panose="020B0604020202020204" pitchFamily="34" charset="-128"/>
                <a:ea typeface="Arial Unicode MS" panose="020B0604020202020204" pitchFamily="34" charset="-128"/>
                <a:cs typeface="Arial Unicode MS" panose="020B0604020202020204" pitchFamily="34" charset="-128"/>
              </a:rPr>
              <a:t>Su meta es identificar </a:t>
            </a:r>
            <a:r>
              <a:rPr lang="es-MX" dirty="0">
                <a:latin typeface="Arial Unicode MS" panose="020B0604020202020204" pitchFamily="34" charset="-128"/>
                <a:ea typeface="Arial Unicode MS" panose="020B0604020202020204" pitchFamily="34" charset="-128"/>
                <a:cs typeface="Arial Unicode MS" panose="020B0604020202020204" pitchFamily="34" charset="-128"/>
              </a:rPr>
              <a:t>un horizonte significativo de problemas </a:t>
            </a:r>
            <a:r>
              <a:rPr lang="es-MX" dirty="0" smtClean="0">
                <a:latin typeface="Arial Unicode MS" panose="020B0604020202020204" pitchFamily="34" charset="-128"/>
                <a:ea typeface="Arial Unicode MS" panose="020B0604020202020204" pitchFamily="34" charset="-128"/>
                <a:cs typeface="Arial Unicode MS" panose="020B0604020202020204" pitchFamily="34" charset="-128"/>
              </a:rPr>
              <a:t>objetivo-potenciales </a:t>
            </a:r>
            <a:r>
              <a:rPr lang="es-MX" dirty="0">
                <a:latin typeface="Arial Unicode MS" panose="020B0604020202020204" pitchFamily="34" charset="-128"/>
                <a:ea typeface="Arial Unicode MS" panose="020B0604020202020204" pitchFamily="34" charset="-128"/>
                <a:cs typeface="Arial Unicode MS" panose="020B0604020202020204" pitchFamily="34" charset="-128"/>
              </a:rPr>
              <a:t>y maximizar así la probabilidad de identificar al final los más eficaces. </a:t>
            </a:r>
            <a:endParaRPr lang="es-MX"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gn="just">
              <a:buFont typeface="Wingdings" panose="05000000000000000000" pitchFamily="2" charset="2"/>
              <a:buChar char="ü"/>
            </a:pPr>
            <a:r>
              <a:rPr lang="es-MX" dirty="0" smtClean="0">
                <a:latin typeface="Arial Unicode MS" panose="020B0604020202020204" pitchFamily="34" charset="-128"/>
                <a:ea typeface="Arial Unicode MS" panose="020B0604020202020204" pitchFamily="34" charset="-128"/>
                <a:cs typeface="Arial Unicode MS" panose="020B0604020202020204" pitchFamily="34" charset="-128"/>
              </a:rPr>
              <a:t>Este </a:t>
            </a:r>
            <a:r>
              <a:rPr lang="es-MX" dirty="0">
                <a:latin typeface="Arial Unicode MS" panose="020B0604020202020204" pitchFamily="34" charset="-128"/>
                <a:ea typeface="Arial Unicode MS" panose="020B0604020202020204" pitchFamily="34" charset="-128"/>
                <a:cs typeface="Arial Unicode MS" panose="020B0604020202020204" pitchFamily="34" charset="-128"/>
              </a:rPr>
              <a:t>objetivo se alcanza con un método de lluvia de ideas, que recomienda tres principios generales de resolución de problemas:</a:t>
            </a:r>
          </a:p>
        </p:txBody>
      </p:sp>
      <p:sp>
        <p:nvSpPr>
          <p:cNvPr id="5" name="CuadroTexto 4"/>
          <p:cNvSpPr txBox="1"/>
          <p:nvPr/>
        </p:nvSpPr>
        <p:spPr>
          <a:xfrm>
            <a:off x="6864439" y="2266682"/>
            <a:ext cx="4069724" cy="2768957"/>
          </a:xfrm>
          <a:prstGeom prst="rect">
            <a:avLst/>
          </a:prstGeom>
          <a:noFill/>
        </p:spPr>
        <p:txBody>
          <a:bodyPr wrap="square" rtlCol="0">
            <a:spAutoFit/>
          </a:bodyPr>
          <a:lstStyle/>
          <a:p>
            <a:endParaRPr lang="es-MX" dirty="0"/>
          </a:p>
        </p:txBody>
      </p:sp>
      <p:graphicFrame>
        <p:nvGraphicFramePr>
          <p:cNvPr id="6" name="Diagrama 5"/>
          <p:cNvGraphicFramePr/>
          <p:nvPr>
            <p:extLst>
              <p:ext uri="{D42A27DB-BD31-4B8C-83A1-F6EECF244321}">
                <p14:modId xmlns:p14="http://schemas.microsoft.com/office/powerpoint/2010/main" val="2920219592"/>
              </p:ext>
            </p:extLst>
          </p:nvPr>
        </p:nvGraphicFramePr>
        <p:xfrm>
          <a:off x="4365938" y="1455313"/>
          <a:ext cx="7031865" cy="3950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558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2837</TotalTime>
  <Words>954</Words>
  <Application>Microsoft Office PowerPoint</Application>
  <PresentationFormat>Panorámica</PresentationFormat>
  <Paragraphs>76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 Unicode MS</vt:lpstr>
      <vt:lpstr>Algerian</vt:lpstr>
      <vt:lpstr>Arial</vt:lpstr>
      <vt:lpstr>Impact</vt:lpstr>
      <vt:lpstr>Wingdings</vt:lpstr>
      <vt:lpstr>Evento principal</vt:lpstr>
      <vt:lpstr>Intervención conductual y cognitivo conductual en psicología clínica</vt:lpstr>
      <vt:lpstr>1.4 ESPECIFICACIONES DE MODELOS</vt:lpstr>
      <vt:lpstr>1.4.1 ELLIS/BECK/CASIC</vt:lpstr>
      <vt:lpstr>ELLIS- ESQUEMA TREC= A B C D E</vt:lpstr>
      <vt:lpstr>MODELO cognitivo  DE BECK</vt:lpstr>
      <vt:lpstr>Triada cognitiva DE BECK</vt:lpstr>
      <vt:lpstr>Presentación de PowerPoint</vt:lpstr>
      <vt:lpstr>Presentación de PowerPoint</vt:lpstr>
      <vt:lpstr>1.4.2 RESOLUCIÓN DE PROBLEMAS/ FORMULACIÓN DE CASO</vt:lpstr>
      <vt:lpstr>1.4.2 RESOLUCIÓN DE PROBLEMAS/ FORMULACIÓN DE CASO</vt:lpstr>
      <vt:lpstr>BIBLIOGRAFÍAS: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Intervención conductual y cognitivo conductual en psicología clínica</dc:title>
  <dc:creator>Cuenta Microsoft</dc:creator>
  <cp:lastModifiedBy>Cuenta Microsoft</cp:lastModifiedBy>
  <cp:revision>43</cp:revision>
  <dcterms:created xsi:type="dcterms:W3CDTF">2022-06-23T22:54:31Z</dcterms:created>
  <dcterms:modified xsi:type="dcterms:W3CDTF">2022-08-11T22:08:59Z</dcterms:modified>
</cp:coreProperties>
</file>