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B3D"/>
    <a:srgbClr val="F3D497"/>
    <a:srgbClr val="DEC8EE"/>
    <a:srgbClr val="BF95DF"/>
    <a:srgbClr val="A66BD3"/>
    <a:srgbClr val="FFFF9B"/>
    <a:srgbClr val="FF6565"/>
    <a:srgbClr val="EB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0EF24-5AC6-4B5A-BC89-6BE14371A29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D480946-5379-4918-B55B-EC13B226FAEB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MX" sz="1600" dirty="0" smtClean="0">
              <a:solidFill>
                <a:schemeClr val="tx1"/>
              </a:solidFill>
              <a:latin typeface="Century Gothic" panose="020B0502020202020204" pitchFamily="34" charset="0"/>
            </a:rPr>
            <a:t>Es un modelo que trabaja ayudando al paciente a que cambie  sus pensamientos, emociones, conductas y respuestas fisiológicas disfuncionales por otras más adaptativas para combatir sus problemas. </a:t>
          </a:r>
          <a:endParaRPr lang="es-MX" sz="16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619D77D-3C01-4E0C-8F7E-F13687EDDA87}" type="parTrans" cxnId="{4D23BEBD-74C5-494D-9E8A-4F5026ADE48F}">
      <dgm:prSet/>
      <dgm:spPr/>
      <dgm:t>
        <a:bodyPr/>
        <a:lstStyle/>
        <a:p>
          <a:endParaRPr lang="es-MX"/>
        </a:p>
      </dgm:t>
    </dgm:pt>
    <dgm:pt modelId="{FC89AE74-2391-40C4-8BEE-E2D8DC1AA7F6}" type="sibTrans" cxnId="{4D23BEBD-74C5-494D-9E8A-4F5026ADE48F}">
      <dgm:prSet/>
      <dgm:spPr/>
      <dgm:t>
        <a:bodyPr/>
        <a:lstStyle/>
        <a:p>
          <a:endParaRPr lang="es-MX"/>
        </a:p>
      </dgm:t>
    </dgm:pt>
    <dgm:pt modelId="{26B0FB3B-3105-4631-BFA4-7BB34A18223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MX" sz="1600" dirty="0" smtClean="0">
              <a:solidFill>
                <a:schemeClr val="tx1"/>
              </a:solidFill>
              <a:latin typeface="Century Gothic" panose="020B0502020202020204" pitchFamily="34" charset="0"/>
            </a:rPr>
            <a:t>Se guía inicialmente a los individuos a monitorear y a reconocer los pensamientos automáticos para averiguar cómo éstos dan lugar a conductas y sensaciones somáticas desagradables e inadecuadas. </a:t>
          </a:r>
        </a:p>
        <a:p>
          <a:pPr algn="just"/>
          <a:r>
            <a:rPr lang="es-MX" sz="1600" dirty="0" smtClean="0">
              <a:solidFill>
                <a:schemeClr val="tx1"/>
              </a:solidFill>
              <a:latin typeface="Century Gothic" panose="020B0502020202020204" pitchFamily="34" charset="0"/>
            </a:rPr>
            <a:t>Dura entre 10 y 20 sesiones </a:t>
          </a:r>
          <a:endParaRPr lang="es-MX" sz="16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D68FB14-043B-4229-93D3-4369D90E9213}" type="parTrans" cxnId="{CBEE6745-F04E-461A-B1AA-64FA88B063B8}">
      <dgm:prSet/>
      <dgm:spPr/>
      <dgm:t>
        <a:bodyPr/>
        <a:lstStyle/>
        <a:p>
          <a:endParaRPr lang="es-MX"/>
        </a:p>
      </dgm:t>
    </dgm:pt>
    <dgm:pt modelId="{EA67107D-9D00-4EB6-970F-DE4B862C884B}" type="sibTrans" cxnId="{CBEE6745-F04E-461A-B1AA-64FA88B063B8}">
      <dgm:prSet/>
      <dgm:spPr/>
      <dgm:t>
        <a:bodyPr/>
        <a:lstStyle/>
        <a:p>
          <a:endParaRPr lang="es-MX"/>
        </a:p>
      </dgm:t>
    </dgm:pt>
    <dgm:pt modelId="{62A13EEE-1481-48AC-BA03-0D011AD2B3E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s-MX" sz="1600" dirty="0" smtClean="0">
              <a:solidFill>
                <a:schemeClr val="tx1"/>
              </a:solidFill>
              <a:latin typeface="Century Gothic" panose="020B0502020202020204" pitchFamily="34" charset="0"/>
            </a:rPr>
            <a:t>Además de aprender a modificar estas cogniciones distorsionadas, se exhorta a los pacientes a caracterizar y modificar sus creencias intermedias y centrales que son la base de esos pensamientos automáticos.</a:t>
          </a:r>
          <a:endParaRPr lang="es-MX" sz="16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BB500BA-33AF-483E-ABD4-1213F3A2EA7D}" type="parTrans" cxnId="{D755C6A4-00A0-476A-8FA5-778DD7048A1E}">
      <dgm:prSet/>
      <dgm:spPr/>
      <dgm:t>
        <a:bodyPr/>
        <a:lstStyle/>
        <a:p>
          <a:endParaRPr lang="es-MX"/>
        </a:p>
      </dgm:t>
    </dgm:pt>
    <dgm:pt modelId="{8EE70B92-4ABE-4DE1-B05B-9B958CE5EADE}" type="sibTrans" cxnId="{D755C6A4-00A0-476A-8FA5-778DD7048A1E}">
      <dgm:prSet/>
      <dgm:spPr/>
      <dgm:t>
        <a:bodyPr/>
        <a:lstStyle/>
        <a:p>
          <a:endParaRPr lang="es-MX"/>
        </a:p>
      </dgm:t>
    </dgm:pt>
    <dgm:pt modelId="{3BB8CB26-EDDD-4627-9767-B4DA7E8A8301}" type="pres">
      <dgm:prSet presAssocID="{1970EF24-5AC6-4B5A-BC89-6BE14371A29A}" presName="CompostProcess" presStyleCnt="0">
        <dgm:presLayoutVars>
          <dgm:dir/>
          <dgm:resizeHandles val="exact"/>
        </dgm:presLayoutVars>
      </dgm:prSet>
      <dgm:spPr/>
    </dgm:pt>
    <dgm:pt modelId="{8A48C14F-0F20-41E5-932C-2E8F5CF03544}" type="pres">
      <dgm:prSet presAssocID="{1970EF24-5AC6-4B5A-BC89-6BE14371A29A}" presName="arrow" presStyleLbl="bgShp" presStyleIdx="0" presStyleCnt="1" custLinFactNeighborX="1365" custLinFactNeighborY="-4186"/>
      <dgm:spPr>
        <a:solidFill>
          <a:srgbClr val="EBD5EF"/>
        </a:solidFill>
      </dgm:spPr>
    </dgm:pt>
    <dgm:pt modelId="{FC435F7E-CA40-45EB-AB2E-D4A31DF554DA}" type="pres">
      <dgm:prSet presAssocID="{1970EF24-5AC6-4B5A-BC89-6BE14371A29A}" presName="linearProcess" presStyleCnt="0"/>
      <dgm:spPr/>
    </dgm:pt>
    <dgm:pt modelId="{2E2FA53E-3019-4143-A326-85BA849DE2C8}" type="pres">
      <dgm:prSet presAssocID="{8D480946-5379-4918-B55B-EC13B226FAEB}" presName="textNode" presStyleLbl="node1" presStyleIdx="0" presStyleCnt="3" custScaleX="104132" custScaleY="132483" custLinFactX="-13751" custLinFactNeighborX="-100000" custLinFactNeighborY="-15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E985F7-2938-4A85-BCF0-1A4175589529}" type="pres">
      <dgm:prSet presAssocID="{FC89AE74-2391-40C4-8BEE-E2D8DC1AA7F6}" presName="sibTrans" presStyleCnt="0"/>
      <dgm:spPr/>
    </dgm:pt>
    <dgm:pt modelId="{90695FC5-F2FB-47F2-AE0D-43E615D2A9F3}" type="pres">
      <dgm:prSet presAssocID="{26B0FB3B-3105-4631-BFA4-7BB34A182234}" presName="textNode" presStyleLbl="node1" presStyleIdx="1" presStyleCnt="3" custScaleX="103807" custScaleY="1262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BAEE70-9B85-4056-A83E-60FCB1B1D008}" type="pres">
      <dgm:prSet presAssocID="{EA67107D-9D00-4EB6-970F-DE4B862C884B}" presName="sibTrans" presStyleCnt="0"/>
      <dgm:spPr/>
    </dgm:pt>
    <dgm:pt modelId="{39892EA2-5B04-4CE3-9873-9D0C1DCB2A46}" type="pres">
      <dgm:prSet presAssocID="{62A13EEE-1481-48AC-BA03-0D011AD2B3E5}" presName="textNode" presStyleLbl="node1" presStyleIdx="2" presStyleCnt="3" custScaleX="94392" custScaleY="13248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23BEBD-74C5-494D-9E8A-4F5026ADE48F}" srcId="{1970EF24-5AC6-4B5A-BC89-6BE14371A29A}" destId="{8D480946-5379-4918-B55B-EC13B226FAEB}" srcOrd="0" destOrd="0" parTransId="{C619D77D-3C01-4E0C-8F7E-F13687EDDA87}" sibTransId="{FC89AE74-2391-40C4-8BEE-E2D8DC1AA7F6}"/>
    <dgm:cxn modelId="{D755C6A4-00A0-476A-8FA5-778DD7048A1E}" srcId="{1970EF24-5AC6-4B5A-BC89-6BE14371A29A}" destId="{62A13EEE-1481-48AC-BA03-0D011AD2B3E5}" srcOrd="2" destOrd="0" parTransId="{BBB500BA-33AF-483E-ABD4-1213F3A2EA7D}" sibTransId="{8EE70B92-4ABE-4DE1-B05B-9B958CE5EADE}"/>
    <dgm:cxn modelId="{00A7F854-144A-470A-BBB5-2A57655DBC96}" type="presOf" srcId="{8D480946-5379-4918-B55B-EC13B226FAEB}" destId="{2E2FA53E-3019-4143-A326-85BA849DE2C8}" srcOrd="0" destOrd="0" presId="urn:microsoft.com/office/officeart/2005/8/layout/hProcess9"/>
    <dgm:cxn modelId="{395FF505-7D21-4A6A-B916-37A4011F95BC}" type="presOf" srcId="{26B0FB3B-3105-4631-BFA4-7BB34A182234}" destId="{90695FC5-F2FB-47F2-AE0D-43E615D2A9F3}" srcOrd="0" destOrd="0" presId="urn:microsoft.com/office/officeart/2005/8/layout/hProcess9"/>
    <dgm:cxn modelId="{DC2F8914-2FB2-4474-8936-BD64C9101E9B}" type="presOf" srcId="{1970EF24-5AC6-4B5A-BC89-6BE14371A29A}" destId="{3BB8CB26-EDDD-4627-9767-B4DA7E8A8301}" srcOrd="0" destOrd="0" presId="urn:microsoft.com/office/officeart/2005/8/layout/hProcess9"/>
    <dgm:cxn modelId="{5ADADBF8-A635-426B-B55C-93A30B7EACFC}" type="presOf" srcId="{62A13EEE-1481-48AC-BA03-0D011AD2B3E5}" destId="{39892EA2-5B04-4CE3-9873-9D0C1DCB2A46}" srcOrd="0" destOrd="0" presId="urn:microsoft.com/office/officeart/2005/8/layout/hProcess9"/>
    <dgm:cxn modelId="{CBEE6745-F04E-461A-B1AA-64FA88B063B8}" srcId="{1970EF24-5AC6-4B5A-BC89-6BE14371A29A}" destId="{26B0FB3B-3105-4631-BFA4-7BB34A182234}" srcOrd="1" destOrd="0" parTransId="{9D68FB14-043B-4229-93D3-4369D90E9213}" sibTransId="{EA67107D-9D00-4EB6-970F-DE4B862C884B}"/>
    <dgm:cxn modelId="{AAFB9333-2243-496E-9E38-97B8DB45C94D}" type="presParOf" srcId="{3BB8CB26-EDDD-4627-9767-B4DA7E8A8301}" destId="{8A48C14F-0F20-41E5-932C-2E8F5CF03544}" srcOrd="0" destOrd="0" presId="urn:microsoft.com/office/officeart/2005/8/layout/hProcess9"/>
    <dgm:cxn modelId="{E7A62263-8E9D-42E7-B226-864B8A827D99}" type="presParOf" srcId="{3BB8CB26-EDDD-4627-9767-B4DA7E8A8301}" destId="{FC435F7E-CA40-45EB-AB2E-D4A31DF554DA}" srcOrd="1" destOrd="0" presId="urn:microsoft.com/office/officeart/2005/8/layout/hProcess9"/>
    <dgm:cxn modelId="{1CBC80EA-608B-4639-BB26-A8EB7EC1F794}" type="presParOf" srcId="{FC435F7E-CA40-45EB-AB2E-D4A31DF554DA}" destId="{2E2FA53E-3019-4143-A326-85BA849DE2C8}" srcOrd="0" destOrd="0" presId="urn:microsoft.com/office/officeart/2005/8/layout/hProcess9"/>
    <dgm:cxn modelId="{CA265FE0-C397-4E54-9283-ABAD869570A7}" type="presParOf" srcId="{FC435F7E-CA40-45EB-AB2E-D4A31DF554DA}" destId="{1EE985F7-2938-4A85-BCF0-1A4175589529}" srcOrd="1" destOrd="0" presId="urn:microsoft.com/office/officeart/2005/8/layout/hProcess9"/>
    <dgm:cxn modelId="{E61290CF-9A7E-4932-A3F2-27A4434B2A2A}" type="presParOf" srcId="{FC435F7E-CA40-45EB-AB2E-D4A31DF554DA}" destId="{90695FC5-F2FB-47F2-AE0D-43E615D2A9F3}" srcOrd="2" destOrd="0" presId="urn:microsoft.com/office/officeart/2005/8/layout/hProcess9"/>
    <dgm:cxn modelId="{6783CD2F-4502-4858-A526-78AD61FB3D4B}" type="presParOf" srcId="{FC435F7E-CA40-45EB-AB2E-D4A31DF554DA}" destId="{A0BAEE70-9B85-4056-A83E-60FCB1B1D008}" srcOrd="3" destOrd="0" presId="urn:microsoft.com/office/officeart/2005/8/layout/hProcess9"/>
    <dgm:cxn modelId="{D283A4F7-FB3A-4AC0-A6DF-BBF9674DCD1D}" type="presParOf" srcId="{FC435F7E-CA40-45EB-AB2E-D4A31DF554DA}" destId="{39892EA2-5B04-4CE3-9873-9D0C1DCB2A4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5FB616-3FCE-4CDB-A0E9-0FDE8F89D60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2D86877-735B-440E-B300-883AB0EE49ED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INCREMENTAR HABILIDADES DE AUTOCONTROL</a:t>
          </a:r>
          <a:endParaRPr lang="es-MX" sz="11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6EDE19A-2440-4D4F-BC4A-85869BECA32F}" type="parTrans" cxnId="{41C9FCC5-B8B4-4606-A390-AB193AD8231A}">
      <dgm:prSet/>
      <dgm:spPr/>
      <dgm:t>
        <a:bodyPr/>
        <a:lstStyle/>
        <a:p>
          <a:endParaRPr lang="es-MX"/>
        </a:p>
      </dgm:t>
    </dgm:pt>
    <dgm:pt modelId="{9922EF67-D351-4485-B72A-B7119C70869D}" type="sibTrans" cxnId="{41C9FCC5-B8B4-4606-A390-AB193AD8231A}">
      <dgm:prSet/>
      <dgm:spPr/>
      <dgm:t>
        <a:bodyPr/>
        <a:lstStyle/>
        <a:p>
          <a:endParaRPr lang="es-MX"/>
        </a:p>
      </dgm:t>
    </dgm:pt>
    <dgm:pt modelId="{049DC22A-2391-4F34-A17A-0D89655D636C}">
      <dgm:prSet phldrT="[Texto]" custT="1"/>
      <dgm:spPr>
        <a:solidFill>
          <a:srgbClr val="FFFF9B"/>
        </a:solidFill>
      </dgm:spPr>
      <dgm:t>
        <a:bodyPr/>
        <a:lstStyle/>
        <a:p>
          <a:pPr algn="ctr"/>
          <a:r>
            <a:rPr lang="es-MX" sz="1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INCREMENTAR LA RESOLUCIÓN DE PROBLEMAS </a:t>
          </a:r>
          <a:endParaRPr lang="es-MX" sz="12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C098A28-22B6-4B69-A6D7-0807E8670AD7}" type="parTrans" cxnId="{C0EC7A60-2D23-4D07-A94C-DE4B0CF5C488}">
      <dgm:prSet/>
      <dgm:spPr/>
      <dgm:t>
        <a:bodyPr/>
        <a:lstStyle/>
        <a:p>
          <a:endParaRPr lang="es-MX"/>
        </a:p>
      </dgm:t>
    </dgm:pt>
    <dgm:pt modelId="{91F3BAF5-EA6A-4CF2-B3C6-87A6DC9FAFEE}" type="sibTrans" cxnId="{C0EC7A60-2D23-4D07-A94C-DE4B0CF5C488}">
      <dgm:prSet/>
      <dgm:spPr/>
      <dgm:t>
        <a:bodyPr/>
        <a:lstStyle/>
        <a:p>
          <a:endParaRPr lang="es-MX"/>
        </a:p>
      </dgm:t>
    </dgm:pt>
    <dgm:pt modelId="{2D8AB339-B262-4B25-9CA9-A9ECA7E2E1BF}">
      <dgm:prSet phldrT="[Texto]" custT="1"/>
      <dgm:spPr>
        <a:solidFill>
          <a:srgbClr val="A66BD3"/>
        </a:solidFill>
      </dgm:spPr>
      <dgm:t>
        <a:bodyPr/>
        <a:lstStyle/>
        <a:p>
          <a:r>
            <a:rPr lang="es-MX" sz="11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MEJORAR TASAS DE REFORZAMIENTO POSITIVO</a:t>
          </a:r>
          <a:endParaRPr lang="es-MX" sz="11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96E28C4-56B5-4961-8BB3-217B2FD05E2D}" type="parTrans" cxnId="{35725D26-CD08-4582-B7AE-05F45270855B}">
      <dgm:prSet/>
      <dgm:spPr/>
      <dgm:t>
        <a:bodyPr/>
        <a:lstStyle/>
        <a:p>
          <a:endParaRPr lang="es-MX"/>
        </a:p>
      </dgm:t>
    </dgm:pt>
    <dgm:pt modelId="{EFDCEF89-5234-45CD-A87C-2051534E35E0}" type="sibTrans" cxnId="{35725D26-CD08-4582-B7AE-05F45270855B}">
      <dgm:prSet/>
      <dgm:spPr/>
      <dgm:t>
        <a:bodyPr/>
        <a:lstStyle/>
        <a:p>
          <a:endParaRPr lang="es-MX"/>
        </a:p>
      </dgm:t>
    </dgm:pt>
    <dgm:pt modelId="{2BEB49E0-3FD3-4A2F-B95D-D887AC1D263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MX" sz="1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DISMINUIR</a:t>
          </a:r>
          <a:r>
            <a:rPr lang="es-MX" sz="1200" b="1" baseline="0" dirty="0" smtClean="0">
              <a:solidFill>
                <a:schemeClr val="tx1"/>
              </a:solidFill>
              <a:latin typeface="Century Gothic" panose="020B0502020202020204" pitchFamily="34" charset="0"/>
            </a:rPr>
            <a:t> EL PENSAMIENTO DISFUNCIONAL</a:t>
          </a:r>
          <a:endParaRPr lang="es-MX" sz="12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53F4458-A400-4E97-ABC8-6C298797D791}" type="parTrans" cxnId="{24158674-4694-4CB7-8A2C-B628ED23F391}">
      <dgm:prSet/>
      <dgm:spPr/>
      <dgm:t>
        <a:bodyPr/>
        <a:lstStyle/>
        <a:p>
          <a:endParaRPr lang="es-MX"/>
        </a:p>
      </dgm:t>
    </dgm:pt>
    <dgm:pt modelId="{895F4A06-7064-418F-953E-DD1D973DDAC8}" type="sibTrans" cxnId="{24158674-4694-4CB7-8A2C-B628ED23F391}">
      <dgm:prSet/>
      <dgm:spPr/>
      <dgm:t>
        <a:bodyPr/>
        <a:lstStyle/>
        <a:p>
          <a:endParaRPr lang="es-MX"/>
        </a:p>
      </dgm:t>
    </dgm:pt>
    <dgm:pt modelId="{E9FAB7C7-043A-4F66-9F5D-03BCC2905366}" type="pres">
      <dgm:prSet presAssocID="{ED5FB616-3FCE-4CDB-A0E9-0FDE8F89D60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B99A34B-BA1D-457E-B3C5-688D65D0149F}" type="pres">
      <dgm:prSet presAssocID="{ED5FB616-3FCE-4CDB-A0E9-0FDE8F89D600}" presName="cycle" presStyleCnt="0"/>
      <dgm:spPr/>
    </dgm:pt>
    <dgm:pt modelId="{12D441FD-76D5-48D6-AD51-09B266443759}" type="pres">
      <dgm:prSet presAssocID="{ED5FB616-3FCE-4CDB-A0E9-0FDE8F89D600}" presName="centerShape" presStyleCnt="0"/>
      <dgm:spPr/>
    </dgm:pt>
    <dgm:pt modelId="{EB8D28A3-E238-4227-8D7F-CF7D9A7EEC75}" type="pres">
      <dgm:prSet presAssocID="{ED5FB616-3FCE-4CDB-A0E9-0FDE8F89D600}" presName="connSite" presStyleLbl="node1" presStyleIdx="0" presStyleCnt="5"/>
      <dgm:spPr/>
    </dgm:pt>
    <dgm:pt modelId="{1805F6A9-FBCF-4BBB-A759-929D1D50C8D6}" type="pres">
      <dgm:prSet presAssocID="{ED5FB616-3FCE-4CDB-A0E9-0FDE8F89D600}" presName="visible" presStyleLbl="node1" presStyleIdx="0" presStyleCnt="5" custScaleX="1875" custScaleY="4225"/>
      <dgm:spPr/>
    </dgm:pt>
    <dgm:pt modelId="{1988190D-9ED3-422D-B9A3-681625BBE7BD}" type="pres">
      <dgm:prSet presAssocID="{26EDE19A-2440-4D4F-BC4A-85869BECA32F}" presName="Name25" presStyleLbl="parChTrans1D1" presStyleIdx="0" presStyleCnt="4"/>
      <dgm:spPr/>
      <dgm:t>
        <a:bodyPr/>
        <a:lstStyle/>
        <a:p>
          <a:endParaRPr lang="es-MX"/>
        </a:p>
      </dgm:t>
    </dgm:pt>
    <dgm:pt modelId="{3947C964-14FA-4810-8AD3-C261D527087A}" type="pres">
      <dgm:prSet presAssocID="{B2D86877-735B-440E-B300-883AB0EE49ED}" presName="node" presStyleCnt="0"/>
      <dgm:spPr/>
    </dgm:pt>
    <dgm:pt modelId="{E940CA1A-263E-459F-B861-87E7596A087D}" type="pres">
      <dgm:prSet presAssocID="{B2D86877-735B-440E-B300-883AB0EE49ED}" presName="parentNode" presStyleLbl="node1" presStyleIdx="1" presStyleCnt="5" custScaleX="128179" custScaleY="11504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051C42-AD9D-45D3-A0E9-C79D55D932D1}" type="pres">
      <dgm:prSet presAssocID="{B2D86877-735B-440E-B300-883AB0EE49ED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9B4821-C416-42D3-A521-E6460D352B45}" type="pres">
      <dgm:prSet presAssocID="{553F4458-A400-4E97-ABC8-6C298797D791}" presName="Name25" presStyleLbl="parChTrans1D1" presStyleIdx="1" presStyleCnt="4"/>
      <dgm:spPr/>
      <dgm:t>
        <a:bodyPr/>
        <a:lstStyle/>
        <a:p>
          <a:endParaRPr lang="es-MX"/>
        </a:p>
      </dgm:t>
    </dgm:pt>
    <dgm:pt modelId="{69B50EAC-D2D7-4F87-9E2C-5866D366EAB1}" type="pres">
      <dgm:prSet presAssocID="{2BEB49E0-3FD3-4A2F-B95D-D887AC1D2636}" presName="node" presStyleCnt="0"/>
      <dgm:spPr/>
    </dgm:pt>
    <dgm:pt modelId="{38D54D3A-8EA0-4B90-8C93-347C4960F639}" type="pres">
      <dgm:prSet presAssocID="{2BEB49E0-3FD3-4A2F-B95D-D887AC1D2636}" presName="parentNode" presStyleLbl="node1" presStyleIdx="2" presStyleCnt="5" custScaleX="134713" custScaleY="11440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DAC0AE-6C01-4660-A34B-9B5FE8261B54}" type="pres">
      <dgm:prSet presAssocID="{2BEB49E0-3FD3-4A2F-B95D-D887AC1D2636}" presName="childNode" presStyleLbl="revTx" presStyleIdx="0" presStyleCnt="0">
        <dgm:presLayoutVars>
          <dgm:bulletEnabled val="1"/>
        </dgm:presLayoutVars>
      </dgm:prSet>
      <dgm:spPr/>
    </dgm:pt>
    <dgm:pt modelId="{D462C029-3394-4BF9-A09F-0B064902B4DB}" type="pres">
      <dgm:prSet presAssocID="{7C098A28-22B6-4B69-A6D7-0807E8670AD7}" presName="Name25" presStyleLbl="parChTrans1D1" presStyleIdx="2" presStyleCnt="4"/>
      <dgm:spPr/>
      <dgm:t>
        <a:bodyPr/>
        <a:lstStyle/>
        <a:p>
          <a:endParaRPr lang="es-MX"/>
        </a:p>
      </dgm:t>
    </dgm:pt>
    <dgm:pt modelId="{B9D9E337-0E70-40F9-A7D9-1000DACC138F}" type="pres">
      <dgm:prSet presAssocID="{049DC22A-2391-4F34-A17A-0D89655D636C}" presName="node" presStyleCnt="0"/>
      <dgm:spPr/>
    </dgm:pt>
    <dgm:pt modelId="{7E7A37DC-0309-4EF2-90A2-C641A6BFEE86}" type="pres">
      <dgm:prSet presAssocID="{049DC22A-2391-4F34-A17A-0D89655D636C}" presName="parentNode" presStyleLbl="node1" presStyleIdx="3" presStyleCnt="5" custScaleX="137976" custScaleY="10700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C8606C-4CDB-42C7-9614-DE5506A1E198}" type="pres">
      <dgm:prSet presAssocID="{049DC22A-2391-4F34-A17A-0D89655D636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6F254F-E029-44C4-BA69-BB7EA8E2FC66}" type="pres">
      <dgm:prSet presAssocID="{496E28C4-56B5-4961-8BB3-217B2FD05E2D}" presName="Name25" presStyleLbl="parChTrans1D1" presStyleIdx="3" presStyleCnt="4"/>
      <dgm:spPr/>
      <dgm:t>
        <a:bodyPr/>
        <a:lstStyle/>
        <a:p>
          <a:endParaRPr lang="es-MX"/>
        </a:p>
      </dgm:t>
    </dgm:pt>
    <dgm:pt modelId="{C5CA4462-484D-4FF3-8870-366F30D0380F}" type="pres">
      <dgm:prSet presAssocID="{2D8AB339-B262-4B25-9CA9-A9ECA7E2E1BF}" presName="node" presStyleCnt="0"/>
      <dgm:spPr/>
    </dgm:pt>
    <dgm:pt modelId="{B8FA440E-930F-48B6-AD7F-4A9285813C19}" type="pres">
      <dgm:prSet presAssocID="{2D8AB339-B262-4B25-9CA9-A9ECA7E2E1BF}" presName="parentNode" presStyleLbl="node1" presStyleIdx="4" presStyleCnt="5" custScaleX="136019" custScaleY="11643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2B9D25-8657-4267-A12C-D04D2B226BE8}" type="pres">
      <dgm:prSet presAssocID="{2D8AB339-B262-4B25-9CA9-A9ECA7E2E1B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3B6ACB0-B6CE-471D-9AEC-44D897B365A7}" type="presOf" srcId="{ED5FB616-3FCE-4CDB-A0E9-0FDE8F89D600}" destId="{E9FAB7C7-043A-4F66-9F5D-03BCC2905366}" srcOrd="0" destOrd="0" presId="urn:microsoft.com/office/officeart/2005/8/layout/radial2"/>
    <dgm:cxn modelId="{3DA1F4EB-8D64-4056-8315-0FA97D6E672F}" type="presOf" srcId="{26EDE19A-2440-4D4F-BC4A-85869BECA32F}" destId="{1988190D-9ED3-422D-B9A3-681625BBE7BD}" srcOrd="0" destOrd="0" presId="urn:microsoft.com/office/officeart/2005/8/layout/radial2"/>
    <dgm:cxn modelId="{41C9FCC5-B8B4-4606-A390-AB193AD8231A}" srcId="{ED5FB616-3FCE-4CDB-A0E9-0FDE8F89D600}" destId="{B2D86877-735B-440E-B300-883AB0EE49ED}" srcOrd="0" destOrd="0" parTransId="{26EDE19A-2440-4D4F-BC4A-85869BECA32F}" sibTransId="{9922EF67-D351-4485-B72A-B7119C70869D}"/>
    <dgm:cxn modelId="{35725D26-CD08-4582-B7AE-05F45270855B}" srcId="{ED5FB616-3FCE-4CDB-A0E9-0FDE8F89D600}" destId="{2D8AB339-B262-4B25-9CA9-A9ECA7E2E1BF}" srcOrd="3" destOrd="0" parTransId="{496E28C4-56B5-4961-8BB3-217B2FD05E2D}" sibTransId="{EFDCEF89-5234-45CD-A87C-2051534E35E0}"/>
    <dgm:cxn modelId="{24158674-4694-4CB7-8A2C-B628ED23F391}" srcId="{ED5FB616-3FCE-4CDB-A0E9-0FDE8F89D600}" destId="{2BEB49E0-3FD3-4A2F-B95D-D887AC1D2636}" srcOrd="1" destOrd="0" parTransId="{553F4458-A400-4E97-ABC8-6C298797D791}" sibTransId="{895F4A06-7064-418F-953E-DD1D973DDAC8}"/>
    <dgm:cxn modelId="{ACBF82B3-EDBD-409A-A647-524B6EEF96EA}" type="presOf" srcId="{7C098A28-22B6-4B69-A6D7-0807E8670AD7}" destId="{D462C029-3394-4BF9-A09F-0B064902B4DB}" srcOrd="0" destOrd="0" presId="urn:microsoft.com/office/officeart/2005/8/layout/radial2"/>
    <dgm:cxn modelId="{51140A66-9E1E-445A-8B94-61B4D9367093}" type="presOf" srcId="{553F4458-A400-4E97-ABC8-6C298797D791}" destId="{199B4821-C416-42D3-A521-E6460D352B45}" srcOrd="0" destOrd="0" presId="urn:microsoft.com/office/officeart/2005/8/layout/radial2"/>
    <dgm:cxn modelId="{AF2203E6-B55F-419D-B5EF-3E2E7B43FD0D}" type="presOf" srcId="{496E28C4-56B5-4961-8BB3-217B2FD05E2D}" destId="{C56F254F-E029-44C4-BA69-BB7EA8E2FC66}" srcOrd="0" destOrd="0" presId="urn:microsoft.com/office/officeart/2005/8/layout/radial2"/>
    <dgm:cxn modelId="{549BB074-89E7-4D56-BF15-78A8859C2E7D}" type="presOf" srcId="{2BEB49E0-3FD3-4A2F-B95D-D887AC1D2636}" destId="{38D54D3A-8EA0-4B90-8C93-347C4960F639}" srcOrd="0" destOrd="0" presId="urn:microsoft.com/office/officeart/2005/8/layout/radial2"/>
    <dgm:cxn modelId="{C0EC7A60-2D23-4D07-A94C-DE4B0CF5C488}" srcId="{ED5FB616-3FCE-4CDB-A0E9-0FDE8F89D600}" destId="{049DC22A-2391-4F34-A17A-0D89655D636C}" srcOrd="2" destOrd="0" parTransId="{7C098A28-22B6-4B69-A6D7-0807E8670AD7}" sibTransId="{91F3BAF5-EA6A-4CF2-B3C6-87A6DC9FAFEE}"/>
    <dgm:cxn modelId="{E55B36FF-46BA-417C-A6CE-7019436B4C38}" type="presOf" srcId="{2D8AB339-B262-4B25-9CA9-A9ECA7E2E1BF}" destId="{B8FA440E-930F-48B6-AD7F-4A9285813C19}" srcOrd="0" destOrd="0" presId="urn:microsoft.com/office/officeart/2005/8/layout/radial2"/>
    <dgm:cxn modelId="{669849D5-C752-4105-86E3-57962E695844}" type="presOf" srcId="{049DC22A-2391-4F34-A17A-0D89655D636C}" destId="{7E7A37DC-0309-4EF2-90A2-C641A6BFEE86}" srcOrd="0" destOrd="0" presId="urn:microsoft.com/office/officeart/2005/8/layout/radial2"/>
    <dgm:cxn modelId="{1AE58225-6629-495F-A681-9097C2BB8B3D}" type="presOf" srcId="{B2D86877-735B-440E-B300-883AB0EE49ED}" destId="{E940CA1A-263E-459F-B861-87E7596A087D}" srcOrd="0" destOrd="0" presId="urn:microsoft.com/office/officeart/2005/8/layout/radial2"/>
    <dgm:cxn modelId="{52894225-C90A-4523-991D-3CD5907973FF}" type="presParOf" srcId="{E9FAB7C7-043A-4F66-9F5D-03BCC2905366}" destId="{AB99A34B-BA1D-457E-B3C5-688D65D0149F}" srcOrd="0" destOrd="0" presId="urn:microsoft.com/office/officeart/2005/8/layout/radial2"/>
    <dgm:cxn modelId="{F6639973-3B10-44CE-BA08-D7D42D17F17F}" type="presParOf" srcId="{AB99A34B-BA1D-457E-B3C5-688D65D0149F}" destId="{12D441FD-76D5-48D6-AD51-09B266443759}" srcOrd="0" destOrd="0" presId="urn:microsoft.com/office/officeart/2005/8/layout/radial2"/>
    <dgm:cxn modelId="{225E350F-BC6C-4E53-B09B-783776299A45}" type="presParOf" srcId="{12D441FD-76D5-48D6-AD51-09B266443759}" destId="{EB8D28A3-E238-4227-8D7F-CF7D9A7EEC75}" srcOrd="0" destOrd="0" presId="urn:microsoft.com/office/officeart/2005/8/layout/radial2"/>
    <dgm:cxn modelId="{1F8E7E29-0D08-45EF-9203-338C8D2BA49A}" type="presParOf" srcId="{12D441FD-76D5-48D6-AD51-09B266443759}" destId="{1805F6A9-FBCF-4BBB-A759-929D1D50C8D6}" srcOrd="1" destOrd="0" presId="urn:microsoft.com/office/officeart/2005/8/layout/radial2"/>
    <dgm:cxn modelId="{7D4DC805-91C2-4A42-8BCA-B5E9F40FBE41}" type="presParOf" srcId="{AB99A34B-BA1D-457E-B3C5-688D65D0149F}" destId="{1988190D-9ED3-422D-B9A3-681625BBE7BD}" srcOrd="1" destOrd="0" presId="urn:microsoft.com/office/officeart/2005/8/layout/radial2"/>
    <dgm:cxn modelId="{451A3E71-4D3E-45A5-8FFF-CBBE995323F3}" type="presParOf" srcId="{AB99A34B-BA1D-457E-B3C5-688D65D0149F}" destId="{3947C964-14FA-4810-8AD3-C261D527087A}" srcOrd="2" destOrd="0" presId="urn:microsoft.com/office/officeart/2005/8/layout/radial2"/>
    <dgm:cxn modelId="{F566BA83-951D-4B69-BE96-40DBBDCC16EF}" type="presParOf" srcId="{3947C964-14FA-4810-8AD3-C261D527087A}" destId="{E940CA1A-263E-459F-B861-87E7596A087D}" srcOrd="0" destOrd="0" presId="urn:microsoft.com/office/officeart/2005/8/layout/radial2"/>
    <dgm:cxn modelId="{66E46C94-F21F-474A-BF3C-FDDED49033E3}" type="presParOf" srcId="{3947C964-14FA-4810-8AD3-C261D527087A}" destId="{90051C42-AD9D-45D3-A0E9-C79D55D932D1}" srcOrd="1" destOrd="0" presId="urn:microsoft.com/office/officeart/2005/8/layout/radial2"/>
    <dgm:cxn modelId="{7ADF5A83-35DD-4917-B75C-B43A662C7C3A}" type="presParOf" srcId="{AB99A34B-BA1D-457E-B3C5-688D65D0149F}" destId="{199B4821-C416-42D3-A521-E6460D352B45}" srcOrd="3" destOrd="0" presId="urn:microsoft.com/office/officeart/2005/8/layout/radial2"/>
    <dgm:cxn modelId="{8FE5E6C6-14E4-48F5-A312-45BD6D4F5CF2}" type="presParOf" srcId="{AB99A34B-BA1D-457E-B3C5-688D65D0149F}" destId="{69B50EAC-D2D7-4F87-9E2C-5866D366EAB1}" srcOrd="4" destOrd="0" presId="urn:microsoft.com/office/officeart/2005/8/layout/radial2"/>
    <dgm:cxn modelId="{0246FBFB-FE76-4AB9-83A0-28DDFE4D5D20}" type="presParOf" srcId="{69B50EAC-D2D7-4F87-9E2C-5866D366EAB1}" destId="{38D54D3A-8EA0-4B90-8C93-347C4960F639}" srcOrd="0" destOrd="0" presId="urn:microsoft.com/office/officeart/2005/8/layout/radial2"/>
    <dgm:cxn modelId="{CA2D070E-6E0F-44A8-8D27-E9C33FF2E2B2}" type="presParOf" srcId="{69B50EAC-D2D7-4F87-9E2C-5866D366EAB1}" destId="{B8DAC0AE-6C01-4660-A34B-9B5FE8261B54}" srcOrd="1" destOrd="0" presId="urn:microsoft.com/office/officeart/2005/8/layout/radial2"/>
    <dgm:cxn modelId="{6458C7BD-EB00-4F6C-9E57-4ED66B619ECB}" type="presParOf" srcId="{AB99A34B-BA1D-457E-B3C5-688D65D0149F}" destId="{D462C029-3394-4BF9-A09F-0B064902B4DB}" srcOrd="5" destOrd="0" presId="urn:microsoft.com/office/officeart/2005/8/layout/radial2"/>
    <dgm:cxn modelId="{4171206E-93C7-4001-9A1E-4149ABADE540}" type="presParOf" srcId="{AB99A34B-BA1D-457E-B3C5-688D65D0149F}" destId="{B9D9E337-0E70-40F9-A7D9-1000DACC138F}" srcOrd="6" destOrd="0" presId="urn:microsoft.com/office/officeart/2005/8/layout/radial2"/>
    <dgm:cxn modelId="{B0E334F8-5F8C-4E30-8B9F-5760D08C609F}" type="presParOf" srcId="{B9D9E337-0E70-40F9-A7D9-1000DACC138F}" destId="{7E7A37DC-0309-4EF2-90A2-C641A6BFEE86}" srcOrd="0" destOrd="0" presId="urn:microsoft.com/office/officeart/2005/8/layout/radial2"/>
    <dgm:cxn modelId="{956B6E35-7940-4872-877C-0C7FB3A60521}" type="presParOf" srcId="{B9D9E337-0E70-40F9-A7D9-1000DACC138F}" destId="{10C8606C-4CDB-42C7-9614-DE5506A1E198}" srcOrd="1" destOrd="0" presId="urn:microsoft.com/office/officeart/2005/8/layout/radial2"/>
    <dgm:cxn modelId="{95B74C4D-0CC7-4F45-BBCF-443A9492E610}" type="presParOf" srcId="{AB99A34B-BA1D-457E-B3C5-688D65D0149F}" destId="{C56F254F-E029-44C4-BA69-BB7EA8E2FC66}" srcOrd="7" destOrd="0" presId="urn:microsoft.com/office/officeart/2005/8/layout/radial2"/>
    <dgm:cxn modelId="{D0D3B706-332B-41A0-9D99-4CA2A6950CE0}" type="presParOf" srcId="{AB99A34B-BA1D-457E-B3C5-688D65D0149F}" destId="{C5CA4462-484D-4FF3-8870-366F30D0380F}" srcOrd="8" destOrd="0" presId="urn:microsoft.com/office/officeart/2005/8/layout/radial2"/>
    <dgm:cxn modelId="{C9A395B2-7756-46F0-84A9-F7158B584FA0}" type="presParOf" srcId="{C5CA4462-484D-4FF3-8870-366F30D0380F}" destId="{B8FA440E-930F-48B6-AD7F-4A9285813C19}" srcOrd="0" destOrd="0" presId="urn:microsoft.com/office/officeart/2005/8/layout/radial2"/>
    <dgm:cxn modelId="{D9E37B98-4EC0-4795-A284-72A213F386D1}" type="presParOf" srcId="{C5CA4462-484D-4FF3-8870-366F30D0380F}" destId="{8A2B9D25-8657-4267-A12C-D04D2B226BE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962640-7149-45FD-9F43-9C4D67980F51}" type="doc">
      <dgm:prSet loTypeId="urn:microsoft.com/office/officeart/2005/8/layout/venn1" loCatId="relationship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0C6A6053-4238-467E-AEF4-7B97A343D166}">
      <dgm:prSet/>
      <dgm:spPr/>
      <dgm:t>
        <a:bodyPr/>
        <a:lstStyle/>
        <a:p>
          <a:pPr algn="just" rtl="0"/>
          <a:r>
            <a:rPr lang="es-MX" b="1" baseline="0" dirty="0" smtClean="0">
              <a:latin typeface="Century Gothic" panose="020B0502020202020204" pitchFamily="34" charset="0"/>
            </a:rPr>
            <a:t>Primera ola: </a:t>
          </a:r>
          <a:r>
            <a:rPr lang="es-MX" baseline="0" dirty="0" smtClean="0">
              <a:latin typeface="Century Gothic" panose="020B0502020202020204" pitchFamily="34" charset="0"/>
            </a:rPr>
            <a:t>Se destaca la terapia conductual y los autores que la acompañan, los cuales son J.B. Watson, quien es llamado el padre del conductismo, y, por otro lado, </a:t>
          </a:r>
          <a:r>
            <a:rPr lang="es-MX" baseline="0" dirty="0" err="1" smtClean="0">
              <a:latin typeface="Century Gothic" panose="020B0502020202020204" pitchFamily="34" charset="0"/>
            </a:rPr>
            <a:t>Skinner</a:t>
          </a:r>
          <a:r>
            <a:rPr lang="es-MX" baseline="0" dirty="0" smtClean="0">
              <a:latin typeface="Century Gothic" panose="020B0502020202020204" pitchFamily="34" charset="0"/>
            </a:rPr>
            <a:t> como el autor del conductismo radical.  Lo primordial de esta primera ola fue superar las dificultades y limitaciones encontradas en el psicoanálisis (Mendoza 2020).</a:t>
          </a:r>
          <a:endParaRPr lang="es-MX" dirty="0">
            <a:latin typeface="Century Gothic" panose="020B0502020202020204" pitchFamily="34" charset="0"/>
          </a:endParaRPr>
        </a:p>
      </dgm:t>
    </dgm:pt>
    <dgm:pt modelId="{08EAC22A-9BAE-415C-8FC3-31AFC035080C}" type="parTrans" cxnId="{E9FA2915-5144-487F-8970-3A211345E23B}">
      <dgm:prSet/>
      <dgm:spPr/>
      <dgm:t>
        <a:bodyPr/>
        <a:lstStyle/>
        <a:p>
          <a:endParaRPr lang="es-MX"/>
        </a:p>
      </dgm:t>
    </dgm:pt>
    <dgm:pt modelId="{73713208-87FE-47CF-9980-4D6C660859E4}" type="sibTrans" cxnId="{E9FA2915-5144-487F-8970-3A211345E23B}">
      <dgm:prSet/>
      <dgm:spPr/>
      <dgm:t>
        <a:bodyPr/>
        <a:lstStyle/>
        <a:p>
          <a:endParaRPr lang="es-MX"/>
        </a:p>
      </dgm:t>
    </dgm:pt>
    <dgm:pt modelId="{8857339C-F7C9-4915-8CD0-53B9E42ABAF6}" type="pres">
      <dgm:prSet presAssocID="{17962640-7149-45FD-9F43-9C4D67980F5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10B1D-12C2-4EFF-BF22-C39BF1D1FBC5}" type="pres">
      <dgm:prSet presAssocID="{0C6A6053-4238-467E-AEF4-7B97A343D166}" presName="circ1TxSh" presStyleLbl="vennNode1" presStyleIdx="0" presStyleCnt="1"/>
      <dgm:spPr/>
      <dgm:t>
        <a:bodyPr/>
        <a:lstStyle/>
        <a:p>
          <a:endParaRPr lang="es-MX"/>
        </a:p>
      </dgm:t>
    </dgm:pt>
  </dgm:ptLst>
  <dgm:cxnLst>
    <dgm:cxn modelId="{61025A71-F684-48CA-B789-1E3C6C8A4480}" type="presOf" srcId="{0C6A6053-4238-467E-AEF4-7B97A343D166}" destId="{D1210B1D-12C2-4EFF-BF22-C39BF1D1FBC5}" srcOrd="0" destOrd="0" presId="urn:microsoft.com/office/officeart/2005/8/layout/venn1"/>
    <dgm:cxn modelId="{E9FA2915-5144-487F-8970-3A211345E23B}" srcId="{17962640-7149-45FD-9F43-9C4D67980F51}" destId="{0C6A6053-4238-467E-AEF4-7B97A343D166}" srcOrd="0" destOrd="0" parTransId="{08EAC22A-9BAE-415C-8FC3-31AFC035080C}" sibTransId="{73713208-87FE-47CF-9980-4D6C660859E4}"/>
    <dgm:cxn modelId="{D41A2755-A4AF-4291-8703-BB5B11C419EA}" type="presOf" srcId="{17962640-7149-45FD-9F43-9C4D67980F51}" destId="{8857339C-F7C9-4915-8CD0-53B9E42ABAF6}" srcOrd="0" destOrd="0" presId="urn:microsoft.com/office/officeart/2005/8/layout/venn1"/>
    <dgm:cxn modelId="{D56A58DD-5979-43CC-A7B9-0425B94292F9}" type="presParOf" srcId="{8857339C-F7C9-4915-8CD0-53B9E42ABAF6}" destId="{D1210B1D-12C2-4EFF-BF22-C39BF1D1FBC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F6C227-B59C-4B39-B48B-49C5C65586F5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861DE42-1FBD-418C-8EBF-9C04F0CBEBA8}">
      <dgm:prSet/>
      <dgm:spPr/>
      <dgm:t>
        <a:bodyPr/>
        <a:lstStyle/>
        <a:p>
          <a:pPr algn="just" rtl="0"/>
          <a:r>
            <a:rPr lang="es-MX" b="1" baseline="0" dirty="0" smtClean="0">
              <a:latin typeface="Century Gothic" panose="020B0502020202020204" pitchFamily="34" charset="0"/>
            </a:rPr>
            <a:t>Segunda ola: </a:t>
          </a:r>
          <a:r>
            <a:rPr lang="es-MX" baseline="0" dirty="0" smtClean="0">
              <a:latin typeface="Century Gothic" panose="020B0502020202020204" pitchFamily="34" charset="0"/>
            </a:rPr>
            <a:t>La característica principal fue tomar en cuenta al </a:t>
          </a:r>
          <a:r>
            <a:rPr lang="es-MX" b="1" baseline="0" dirty="0" smtClean="0">
              <a:latin typeface="Century Gothic" panose="020B0502020202020204" pitchFamily="34" charset="0"/>
            </a:rPr>
            <a:t>pensamiento como origen</a:t>
          </a:r>
          <a:r>
            <a:rPr lang="es-MX" baseline="0" dirty="0" smtClean="0">
              <a:latin typeface="Century Gothic" panose="020B0502020202020204" pitchFamily="34" charset="0"/>
            </a:rPr>
            <a:t> de nuestro comportamiento. En este periodo sobresalen dos corrientes significativas: la teoría del aprendizaje social, cuyos autores resaltantes son </a:t>
          </a:r>
          <a:r>
            <a:rPr lang="es-MX" baseline="0" dirty="0" err="1" smtClean="0">
              <a:latin typeface="Century Gothic" panose="020B0502020202020204" pitchFamily="34" charset="0"/>
            </a:rPr>
            <a:t>Lazarus</a:t>
          </a:r>
          <a:r>
            <a:rPr lang="es-MX" baseline="0" dirty="0" smtClean="0">
              <a:latin typeface="Century Gothic" panose="020B0502020202020204" pitchFamily="34" charset="0"/>
            </a:rPr>
            <a:t> y Bandura, y las llamadas terapias cognitivo conductuales (Mendoza 2020).</a:t>
          </a:r>
          <a:endParaRPr lang="es-MX" dirty="0">
            <a:latin typeface="Century Gothic" panose="020B0502020202020204" pitchFamily="34" charset="0"/>
          </a:endParaRPr>
        </a:p>
      </dgm:t>
    </dgm:pt>
    <dgm:pt modelId="{B7AD54D6-7776-4667-ABCE-0FCE6A7858CC}" type="parTrans" cxnId="{0D84BC34-305A-4499-87B2-FB12BB4B6ACE}">
      <dgm:prSet/>
      <dgm:spPr/>
      <dgm:t>
        <a:bodyPr/>
        <a:lstStyle/>
        <a:p>
          <a:endParaRPr lang="es-MX"/>
        </a:p>
      </dgm:t>
    </dgm:pt>
    <dgm:pt modelId="{8843568C-4FE6-4298-9C36-6E21C23389BD}" type="sibTrans" cxnId="{0D84BC34-305A-4499-87B2-FB12BB4B6ACE}">
      <dgm:prSet/>
      <dgm:spPr/>
      <dgm:t>
        <a:bodyPr/>
        <a:lstStyle/>
        <a:p>
          <a:endParaRPr lang="es-MX"/>
        </a:p>
      </dgm:t>
    </dgm:pt>
    <dgm:pt modelId="{0E23A738-E5FF-433A-B455-80856F0F964D}" type="pres">
      <dgm:prSet presAssocID="{92F6C227-B59C-4B39-B48B-49C5C65586F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F6B01D7-F9C5-44E9-9D06-D61BF1C1B530}" type="pres">
      <dgm:prSet presAssocID="{B861DE42-1FBD-418C-8EBF-9C04F0CBEBA8}" presName="circ1TxSh" presStyleLbl="vennNode1" presStyleIdx="0" presStyleCnt="1" custLinFactNeighborX="-7119"/>
      <dgm:spPr/>
      <dgm:t>
        <a:bodyPr/>
        <a:lstStyle/>
        <a:p>
          <a:endParaRPr lang="es-MX"/>
        </a:p>
      </dgm:t>
    </dgm:pt>
  </dgm:ptLst>
  <dgm:cxnLst>
    <dgm:cxn modelId="{EA368534-110A-4BB5-BFC1-F1674F79878E}" type="presOf" srcId="{B861DE42-1FBD-418C-8EBF-9C04F0CBEBA8}" destId="{DF6B01D7-F9C5-44E9-9D06-D61BF1C1B530}" srcOrd="0" destOrd="0" presId="urn:microsoft.com/office/officeart/2005/8/layout/venn1"/>
    <dgm:cxn modelId="{0D84BC34-305A-4499-87B2-FB12BB4B6ACE}" srcId="{92F6C227-B59C-4B39-B48B-49C5C65586F5}" destId="{B861DE42-1FBD-418C-8EBF-9C04F0CBEBA8}" srcOrd="0" destOrd="0" parTransId="{B7AD54D6-7776-4667-ABCE-0FCE6A7858CC}" sibTransId="{8843568C-4FE6-4298-9C36-6E21C23389BD}"/>
    <dgm:cxn modelId="{C9D05619-EAF8-4E01-997F-E30B169EF891}" type="presOf" srcId="{92F6C227-B59C-4B39-B48B-49C5C65586F5}" destId="{0E23A738-E5FF-433A-B455-80856F0F964D}" srcOrd="0" destOrd="0" presId="urn:microsoft.com/office/officeart/2005/8/layout/venn1"/>
    <dgm:cxn modelId="{132DC022-A35F-48A1-8DA5-7D81480F367A}" type="presParOf" srcId="{0E23A738-E5FF-433A-B455-80856F0F964D}" destId="{DF6B01D7-F9C5-44E9-9D06-D61BF1C1B53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1921BB-5AE2-46E1-9278-4E50EAF60D75}" type="doc">
      <dgm:prSet loTypeId="urn:microsoft.com/office/officeart/2005/8/layout/venn1" loCatId="relationship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s-MX"/>
        </a:p>
      </dgm:t>
    </dgm:pt>
    <dgm:pt modelId="{099F05F5-5E6A-44FB-B734-F03578869CFB}">
      <dgm:prSet/>
      <dgm:spPr/>
      <dgm:t>
        <a:bodyPr/>
        <a:lstStyle/>
        <a:p>
          <a:pPr algn="ctr" rtl="0"/>
          <a:endParaRPr lang="es-MX" b="1" baseline="0" dirty="0" smtClean="0">
            <a:latin typeface="Century Gothic" panose="020B0502020202020204" pitchFamily="34" charset="0"/>
          </a:endParaRPr>
        </a:p>
        <a:p>
          <a:pPr algn="just" rtl="0"/>
          <a:r>
            <a:rPr lang="es-MX" b="1" baseline="0" dirty="0" smtClean="0">
              <a:latin typeface="Century Gothic" panose="020B0502020202020204" pitchFamily="34" charset="0"/>
            </a:rPr>
            <a:t>Tercera ola: </a:t>
          </a:r>
          <a:r>
            <a:rPr lang="es-MX" baseline="0" dirty="0" smtClean="0">
              <a:latin typeface="Century Gothic" panose="020B0502020202020204" pitchFamily="34" charset="0"/>
            </a:rPr>
            <a:t>Surgen una serie de terapias llamadas contextuales, donde destaca la aceptación y tolerancia emocional por medio de procesos atencionales.</a:t>
          </a:r>
          <a:r>
            <a:rPr lang="es-MX" b="1" baseline="0" dirty="0" smtClean="0">
              <a:latin typeface="Century Gothic" panose="020B0502020202020204" pitchFamily="34" charset="0"/>
            </a:rPr>
            <a:t> </a:t>
          </a:r>
          <a:r>
            <a:rPr lang="es-MX" baseline="0" dirty="0" smtClean="0">
              <a:latin typeface="Century Gothic" panose="020B0502020202020204" pitchFamily="34" charset="0"/>
            </a:rPr>
            <a:t>Los pioneros más productivos y de gran influencia en la terapia cognitivo conductual son Ellis y Beck (Mendoza 2020).</a:t>
          </a:r>
          <a:endParaRPr lang="es-MX" dirty="0">
            <a:latin typeface="Century Gothic" panose="020B0502020202020204" pitchFamily="34" charset="0"/>
          </a:endParaRPr>
        </a:p>
      </dgm:t>
    </dgm:pt>
    <dgm:pt modelId="{7DF793B9-1430-4029-BF13-7AC123262835}" type="parTrans" cxnId="{04DA2BA0-F88D-4318-917E-4DDDA35E1139}">
      <dgm:prSet/>
      <dgm:spPr/>
      <dgm:t>
        <a:bodyPr/>
        <a:lstStyle/>
        <a:p>
          <a:endParaRPr lang="es-MX"/>
        </a:p>
      </dgm:t>
    </dgm:pt>
    <dgm:pt modelId="{3C318C0F-9EA9-4CA6-8CFD-DCAF729EBC04}" type="sibTrans" cxnId="{04DA2BA0-F88D-4318-917E-4DDDA35E1139}">
      <dgm:prSet/>
      <dgm:spPr/>
      <dgm:t>
        <a:bodyPr/>
        <a:lstStyle/>
        <a:p>
          <a:endParaRPr lang="es-MX"/>
        </a:p>
      </dgm:t>
    </dgm:pt>
    <dgm:pt modelId="{FBE7BB69-57EA-45B2-B2A0-95A90BD45178}" type="pres">
      <dgm:prSet presAssocID="{5C1921BB-5AE2-46E1-9278-4E50EAF60D7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DAD7947-4108-4586-9604-96D4C997428A}" type="pres">
      <dgm:prSet presAssocID="{099F05F5-5E6A-44FB-B734-F03578869CFB}" presName="circ1TxSh" presStyleLbl="vennNode1" presStyleIdx="0" presStyleCnt="1" custLinFactNeighborY="785"/>
      <dgm:spPr/>
      <dgm:t>
        <a:bodyPr/>
        <a:lstStyle/>
        <a:p>
          <a:endParaRPr lang="es-MX"/>
        </a:p>
      </dgm:t>
    </dgm:pt>
  </dgm:ptLst>
  <dgm:cxnLst>
    <dgm:cxn modelId="{D8E595BB-90C8-4BD3-87A7-BCE22D287D4F}" type="presOf" srcId="{5C1921BB-5AE2-46E1-9278-4E50EAF60D75}" destId="{FBE7BB69-57EA-45B2-B2A0-95A90BD45178}" srcOrd="0" destOrd="0" presId="urn:microsoft.com/office/officeart/2005/8/layout/venn1"/>
    <dgm:cxn modelId="{04DA2BA0-F88D-4318-917E-4DDDA35E1139}" srcId="{5C1921BB-5AE2-46E1-9278-4E50EAF60D75}" destId="{099F05F5-5E6A-44FB-B734-F03578869CFB}" srcOrd="0" destOrd="0" parTransId="{7DF793B9-1430-4029-BF13-7AC123262835}" sibTransId="{3C318C0F-9EA9-4CA6-8CFD-DCAF729EBC04}"/>
    <dgm:cxn modelId="{73443719-0F7E-4665-BE2C-F817A5108AFC}" type="presOf" srcId="{099F05F5-5E6A-44FB-B734-F03578869CFB}" destId="{6DAD7947-4108-4586-9604-96D4C997428A}" srcOrd="0" destOrd="0" presId="urn:microsoft.com/office/officeart/2005/8/layout/venn1"/>
    <dgm:cxn modelId="{4CB184D3-1557-4E37-87AE-226AC8D85584}" type="presParOf" srcId="{FBE7BB69-57EA-45B2-B2A0-95A90BD45178}" destId="{6DAD7947-4108-4586-9604-96D4C997428A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78097C-2D02-44EC-8A18-14B0C0153B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9CF43E9-1E26-492A-AE16-D4F07BF49163}">
      <dgm:prSet phldrT="[Texto]" custT="1"/>
      <dgm:spPr>
        <a:solidFill>
          <a:srgbClr val="BF95DF"/>
        </a:solidFill>
      </dgm:spPr>
      <dgm:t>
        <a:bodyPr/>
        <a:lstStyle/>
        <a:p>
          <a:r>
            <a:rPr lang="es-MX" sz="1800" b="1" dirty="0" smtClean="0">
              <a:solidFill>
                <a:schemeClr val="tx1"/>
              </a:solidFill>
            </a:rPr>
            <a:t>PENSAMIENTOS AUTOMÁTICOS </a:t>
          </a:r>
          <a:endParaRPr lang="es-MX" sz="1800" b="1" dirty="0">
            <a:solidFill>
              <a:schemeClr val="tx1"/>
            </a:solidFill>
          </a:endParaRPr>
        </a:p>
      </dgm:t>
    </dgm:pt>
    <dgm:pt modelId="{F0C9DE01-57F8-4C05-B841-88A682E9DF46}" type="parTrans" cxnId="{2B526B8E-CD71-43FB-BD0D-F701C369C600}">
      <dgm:prSet/>
      <dgm:spPr/>
      <dgm:t>
        <a:bodyPr/>
        <a:lstStyle/>
        <a:p>
          <a:endParaRPr lang="es-MX"/>
        </a:p>
      </dgm:t>
    </dgm:pt>
    <dgm:pt modelId="{4F131280-69C4-4051-BF68-0A3F81B767C7}" type="sibTrans" cxnId="{2B526B8E-CD71-43FB-BD0D-F701C369C600}">
      <dgm:prSet/>
      <dgm:spPr/>
      <dgm:t>
        <a:bodyPr/>
        <a:lstStyle/>
        <a:p>
          <a:endParaRPr lang="es-MX"/>
        </a:p>
      </dgm:t>
    </dgm:pt>
    <dgm:pt modelId="{57109E49-0AF4-44D0-9E96-9551FC947977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Ocurren espontáneamente sin esfuerzo</a:t>
          </a:r>
          <a:endParaRPr lang="es-MX" dirty="0">
            <a:latin typeface="Century Gothic" panose="020B0502020202020204" pitchFamily="34" charset="0"/>
          </a:endParaRPr>
        </a:p>
      </dgm:t>
    </dgm:pt>
    <dgm:pt modelId="{AC7122F7-3AA3-4888-99DF-2E32419E4BB1}" type="parTrans" cxnId="{A597FAEC-9894-4C0E-8497-4E011DA67B7B}">
      <dgm:prSet/>
      <dgm:spPr/>
      <dgm:t>
        <a:bodyPr/>
        <a:lstStyle/>
        <a:p>
          <a:endParaRPr lang="es-MX"/>
        </a:p>
      </dgm:t>
    </dgm:pt>
    <dgm:pt modelId="{47E441F3-60DC-4D31-A454-36579CCF30AF}" type="sibTrans" cxnId="{A597FAEC-9894-4C0E-8497-4E011DA67B7B}">
      <dgm:prSet/>
      <dgm:spPr/>
      <dgm:t>
        <a:bodyPr/>
        <a:lstStyle/>
        <a:p>
          <a:endParaRPr lang="es-MX"/>
        </a:p>
      </dgm:t>
    </dgm:pt>
    <dgm:pt modelId="{B8DC3462-E9CB-4A34-A83C-AF02DB9FC622}">
      <dgm:prSet phldrT="[Texto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sz="1600" dirty="0" smtClean="0">
              <a:latin typeface="Century Gothic" panose="020B0502020202020204" pitchFamily="34" charset="0"/>
            </a:rPr>
            <a:t>Ideas o creencias más profundas que tiene el paciente sobre si mismo, los demás y el mundo, dan lugar a los pensamientos </a:t>
          </a:r>
          <a:r>
            <a:rPr lang="es-MX" sz="1600" dirty="0" smtClean="0">
              <a:latin typeface="Century Gothic" panose="020B0502020202020204" pitchFamily="34" charset="0"/>
            </a:rPr>
            <a:t>automáticos (Ruiz, 2011).</a:t>
          </a:r>
          <a:endParaRPr lang="es-MX" sz="1600" dirty="0">
            <a:latin typeface="Century Gothic" panose="020B0502020202020204" pitchFamily="34" charset="0"/>
          </a:endParaRPr>
        </a:p>
      </dgm:t>
    </dgm:pt>
    <dgm:pt modelId="{43170BD0-2D9F-453B-93B3-3F22C427EFBD}" type="parTrans" cxnId="{2CD65A38-8119-4701-A526-8F6517DB417C}">
      <dgm:prSet/>
      <dgm:spPr/>
      <dgm:t>
        <a:bodyPr/>
        <a:lstStyle/>
        <a:p>
          <a:endParaRPr lang="es-MX"/>
        </a:p>
      </dgm:t>
    </dgm:pt>
    <dgm:pt modelId="{09403EDA-A142-47F4-A56A-50E48526E420}" type="sibTrans" cxnId="{2CD65A38-8119-4701-A526-8F6517DB417C}">
      <dgm:prSet/>
      <dgm:spPr/>
      <dgm:t>
        <a:bodyPr/>
        <a:lstStyle/>
        <a:p>
          <a:endParaRPr lang="es-MX"/>
        </a:p>
      </dgm:t>
    </dgm:pt>
    <dgm:pt modelId="{D256C554-3A91-4662-BC89-B6FC15CB8F9C}">
      <dgm:prSet phldrT="[Texto]"/>
      <dgm:spPr>
        <a:solidFill>
          <a:srgbClr val="F5AB3D"/>
        </a:solidFill>
        <a:ln>
          <a:solidFill>
            <a:srgbClr val="F5AB3D"/>
          </a:solidFill>
        </a:ln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CREENCIAS CENTRALES</a:t>
          </a:r>
          <a:endParaRPr lang="es-MX" b="1" dirty="0">
            <a:solidFill>
              <a:schemeClr val="tx1"/>
            </a:solidFill>
          </a:endParaRPr>
        </a:p>
      </dgm:t>
    </dgm:pt>
    <dgm:pt modelId="{FB2F657F-5029-4B88-B2F2-EB8874308436}" type="parTrans" cxnId="{195FFF50-83BD-411D-937F-9F4FE2528A9C}">
      <dgm:prSet/>
      <dgm:spPr/>
      <dgm:t>
        <a:bodyPr/>
        <a:lstStyle/>
        <a:p>
          <a:endParaRPr lang="es-MX"/>
        </a:p>
      </dgm:t>
    </dgm:pt>
    <dgm:pt modelId="{CB06C97D-5CC2-48C9-9E4F-0777BC1F895B}" type="sibTrans" cxnId="{195FFF50-83BD-411D-937F-9F4FE2528A9C}">
      <dgm:prSet/>
      <dgm:spPr/>
      <dgm:t>
        <a:bodyPr/>
        <a:lstStyle/>
        <a:p>
          <a:endParaRPr lang="es-MX"/>
        </a:p>
      </dgm:t>
    </dgm:pt>
    <dgm:pt modelId="{C6C284C6-9DE2-4898-8D13-137BD22AC7B4}">
      <dgm:prSet phldrT="[Texto]" custT="1"/>
      <dgm:spPr>
        <a:solidFill>
          <a:srgbClr val="F3D497">
            <a:alpha val="89804"/>
          </a:srgbClr>
        </a:solidFill>
      </dgm:spPr>
      <dgm:t>
        <a:bodyPr/>
        <a:lstStyle/>
        <a:p>
          <a:pPr algn="just"/>
          <a:r>
            <a:rPr lang="es-MX" sz="1600" dirty="0" smtClean="0">
              <a:latin typeface="Century Gothic" panose="020B0502020202020204" pitchFamily="34" charset="0"/>
            </a:rPr>
            <a:t>Ideas globales, rígidas y absolutistas sobre uno mismo y/o los demás, son las ideas nucleares que tiene la persona sobre si misma, desarrolladas a lo largo de la </a:t>
          </a:r>
          <a:r>
            <a:rPr lang="es-MX" sz="1600" dirty="0" smtClean="0">
              <a:latin typeface="Century Gothic" panose="020B0502020202020204" pitchFamily="34" charset="0"/>
            </a:rPr>
            <a:t>infancia (Ruiz, 2011).</a:t>
          </a:r>
          <a:endParaRPr lang="es-MX" sz="1600" dirty="0">
            <a:latin typeface="Century Gothic" panose="020B0502020202020204" pitchFamily="34" charset="0"/>
          </a:endParaRPr>
        </a:p>
      </dgm:t>
    </dgm:pt>
    <dgm:pt modelId="{0169EDC8-7CA8-4DFE-8BC0-7ED6A16ED941}" type="parTrans" cxnId="{5AE9BA7C-8557-4419-AE59-DA56E6561997}">
      <dgm:prSet/>
      <dgm:spPr/>
      <dgm:t>
        <a:bodyPr/>
        <a:lstStyle/>
        <a:p>
          <a:endParaRPr lang="es-MX"/>
        </a:p>
      </dgm:t>
    </dgm:pt>
    <dgm:pt modelId="{7FDA78DA-72FC-4876-9A2F-5E472E896046}" type="sibTrans" cxnId="{5AE9BA7C-8557-4419-AE59-DA56E6561997}">
      <dgm:prSet/>
      <dgm:spPr/>
      <dgm:t>
        <a:bodyPr/>
        <a:lstStyle/>
        <a:p>
          <a:endParaRPr lang="es-MX"/>
        </a:p>
      </dgm:t>
    </dgm:pt>
    <dgm:pt modelId="{713F5AD6-49FE-435F-9356-DFC0A7E633BC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Son difíciles de apartar de la mente</a:t>
          </a:r>
          <a:endParaRPr lang="es-MX" dirty="0">
            <a:latin typeface="Century Gothic" panose="020B0502020202020204" pitchFamily="34" charset="0"/>
          </a:endParaRPr>
        </a:p>
      </dgm:t>
    </dgm:pt>
    <dgm:pt modelId="{40DC7026-6902-4F9B-895C-04177E7FEFDC}" type="parTrans" cxnId="{264ED2E4-76E3-413C-A306-55C96872D7DD}">
      <dgm:prSet/>
      <dgm:spPr/>
      <dgm:t>
        <a:bodyPr/>
        <a:lstStyle/>
        <a:p>
          <a:endParaRPr lang="es-MX"/>
        </a:p>
      </dgm:t>
    </dgm:pt>
    <dgm:pt modelId="{E25FFD7B-FE07-49A1-A776-4097B0AA6775}" type="sibTrans" cxnId="{264ED2E4-76E3-413C-A306-55C96872D7DD}">
      <dgm:prSet/>
      <dgm:spPr/>
      <dgm:t>
        <a:bodyPr/>
        <a:lstStyle/>
        <a:p>
          <a:endParaRPr lang="es-MX"/>
        </a:p>
      </dgm:t>
    </dgm:pt>
    <dgm:pt modelId="{A156693F-0A09-496C-B07B-F242E63AD60D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No aparecen como resultado de un razonamiento sobre una situación</a:t>
          </a:r>
          <a:endParaRPr lang="es-MX" dirty="0">
            <a:latin typeface="Century Gothic" panose="020B0502020202020204" pitchFamily="34" charset="0"/>
          </a:endParaRPr>
        </a:p>
      </dgm:t>
    </dgm:pt>
    <dgm:pt modelId="{110713B4-63D8-4E6A-96CC-20EECD6B89E8}" type="parTrans" cxnId="{661D524A-7B7D-4EA4-82E1-7D10E2C8879A}">
      <dgm:prSet/>
      <dgm:spPr/>
      <dgm:t>
        <a:bodyPr/>
        <a:lstStyle/>
        <a:p>
          <a:endParaRPr lang="es-MX"/>
        </a:p>
      </dgm:t>
    </dgm:pt>
    <dgm:pt modelId="{60C18065-CD8D-436D-961B-5FE229C44EF8}" type="sibTrans" cxnId="{661D524A-7B7D-4EA4-82E1-7D10E2C8879A}">
      <dgm:prSet/>
      <dgm:spPr/>
      <dgm:t>
        <a:bodyPr/>
        <a:lstStyle/>
        <a:p>
          <a:endParaRPr lang="es-MX"/>
        </a:p>
      </dgm:t>
    </dgm:pt>
    <dgm:pt modelId="{72EDE0DB-5A62-49F7-951D-BB2A46BB2453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Aumentan la intensidad de la emoción</a:t>
          </a:r>
          <a:endParaRPr lang="es-MX" dirty="0">
            <a:latin typeface="Century Gothic" panose="020B0502020202020204" pitchFamily="34" charset="0"/>
          </a:endParaRPr>
        </a:p>
      </dgm:t>
    </dgm:pt>
    <dgm:pt modelId="{9AEF1C47-0175-4FB0-BB86-8D00254C1BCC}" type="parTrans" cxnId="{762CC390-673A-4023-9C45-0B5BB944B863}">
      <dgm:prSet/>
      <dgm:spPr/>
      <dgm:t>
        <a:bodyPr/>
        <a:lstStyle/>
        <a:p>
          <a:endParaRPr lang="es-MX"/>
        </a:p>
      </dgm:t>
    </dgm:pt>
    <dgm:pt modelId="{D16D41F8-17D5-4AA8-9B91-343E48B45661}" type="sibTrans" cxnId="{762CC390-673A-4023-9C45-0B5BB944B863}">
      <dgm:prSet/>
      <dgm:spPr/>
      <dgm:t>
        <a:bodyPr/>
        <a:lstStyle/>
        <a:p>
          <a:endParaRPr lang="es-MX"/>
        </a:p>
      </dgm:t>
    </dgm:pt>
    <dgm:pt modelId="{9E0C565C-48E7-4C6A-ABB4-D7428CECBDED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Pueden ocurrir a pesar de que exista una evidencia objetiva y contraria a los mismas.</a:t>
          </a:r>
          <a:endParaRPr lang="es-MX" dirty="0">
            <a:latin typeface="Century Gothic" panose="020B0502020202020204" pitchFamily="34" charset="0"/>
          </a:endParaRPr>
        </a:p>
      </dgm:t>
    </dgm:pt>
    <dgm:pt modelId="{7526F785-8F48-4EB5-9D17-E90DDBBA43E4}" type="parTrans" cxnId="{52C7AE14-F62B-4A3F-9B68-554A55E408E9}">
      <dgm:prSet/>
      <dgm:spPr/>
      <dgm:t>
        <a:bodyPr/>
        <a:lstStyle/>
        <a:p>
          <a:endParaRPr lang="es-MX"/>
        </a:p>
      </dgm:t>
    </dgm:pt>
    <dgm:pt modelId="{17B4A87E-040E-4CB5-84BA-8C0EF92E1122}" type="sibTrans" cxnId="{52C7AE14-F62B-4A3F-9B68-554A55E408E9}">
      <dgm:prSet/>
      <dgm:spPr/>
      <dgm:t>
        <a:bodyPr/>
        <a:lstStyle/>
        <a:p>
          <a:endParaRPr lang="es-MX"/>
        </a:p>
      </dgm:t>
    </dgm:pt>
    <dgm:pt modelId="{EC87BBBA-184C-4306-A9D2-47DB717FC1C9}">
      <dgm:prSet phldrT="[Texto]"/>
      <dgm:spPr>
        <a:solidFill>
          <a:srgbClr val="DEC8EE">
            <a:alpha val="89804"/>
          </a:srgbClr>
        </a:solidFill>
      </dgm:spPr>
      <dgm:t>
        <a:bodyPr/>
        <a:lstStyle/>
        <a:p>
          <a:pPr algn="just"/>
          <a:r>
            <a:rPr lang="es-MX" dirty="0" smtClean="0">
              <a:latin typeface="Century Gothic" panose="020B0502020202020204" pitchFamily="34" charset="0"/>
            </a:rPr>
            <a:t>Son reflejo de </a:t>
          </a:r>
          <a:r>
            <a:rPr lang="es-MX" dirty="0" smtClean="0">
              <a:latin typeface="Century Gothic" panose="020B0502020202020204" pitchFamily="34" charset="0"/>
            </a:rPr>
            <a:t>suposiciones (Ruiz, 2011).</a:t>
          </a:r>
          <a:endParaRPr lang="es-MX" dirty="0">
            <a:latin typeface="Century Gothic" panose="020B0502020202020204" pitchFamily="34" charset="0"/>
          </a:endParaRPr>
        </a:p>
      </dgm:t>
    </dgm:pt>
    <dgm:pt modelId="{6BE2AC11-3303-402E-BBAE-C3806565AA70}" type="parTrans" cxnId="{42B5586B-929A-4B5B-96B6-8C00F6998BF4}">
      <dgm:prSet/>
      <dgm:spPr/>
      <dgm:t>
        <a:bodyPr/>
        <a:lstStyle/>
        <a:p>
          <a:endParaRPr lang="es-MX"/>
        </a:p>
      </dgm:t>
    </dgm:pt>
    <dgm:pt modelId="{5AE0D456-2F7F-4D0E-BEFA-F84404E94CEF}" type="sibTrans" cxnId="{42B5586B-929A-4B5B-96B6-8C00F6998BF4}">
      <dgm:prSet/>
      <dgm:spPr/>
      <dgm:t>
        <a:bodyPr/>
        <a:lstStyle/>
        <a:p>
          <a:endParaRPr lang="es-MX"/>
        </a:p>
      </dgm:t>
    </dgm:pt>
    <dgm:pt modelId="{F5744BDA-3C56-4176-B0E5-DE908C5DAD1B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SUPUESTOS- CREENCIAS INTERMEDIAS </a:t>
          </a:r>
          <a:endParaRPr lang="es-MX" b="1" dirty="0">
            <a:solidFill>
              <a:schemeClr val="tx1"/>
            </a:solidFill>
          </a:endParaRPr>
        </a:p>
      </dgm:t>
    </dgm:pt>
    <dgm:pt modelId="{3FE8C1A5-637F-4338-B0F2-A1981A9C1D89}" type="sibTrans" cxnId="{C765DB9D-357B-41FC-B47E-5B23A2F1377C}">
      <dgm:prSet/>
      <dgm:spPr/>
      <dgm:t>
        <a:bodyPr/>
        <a:lstStyle/>
        <a:p>
          <a:endParaRPr lang="es-MX"/>
        </a:p>
      </dgm:t>
    </dgm:pt>
    <dgm:pt modelId="{358CBD48-DF17-4434-A403-A577877B6D5F}" type="parTrans" cxnId="{C765DB9D-357B-41FC-B47E-5B23A2F1377C}">
      <dgm:prSet/>
      <dgm:spPr/>
      <dgm:t>
        <a:bodyPr/>
        <a:lstStyle/>
        <a:p>
          <a:endParaRPr lang="es-MX"/>
        </a:p>
      </dgm:t>
    </dgm:pt>
    <dgm:pt modelId="{7FE3AA53-8634-4B3E-BEDD-5684B66853DB}" type="pres">
      <dgm:prSet presAssocID="{2378097C-2D02-44EC-8A18-14B0C0153B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FC6EE21-C0B0-4CAF-95D6-738484F4E9A7}" type="pres">
      <dgm:prSet presAssocID="{19CF43E9-1E26-492A-AE16-D4F07BF49163}" presName="composite" presStyleCnt="0"/>
      <dgm:spPr/>
    </dgm:pt>
    <dgm:pt modelId="{BF893340-D630-432A-A373-ADEB4EA9D18C}" type="pres">
      <dgm:prSet presAssocID="{19CF43E9-1E26-492A-AE16-D4F07BF49163}" presName="parTx" presStyleLbl="alignNode1" presStyleIdx="0" presStyleCnt="3" custScaleX="110398" custLinFactNeighborX="-57" custLinFactNeighborY="7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7EBDFF-754F-4A3C-AD45-B2EE12318798}" type="pres">
      <dgm:prSet presAssocID="{19CF43E9-1E26-492A-AE16-D4F07BF49163}" presName="desTx" presStyleLbl="alignAccFollowNode1" presStyleIdx="0" presStyleCnt="3" custScaleX="10886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EC3848-8793-4127-A80E-CE200CD81477}" type="pres">
      <dgm:prSet presAssocID="{4F131280-69C4-4051-BF68-0A3F81B767C7}" presName="space" presStyleCnt="0"/>
      <dgm:spPr/>
    </dgm:pt>
    <dgm:pt modelId="{9DF2B62D-16F6-4746-AA7B-CF3360813AC2}" type="pres">
      <dgm:prSet presAssocID="{F5744BDA-3C56-4176-B0E5-DE908C5DAD1B}" presName="composite" presStyleCnt="0"/>
      <dgm:spPr/>
    </dgm:pt>
    <dgm:pt modelId="{27B668B4-E086-48A2-8DA6-A9331D115761}" type="pres">
      <dgm:prSet presAssocID="{F5744BDA-3C56-4176-B0E5-DE908C5DAD1B}" presName="parTx" presStyleLbl="alignNode1" presStyleIdx="1" presStyleCnt="3" custLinFactNeighborX="116" custLinFactNeighborY="-237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DAE847-8AEA-4B3A-9F88-B62F6C492D23}" type="pres">
      <dgm:prSet presAssocID="{F5744BDA-3C56-4176-B0E5-DE908C5DAD1B}" presName="desTx" presStyleLbl="alignAccFollowNode1" presStyleIdx="1" presStyleCnt="3" custScaleY="84775" custLinFactNeighborX="595" custLinFactNeighborY="-1293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DDB05A-8F4B-4AEF-A09A-22CEF224E691}" type="pres">
      <dgm:prSet presAssocID="{3FE8C1A5-637F-4338-B0F2-A1981A9C1D89}" presName="space" presStyleCnt="0"/>
      <dgm:spPr/>
    </dgm:pt>
    <dgm:pt modelId="{9A6944DE-457E-4B65-B2DD-60CC75566E08}" type="pres">
      <dgm:prSet presAssocID="{D256C554-3A91-4662-BC89-B6FC15CB8F9C}" presName="composite" presStyleCnt="0"/>
      <dgm:spPr/>
    </dgm:pt>
    <dgm:pt modelId="{0746F013-53C4-469C-AE71-584DB82AFD8C}" type="pres">
      <dgm:prSet presAssocID="{D256C554-3A91-4662-BC89-B6FC15CB8F9C}" presName="parTx" presStyleLbl="alignNode1" presStyleIdx="2" presStyleCnt="3" custLinFactNeighborX="-2442" custLinFactNeighborY="-418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1572B0-9090-4AC1-891B-B8BCE2C0D152}" type="pres">
      <dgm:prSet presAssocID="{D256C554-3A91-4662-BC89-B6FC15CB8F9C}" presName="desTx" presStyleLbl="alignAccFollowNode1" presStyleIdx="2" presStyleCnt="3" custScaleY="70713" custLinFactNeighborX="-2799" custLinFactNeighborY="-2317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4B20BA-ED71-41A6-8E78-C443A45B146C}" type="presOf" srcId="{9E0C565C-48E7-4C6A-ABB4-D7428CECBDED}" destId="{6F7EBDFF-754F-4A3C-AD45-B2EE12318798}" srcOrd="0" destOrd="4" presId="urn:microsoft.com/office/officeart/2005/8/layout/hList1"/>
    <dgm:cxn modelId="{5AE9BA7C-8557-4419-AE59-DA56E6561997}" srcId="{D256C554-3A91-4662-BC89-B6FC15CB8F9C}" destId="{C6C284C6-9DE2-4898-8D13-137BD22AC7B4}" srcOrd="0" destOrd="0" parTransId="{0169EDC8-7CA8-4DFE-8BC0-7ED6A16ED941}" sibTransId="{7FDA78DA-72FC-4876-9A2F-5E472E896046}"/>
    <dgm:cxn modelId="{195FFF50-83BD-411D-937F-9F4FE2528A9C}" srcId="{2378097C-2D02-44EC-8A18-14B0C0153B21}" destId="{D256C554-3A91-4662-BC89-B6FC15CB8F9C}" srcOrd="2" destOrd="0" parTransId="{FB2F657F-5029-4B88-B2F2-EB8874308436}" sibTransId="{CB06C97D-5CC2-48C9-9E4F-0777BC1F895B}"/>
    <dgm:cxn modelId="{A597FAEC-9894-4C0E-8497-4E011DA67B7B}" srcId="{19CF43E9-1E26-492A-AE16-D4F07BF49163}" destId="{57109E49-0AF4-44D0-9E96-9551FC947977}" srcOrd="0" destOrd="0" parTransId="{AC7122F7-3AA3-4888-99DF-2E32419E4BB1}" sibTransId="{47E441F3-60DC-4D31-A454-36579CCF30AF}"/>
    <dgm:cxn modelId="{4B013D7F-1820-4DD7-9A84-19321316DD66}" type="presOf" srcId="{B8DC3462-E9CB-4A34-A83C-AF02DB9FC622}" destId="{DBDAE847-8AEA-4B3A-9F88-B62F6C492D23}" srcOrd="0" destOrd="0" presId="urn:microsoft.com/office/officeart/2005/8/layout/hList1"/>
    <dgm:cxn modelId="{26486A71-4E87-424B-8075-99A4F0942CBB}" type="presOf" srcId="{2378097C-2D02-44EC-8A18-14B0C0153B21}" destId="{7FE3AA53-8634-4B3E-BEDD-5684B66853DB}" srcOrd="0" destOrd="0" presId="urn:microsoft.com/office/officeart/2005/8/layout/hList1"/>
    <dgm:cxn modelId="{ADDCF08D-ECE7-434A-9212-CC108F346E9A}" type="presOf" srcId="{72EDE0DB-5A62-49F7-951D-BB2A46BB2453}" destId="{6F7EBDFF-754F-4A3C-AD45-B2EE12318798}" srcOrd="0" destOrd="3" presId="urn:microsoft.com/office/officeart/2005/8/layout/hList1"/>
    <dgm:cxn modelId="{762CC390-673A-4023-9C45-0B5BB944B863}" srcId="{19CF43E9-1E26-492A-AE16-D4F07BF49163}" destId="{72EDE0DB-5A62-49F7-951D-BB2A46BB2453}" srcOrd="3" destOrd="0" parTransId="{9AEF1C47-0175-4FB0-BB86-8D00254C1BCC}" sibTransId="{D16D41F8-17D5-4AA8-9B91-343E48B45661}"/>
    <dgm:cxn modelId="{AF28C1BF-C3F2-49B6-ADE6-2D2EEB5F956E}" type="presOf" srcId="{C6C284C6-9DE2-4898-8D13-137BD22AC7B4}" destId="{791572B0-9090-4AC1-891B-B8BCE2C0D152}" srcOrd="0" destOrd="0" presId="urn:microsoft.com/office/officeart/2005/8/layout/hList1"/>
    <dgm:cxn modelId="{52C7AE14-F62B-4A3F-9B68-554A55E408E9}" srcId="{19CF43E9-1E26-492A-AE16-D4F07BF49163}" destId="{9E0C565C-48E7-4C6A-ABB4-D7428CECBDED}" srcOrd="4" destOrd="0" parTransId="{7526F785-8F48-4EB5-9D17-E90DDBBA43E4}" sibTransId="{17B4A87E-040E-4CB5-84BA-8C0EF92E1122}"/>
    <dgm:cxn modelId="{661D524A-7B7D-4EA4-82E1-7D10E2C8879A}" srcId="{19CF43E9-1E26-492A-AE16-D4F07BF49163}" destId="{A156693F-0A09-496C-B07B-F242E63AD60D}" srcOrd="2" destOrd="0" parTransId="{110713B4-63D8-4E6A-96CC-20EECD6B89E8}" sibTransId="{60C18065-CD8D-436D-961B-5FE229C44EF8}"/>
    <dgm:cxn modelId="{8B4D9EA1-9438-48CD-BEC0-84D57E9CEC70}" type="presOf" srcId="{57109E49-0AF4-44D0-9E96-9551FC947977}" destId="{6F7EBDFF-754F-4A3C-AD45-B2EE12318798}" srcOrd="0" destOrd="0" presId="urn:microsoft.com/office/officeart/2005/8/layout/hList1"/>
    <dgm:cxn modelId="{264ED2E4-76E3-413C-A306-55C96872D7DD}" srcId="{19CF43E9-1E26-492A-AE16-D4F07BF49163}" destId="{713F5AD6-49FE-435F-9356-DFC0A7E633BC}" srcOrd="1" destOrd="0" parTransId="{40DC7026-6902-4F9B-895C-04177E7FEFDC}" sibTransId="{E25FFD7B-FE07-49A1-A776-4097B0AA6775}"/>
    <dgm:cxn modelId="{6546ABAA-1B89-4ACE-95C0-533264EBF5FE}" type="presOf" srcId="{19CF43E9-1E26-492A-AE16-D4F07BF49163}" destId="{BF893340-D630-432A-A373-ADEB4EA9D18C}" srcOrd="0" destOrd="0" presId="urn:microsoft.com/office/officeart/2005/8/layout/hList1"/>
    <dgm:cxn modelId="{9910082F-8341-4819-88D7-AD5DC973CA3C}" type="presOf" srcId="{EC87BBBA-184C-4306-A9D2-47DB717FC1C9}" destId="{6F7EBDFF-754F-4A3C-AD45-B2EE12318798}" srcOrd="0" destOrd="5" presId="urn:microsoft.com/office/officeart/2005/8/layout/hList1"/>
    <dgm:cxn modelId="{B31E0267-FD97-4CBF-86A5-2D61CD155323}" type="presOf" srcId="{D256C554-3A91-4662-BC89-B6FC15CB8F9C}" destId="{0746F013-53C4-469C-AE71-584DB82AFD8C}" srcOrd="0" destOrd="0" presId="urn:microsoft.com/office/officeart/2005/8/layout/hList1"/>
    <dgm:cxn modelId="{2CD65A38-8119-4701-A526-8F6517DB417C}" srcId="{F5744BDA-3C56-4176-B0E5-DE908C5DAD1B}" destId="{B8DC3462-E9CB-4A34-A83C-AF02DB9FC622}" srcOrd="0" destOrd="0" parTransId="{43170BD0-2D9F-453B-93B3-3F22C427EFBD}" sibTransId="{09403EDA-A142-47F4-A56A-50E48526E420}"/>
    <dgm:cxn modelId="{C765DB9D-357B-41FC-B47E-5B23A2F1377C}" srcId="{2378097C-2D02-44EC-8A18-14B0C0153B21}" destId="{F5744BDA-3C56-4176-B0E5-DE908C5DAD1B}" srcOrd="1" destOrd="0" parTransId="{358CBD48-DF17-4434-A403-A577877B6D5F}" sibTransId="{3FE8C1A5-637F-4338-B0F2-A1981A9C1D89}"/>
    <dgm:cxn modelId="{C112AB83-DEA6-47B7-8944-3ABBC89FAC03}" type="presOf" srcId="{A156693F-0A09-496C-B07B-F242E63AD60D}" destId="{6F7EBDFF-754F-4A3C-AD45-B2EE12318798}" srcOrd="0" destOrd="2" presId="urn:microsoft.com/office/officeart/2005/8/layout/hList1"/>
    <dgm:cxn modelId="{469776BB-915C-4CEB-88A6-BCEDEF1812C1}" type="presOf" srcId="{713F5AD6-49FE-435F-9356-DFC0A7E633BC}" destId="{6F7EBDFF-754F-4A3C-AD45-B2EE12318798}" srcOrd="0" destOrd="1" presId="urn:microsoft.com/office/officeart/2005/8/layout/hList1"/>
    <dgm:cxn modelId="{2B526B8E-CD71-43FB-BD0D-F701C369C600}" srcId="{2378097C-2D02-44EC-8A18-14B0C0153B21}" destId="{19CF43E9-1E26-492A-AE16-D4F07BF49163}" srcOrd="0" destOrd="0" parTransId="{F0C9DE01-57F8-4C05-B841-88A682E9DF46}" sibTransId="{4F131280-69C4-4051-BF68-0A3F81B767C7}"/>
    <dgm:cxn modelId="{42B5586B-929A-4B5B-96B6-8C00F6998BF4}" srcId="{19CF43E9-1E26-492A-AE16-D4F07BF49163}" destId="{EC87BBBA-184C-4306-A9D2-47DB717FC1C9}" srcOrd="5" destOrd="0" parTransId="{6BE2AC11-3303-402E-BBAE-C3806565AA70}" sibTransId="{5AE0D456-2F7F-4D0E-BEFA-F84404E94CEF}"/>
    <dgm:cxn modelId="{A3AC0B78-5FDD-48D5-823A-B00B07161FDA}" type="presOf" srcId="{F5744BDA-3C56-4176-B0E5-DE908C5DAD1B}" destId="{27B668B4-E086-48A2-8DA6-A9331D115761}" srcOrd="0" destOrd="0" presId="urn:microsoft.com/office/officeart/2005/8/layout/hList1"/>
    <dgm:cxn modelId="{090CB04A-282E-4D9F-AD32-06B146C59ACC}" type="presParOf" srcId="{7FE3AA53-8634-4B3E-BEDD-5684B66853DB}" destId="{1FC6EE21-C0B0-4CAF-95D6-738484F4E9A7}" srcOrd="0" destOrd="0" presId="urn:microsoft.com/office/officeart/2005/8/layout/hList1"/>
    <dgm:cxn modelId="{E7D7E05E-7D7A-47AF-8988-7B6461199DC6}" type="presParOf" srcId="{1FC6EE21-C0B0-4CAF-95D6-738484F4E9A7}" destId="{BF893340-D630-432A-A373-ADEB4EA9D18C}" srcOrd="0" destOrd="0" presId="urn:microsoft.com/office/officeart/2005/8/layout/hList1"/>
    <dgm:cxn modelId="{B2EE5FEB-D17F-48DA-9B5C-E1EE71B58C25}" type="presParOf" srcId="{1FC6EE21-C0B0-4CAF-95D6-738484F4E9A7}" destId="{6F7EBDFF-754F-4A3C-AD45-B2EE12318798}" srcOrd="1" destOrd="0" presId="urn:microsoft.com/office/officeart/2005/8/layout/hList1"/>
    <dgm:cxn modelId="{8C5E8F35-4F62-4B30-84EB-50A21514F567}" type="presParOf" srcId="{7FE3AA53-8634-4B3E-BEDD-5684B66853DB}" destId="{36EC3848-8793-4127-A80E-CE200CD81477}" srcOrd="1" destOrd="0" presId="urn:microsoft.com/office/officeart/2005/8/layout/hList1"/>
    <dgm:cxn modelId="{A6C8398A-B27E-4D33-BB39-00569B2152AF}" type="presParOf" srcId="{7FE3AA53-8634-4B3E-BEDD-5684B66853DB}" destId="{9DF2B62D-16F6-4746-AA7B-CF3360813AC2}" srcOrd="2" destOrd="0" presId="urn:microsoft.com/office/officeart/2005/8/layout/hList1"/>
    <dgm:cxn modelId="{6B4764AA-9D3D-4BB1-8330-B12B75586CA1}" type="presParOf" srcId="{9DF2B62D-16F6-4746-AA7B-CF3360813AC2}" destId="{27B668B4-E086-48A2-8DA6-A9331D115761}" srcOrd="0" destOrd="0" presId="urn:microsoft.com/office/officeart/2005/8/layout/hList1"/>
    <dgm:cxn modelId="{1EEA1319-F2EF-4FA6-9F0A-6ECD4A84CB4C}" type="presParOf" srcId="{9DF2B62D-16F6-4746-AA7B-CF3360813AC2}" destId="{DBDAE847-8AEA-4B3A-9F88-B62F6C492D23}" srcOrd="1" destOrd="0" presId="urn:microsoft.com/office/officeart/2005/8/layout/hList1"/>
    <dgm:cxn modelId="{624A781E-72AC-4B37-AE8F-C2C4E0978119}" type="presParOf" srcId="{7FE3AA53-8634-4B3E-BEDD-5684B66853DB}" destId="{99DDB05A-8F4B-4AEF-A09A-22CEF224E691}" srcOrd="3" destOrd="0" presId="urn:microsoft.com/office/officeart/2005/8/layout/hList1"/>
    <dgm:cxn modelId="{852CF769-1E59-40FC-BE2C-46B7FBBAE143}" type="presParOf" srcId="{7FE3AA53-8634-4B3E-BEDD-5684B66853DB}" destId="{9A6944DE-457E-4B65-B2DD-60CC75566E08}" srcOrd="4" destOrd="0" presId="urn:microsoft.com/office/officeart/2005/8/layout/hList1"/>
    <dgm:cxn modelId="{C3E68E86-ACD9-4A7D-9FE4-1BF74C963185}" type="presParOf" srcId="{9A6944DE-457E-4B65-B2DD-60CC75566E08}" destId="{0746F013-53C4-469C-AE71-584DB82AFD8C}" srcOrd="0" destOrd="0" presId="urn:microsoft.com/office/officeart/2005/8/layout/hList1"/>
    <dgm:cxn modelId="{4D8B8134-F2A7-4A1A-95C2-6C77416845F8}" type="presParOf" srcId="{9A6944DE-457E-4B65-B2DD-60CC75566E08}" destId="{791572B0-9090-4AC1-891B-B8BCE2C0D1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8C14F-0F20-41E5-932C-2E8F5CF03544}">
      <dsp:nvSpPr>
        <dsp:cNvPr id="0" name=""/>
        <dsp:cNvSpPr/>
      </dsp:nvSpPr>
      <dsp:spPr>
        <a:xfrm>
          <a:off x="937073" y="0"/>
          <a:ext cx="9197340" cy="4141631"/>
        </a:xfrm>
        <a:prstGeom prst="rightArrow">
          <a:avLst/>
        </a:prstGeom>
        <a:solidFill>
          <a:srgbClr val="EBD5E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FA53E-3019-4143-A326-85BA849DE2C8}">
      <dsp:nvSpPr>
        <dsp:cNvPr id="0" name=""/>
        <dsp:cNvSpPr/>
      </dsp:nvSpPr>
      <dsp:spPr>
        <a:xfrm>
          <a:off x="0" y="947663"/>
          <a:ext cx="3330627" cy="21947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Es un modelo que trabaja ayudando al paciente a que cambie  sus pensamientos, emociones, conductas y respuestas fisiológicas disfuncionales por otras más adaptativas para combatir sus problemas. </a:t>
          </a:r>
          <a:endParaRPr lang="es-MX" sz="16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07140" y="1054803"/>
        <a:ext cx="3116347" cy="1980502"/>
      </dsp:txXfrm>
    </dsp:sp>
    <dsp:sp modelId="{90695FC5-F2FB-47F2-AE0D-43E615D2A9F3}">
      <dsp:nvSpPr>
        <dsp:cNvPr id="0" name=""/>
        <dsp:cNvSpPr/>
      </dsp:nvSpPr>
      <dsp:spPr>
        <a:xfrm>
          <a:off x="3905849" y="1024937"/>
          <a:ext cx="3320232" cy="20917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Se guía inicialmente a los individuos a monitorear y a reconocer los pensamientos automáticos para averiguar cómo éstos dan lugar a conductas y sensaciones somáticas desagradables e inadecuadas.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Dura entre 10 y 20 sesiones </a:t>
          </a:r>
          <a:endParaRPr lang="es-MX" sz="16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007960" y="1127048"/>
        <a:ext cx="3116010" cy="1887533"/>
      </dsp:txXfrm>
    </dsp:sp>
    <dsp:sp modelId="{39892EA2-5B04-4CE3-9873-9D0C1DCB2A46}">
      <dsp:nvSpPr>
        <dsp:cNvPr id="0" name=""/>
        <dsp:cNvSpPr/>
      </dsp:nvSpPr>
      <dsp:spPr>
        <a:xfrm>
          <a:off x="7642413" y="973424"/>
          <a:ext cx="3019096" cy="2194782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Además de aprender a modificar estas cogniciones distorsionadas, se exhorta a los pacientes a caracterizar y modificar sus creencias intermedias y centrales que son la base de esos pensamientos automáticos.</a:t>
          </a:r>
          <a:endParaRPr lang="es-MX" sz="16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7749553" y="1080564"/>
        <a:ext cx="2804816" cy="1980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F254F-E029-44C4-BA69-BB7EA8E2FC66}">
      <dsp:nvSpPr>
        <dsp:cNvPr id="0" name=""/>
        <dsp:cNvSpPr/>
      </dsp:nvSpPr>
      <dsp:spPr>
        <a:xfrm rot="3750537">
          <a:off x="2156491" y="3958941"/>
          <a:ext cx="91651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916510" y="2280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2C029-3394-4BF9-A09F-0B064902B4DB}">
      <dsp:nvSpPr>
        <dsp:cNvPr id="0" name=""/>
        <dsp:cNvSpPr/>
      </dsp:nvSpPr>
      <dsp:spPr>
        <a:xfrm rot="1348157">
          <a:off x="2735994" y="3217830"/>
          <a:ext cx="499514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499514" y="2280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B4821-C416-42D3-A521-E6460D352B45}">
      <dsp:nvSpPr>
        <dsp:cNvPr id="0" name=""/>
        <dsp:cNvSpPr/>
      </dsp:nvSpPr>
      <dsp:spPr>
        <a:xfrm rot="20255012">
          <a:off x="2735733" y="2419549"/>
          <a:ext cx="50875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508750" y="2280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8190D-9ED3-422D-B9A3-681625BBE7BD}">
      <dsp:nvSpPr>
        <dsp:cNvPr id="0" name=""/>
        <dsp:cNvSpPr/>
      </dsp:nvSpPr>
      <dsp:spPr>
        <a:xfrm rot="17864476">
          <a:off x="2157378" y="1671903"/>
          <a:ext cx="935087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935087" y="2280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5F6A9-FBCF-4BBB-A759-929D1D50C8D6}">
      <dsp:nvSpPr>
        <dsp:cNvPr id="0" name=""/>
        <dsp:cNvSpPr/>
      </dsp:nvSpPr>
      <dsp:spPr>
        <a:xfrm>
          <a:off x="2001949" y="2797612"/>
          <a:ext cx="39287" cy="88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0CA1A-263E-459F-B861-87E7596A087D}">
      <dsp:nvSpPr>
        <dsp:cNvPr id="0" name=""/>
        <dsp:cNvSpPr/>
      </dsp:nvSpPr>
      <dsp:spPr>
        <a:xfrm>
          <a:off x="2380771" y="-96241"/>
          <a:ext cx="1611455" cy="144634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INCREMENTAR HABILIDADES DE AUTOCONTROL</a:t>
          </a:r>
          <a:endParaRPr lang="es-MX" sz="11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616763" y="115572"/>
        <a:ext cx="1139471" cy="1022722"/>
      </dsp:txXfrm>
    </dsp:sp>
    <dsp:sp modelId="{38D54D3A-8EA0-4B90-8C93-347C4960F639}">
      <dsp:nvSpPr>
        <dsp:cNvPr id="0" name=""/>
        <dsp:cNvSpPr/>
      </dsp:nvSpPr>
      <dsp:spPr>
        <a:xfrm>
          <a:off x="3140157" y="1312024"/>
          <a:ext cx="1693600" cy="1438252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DISMINUIR</a:t>
          </a:r>
          <a:r>
            <a:rPr lang="es-MX" sz="1200" b="1" kern="1200" baseline="0" dirty="0" smtClean="0">
              <a:solidFill>
                <a:schemeClr val="tx1"/>
              </a:solidFill>
              <a:latin typeface="Century Gothic" panose="020B0502020202020204" pitchFamily="34" charset="0"/>
            </a:rPr>
            <a:t> EL PENSAMIENTO DISFUNCIONAL</a:t>
          </a:r>
          <a:endParaRPr lang="es-MX" sz="12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3388179" y="1522651"/>
        <a:ext cx="1197556" cy="1016998"/>
      </dsp:txXfrm>
    </dsp:sp>
    <dsp:sp modelId="{7E7A37DC-0309-4EF2-90A2-C641A6BFEE86}">
      <dsp:nvSpPr>
        <dsp:cNvPr id="0" name=""/>
        <dsp:cNvSpPr/>
      </dsp:nvSpPr>
      <dsp:spPr>
        <a:xfrm>
          <a:off x="3114518" y="2979998"/>
          <a:ext cx="1734623" cy="1345207"/>
        </a:xfrm>
        <a:prstGeom prst="ellipse">
          <a:avLst/>
        </a:prstGeom>
        <a:solidFill>
          <a:srgbClr val="FFFF9B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INCREMENTAR LA RESOLUCIÓN DE PROBLEMAS </a:t>
          </a:r>
          <a:endParaRPr lang="es-MX" sz="12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3368548" y="3176999"/>
        <a:ext cx="1226563" cy="951205"/>
      </dsp:txXfrm>
    </dsp:sp>
    <dsp:sp modelId="{B8FA440E-930F-48B6-AD7F-4A9285813C19}">
      <dsp:nvSpPr>
        <dsp:cNvPr id="0" name=""/>
        <dsp:cNvSpPr/>
      </dsp:nvSpPr>
      <dsp:spPr>
        <a:xfrm>
          <a:off x="2319169" y="4324933"/>
          <a:ext cx="1710019" cy="1463773"/>
        </a:xfrm>
        <a:prstGeom prst="ellipse">
          <a:avLst/>
        </a:prstGeom>
        <a:solidFill>
          <a:srgbClr val="A66BD3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MEJORAR TASAS DE REFORZAMIENTO POSITIVO</a:t>
          </a:r>
          <a:endParaRPr lang="es-MX" sz="11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69595" y="4539298"/>
        <a:ext cx="1209167" cy="1035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10B1D-12C2-4EFF-BF22-C39BF1D1FBC5}">
      <dsp:nvSpPr>
        <dsp:cNvPr id="0" name=""/>
        <dsp:cNvSpPr/>
      </dsp:nvSpPr>
      <dsp:spPr>
        <a:xfrm>
          <a:off x="22000" y="0"/>
          <a:ext cx="3581401" cy="3581401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baseline="0" dirty="0" smtClean="0">
              <a:latin typeface="Century Gothic" panose="020B0502020202020204" pitchFamily="34" charset="0"/>
            </a:rPr>
            <a:t>Primera ola: </a:t>
          </a:r>
          <a:r>
            <a:rPr lang="es-MX" sz="1300" kern="1200" baseline="0" dirty="0" smtClean="0">
              <a:latin typeface="Century Gothic" panose="020B0502020202020204" pitchFamily="34" charset="0"/>
            </a:rPr>
            <a:t>Se destaca la terapia conductual y los autores que la acompañan, los cuales son J.B. Watson, quien es llamado el padre del conductismo, y, por otro lado, </a:t>
          </a:r>
          <a:r>
            <a:rPr lang="es-MX" sz="1300" kern="1200" baseline="0" dirty="0" err="1" smtClean="0">
              <a:latin typeface="Century Gothic" panose="020B0502020202020204" pitchFamily="34" charset="0"/>
            </a:rPr>
            <a:t>Skinner</a:t>
          </a:r>
          <a:r>
            <a:rPr lang="es-MX" sz="1300" kern="1200" baseline="0" dirty="0" smtClean="0">
              <a:latin typeface="Century Gothic" panose="020B0502020202020204" pitchFamily="34" charset="0"/>
            </a:rPr>
            <a:t> como el autor del conductismo radical.  Lo primordial de esta primera ola fue superar las dificultades y limitaciones encontradas en el psicoanálisis (Mendoza 2020).</a:t>
          </a:r>
          <a:endParaRPr lang="es-MX" sz="1300" kern="1200" dirty="0">
            <a:latin typeface="Century Gothic" panose="020B0502020202020204" pitchFamily="34" charset="0"/>
          </a:endParaRPr>
        </a:p>
      </dsp:txBody>
      <dsp:txXfrm>
        <a:off x="546484" y="524484"/>
        <a:ext cx="2532433" cy="2532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B01D7-F9C5-44E9-9D06-D61BF1C1B530}">
      <dsp:nvSpPr>
        <dsp:cNvPr id="0" name=""/>
        <dsp:cNvSpPr/>
      </dsp:nvSpPr>
      <dsp:spPr>
        <a:xfrm>
          <a:off x="0" y="0"/>
          <a:ext cx="3581401" cy="358140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baseline="0" dirty="0" smtClean="0">
              <a:latin typeface="Century Gothic" panose="020B0502020202020204" pitchFamily="34" charset="0"/>
            </a:rPr>
            <a:t>Segunda ola: </a:t>
          </a:r>
          <a:r>
            <a:rPr lang="es-MX" sz="1300" kern="1200" baseline="0" dirty="0" smtClean="0">
              <a:latin typeface="Century Gothic" panose="020B0502020202020204" pitchFamily="34" charset="0"/>
            </a:rPr>
            <a:t>La característica principal fue tomar en cuenta al </a:t>
          </a:r>
          <a:r>
            <a:rPr lang="es-MX" sz="1300" b="1" kern="1200" baseline="0" dirty="0" smtClean="0">
              <a:latin typeface="Century Gothic" panose="020B0502020202020204" pitchFamily="34" charset="0"/>
            </a:rPr>
            <a:t>pensamiento como origen</a:t>
          </a:r>
          <a:r>
            <a:rPr lang="es-MX" sz="1300" kern="1200" baseline="0" dirty="0" smtClean="0">
              <a:latin typeface="Century Gothic" panose="020B0502020202020204" pitchFamily="34" charset="0"/>
            </a:rPr>
            <a:t> de nuestro comportamiento. En este periodo sobresalen dos corrientes significativas: la teoría del aprendizaje social, cuyos autores resaltantes son </a:t>
          </a:r>
          <a:r>
            <a:rPr lang="es-MX" sz="1300" kern="1200" baseline="0" dirty="0" err="1" smtClean="0">
              <a:latin typeface="Century Gothic" panose="020B0502020202020204" pitchFamily="34" charset="0"/>
            </a:rPr>
            <a:t>Lazarus</a:t>
          </a:r>
          <a:r>
            <a:rPr lang="es-MX" sz="1300" kern="1200" baseline="0" dirty="0" smtClean="0">
              <a:latin typeface="Century Gothic" panose="020B0502020202020204" pitchFamily="34" charset="0"/>
            </a:rPr>
            <a:t> y Bandura, y las llamadas terapias cognitivo conductuales (Mendoza 2020).</a:t>
          </a:r>
          <a:endParaRPr lang="es-MX" sz="1300" kern="1200" dirty="0">
            <a:latin typeface="Century Gothic" panose="020B0502020202020204" pitchFamily="34" charset="0"/>
          </a:endParaRPr>
        </a:p>
      </dsp:txBody>
      <dsp:txXfrm>
        <a:off x="524484" y="524484"/>
        <a:ext cx="2532433" cy="25324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D7947-4108-4586-9604-96D4C997428A}">
      <dsp:nvSpPr>
        <dsp:cNvPr id="0" name=""/>
        <dsp:cNvSpPr/>
      </dsp:nvSpPr>
      <dsp:spPr>
        <a:xfrm>
          <a:off x="0" y="138968"/>
          <a:ext cx="3545875" cy="3545875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1" kern="1200" baseline="0" dirty="0" smtClean="0">
            <a:latin typeface="Century Gothic" panose="020B0502020202020204" pitchFamily="34" charset="0"/>
          </a:endParaRPr>
        </a:p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baseline="0" dirty="0" smtClean="0">
              <a:latin typeface="Century Gothic" panose="020B0502020202020204" pitchFamily="34" charset="0"/>
            </a:rPr>
            <a:t>Tercera ola: </a:t>
          </a:r>
          <a:r>
            <a:rPr lang="es-MX" sz="1400" kern="1200" baseline="0" dirty="0" smtClean="0">
              <a:latin typeface="Century Gothic" panose="020B0502020202020204" pitchFamily="34" charset="0"/>
            </a:rPr>
            <a:t>Surgen una serie de terapias llamadas contextuales, donde destaca la aceptación y tolerancia emocional por medio de procesos atencionales.</a:t>
          </a:r>
          <a:r>
            <a:rPr lang="es-MX" sz="1400" b="1" kern="1200" baseline="0" dirty="0" smtClean="0">
              <a:latin typeface="Century Gothic" panose="020B0502020202020204" pitchFamily="34" charset="0"/>
            </a:rPr>
            <a:t> </a:t>
          </a:r>
          <a:r>
            <a:rPr lang="es-MX" sz="1400" kern="1200" baseline="0" dirty="0" smtClean="0">
              <a:latin typeface="Century Gothic" panose="020B0502020202020204" pitchFamily="34" charset="0"/>
            </a:rPr>
            <a:t>Los pioneros más productivos y de gran influencia en la terapia cognitivo conductual son Ellis y Beck (Mendoza 2020).</a:t>
          </a:r>
          <a:endParaRPr lang="es-MX" sz="1400" kern="1200" dirty="0">
            <a:latin typeface="Century Gothic" panose="020B0502020202020204" pitchFamily="34" charset="0"/>
          </a:endParaRPr>
        </a:p>
      </dsp:txBody>
      <dsp:txXfrm>
        <a:off x="519281" y="658249"/>
        <a:ext cx="2507313" cy="25073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93340-D630-432A-A373-ADEB4EA9D18C}">
      <dsp:nvSpPr>
        <dsp:cNvPr id="0" name=""/>
        <dsp:cNvSpPr/>
      </dsp:nvSpPr>
      <dsp:spPr>
        <a:xfrm>
          <a:off x="6" y="374451"/>
          <a:ext cx="3473522" cy="612806"/>
        </a:xfrm>
        <a:prstGeom prst="rect">
          <a:avLst/>
        </a:prstGeom>
        <a:solidFill>
          <a:srgbClr val="BF95DF"/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/>
              </a:solidFill>
            </a:rPr>
            <a:t>PENSAMIENTOS AUTOMÁTICOS </a:t>
          </a:r>
          <a:endParaRPr lang="es-MX" sz="1800" b="1" kern="1200" dirty="0">
            <a:solidFill>
              <a:schemeClr val="tx1"/>
            </a:solidFill>
          </a:endParaRPr>
        </a:p>
      </dsp:txBody>
      <dsp:txXfrm>
        <a:off x="6" y="374451"/>
        <a:ext cx="3473522" cy="612806"/>
      </dsp:txXfrm>
    </dsp:sp>
    <dsp:sp modelId="{6F7EBDFF-754F-4A3C-AD45-B2EE12318798}">
      <dsp:nvSpPr>
        <dsp:cNvPr id="0" name=""/>
        <dsp:cNvSpPr/>
      </dsp:nvSpPr>
      <dsp:spPr>
        <a:xfrm>
          <a:off x="25869" y="982650"/>
          <a:ext cx="3425382" cy="3541477"/>
        </a:xfrm>
        <a:prstGeom prst="rect">
          <a:avLst/>
        </a:prstGeom>
        <a:solidFill>
          <a:srgbClr val="DEC8EE">
            <a:alpha val="89804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Ocurren espontáneamente sin esfuerzo</a:t>
          </a:r>
          <a:endParaRPr lang="es-MX" sz="1500" kern="1200" dirty="0">
            <a:latin typeface="Century Gothic" panose="020B0502020202020204" pitchFamily="34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Son difíciles de apartar de la mente</a:t>
          </a:r>
          <a:endParaRPr lang="es-MX" sz="1500" kern="1200" dirty="0">
            <a:latin typeface="Century Gothic" panose="020B0502020202020204" pitchFamily="34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No aparecen como resultado de un razonamiento sobre una situación</a:t>
          </a:r>
          <a:endParaRPr lang="es-MX" sz="1500" kern="1200" dirty="0">
            <a:latin typeface="Century Gothic" panose="020B0502020202020204" pitchFamily="34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Aumentan la intensidad de la emoción</a:t>
          </a:r>
          <a:endParaRPr lang="es-MX" sz="1500" kern="1200" dirty="0">
            <a:latin typeface="Century Gothic" panose="020B0502020202020204" pitchFamily="34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Pueden ocurrir a pesar de que exista una evidencia objetiva y contraria a los mismas.</a:t>
          </a:r>
          <a:endParaRPr lang="es-MX" sz="1500" kern="1200" dirty="0">
            <a:latin typeface="Century Gothic" panose="020B0502020202020204" pitchFamily="34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>
              <a:latin typeface="Century Gothic" panose="020B0502020202020204" pitchFamily="34" charset="0"/>
            </a:rPr>
            <a:t>Son reflejo de </a:t>
          </a:r>
          <a:r>
            <a:rPr lang="es-MX" sz="1500" kern="1200" dirty="0" smtClean="0">
              <a:latin typeface="Century Gothic" panose="020B0502020202020204" pitchFamily="34" charset="0"/>
            </a:rPr>
            <a:t>suposiciones (Ruiz, 2011).</a:t>
          </a:r>
          <a:endParaRPr lang="es-MX" sz="1500" kern="1200" dirty="0">
            <a:latin typeface="Century Gothic" panose="020B0502020202020204" pitchFamily="34" charset="0"/>
          </a:endParaRPr>
        </a:p>
      </dsp:txBody>
      <dsp:txXfrm>
        <a:off x="25869" y="982650"/>
        <a:ext cx="3425382" cy="3541477"/>
      </dsp:txXfrm>
    </dsp:sp>
    <dsp:sp modelId="{27B668B4-E086-48A2-8DA6-A9331D115761}">
      <dsp:nvSpPr>
        <dsp:cNvPr id="0" name=""/>
        <dsp:cNvSpPr/>
      </dsp:nvSpPr>
      <dsp:spPr>
        <a:xfrm>
          <a:off x="3919462" y="359172"/>
          <a:ext cx="3146363" cy="612806"/>
        </a:xfrm>
        <a:prstGeom prst="rect">
          <a:avLst/>
        </a:prstGeom>
        <a:solidFill>
          <a:schemeClr val="accent6">
            <a:lumMod val="7500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solidFill>
                <a:schemeClr val="tx1"/>
              </a:solidFill>
            </a:rPr>
            <a:t>SUPUESTOS- CREENCIAS INTERMEDIAS </a:t>
          </a:r>
          <a:endParaRPr lang="es-MX" sz="1500" b="1" kern="1200" dirty="0">
            <a:solidFill>
              <a:schemeClr val="tx1"/>
            </a:solidFill>
          </a:endParaRPr>
        </a:p>
      </dsp:txBody>
      <dsp:txXfrm>
        <a:off x="3919462" y="359172"/>
        <a:ext cx="3146363" cy="612806"/>
      </dsp:txXfrm>
    </dsp:sp>
    <dsp:sp modelId="{DBDAE847-8AEA-4B3A-9F88-B62F6C492D23}">
      <dsp:nvSpPr>
        <dsp:cNvPr id="0" name=""/>
        <dsp:cNvSpPr/>
      </dsp:nvSpPr>
      <dsp:spPr>
        <a:xfrm>
          <a:off x="3934533" y="928917"/>
          <a:ext cx="3146363" cy="3002287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>
              <a:latin typeface="Century Gothic" panose="020B0502020202020204" pitchFamily="34" charset="0"/>
            </a:rPr>
            <a:t>Ideas o creencias más profundas que tiene el paciente sobre si mismo, los demás y el mundo, dan lugar a los pensamientos </a:t>
          </a:r>
          <a:r>
            <a:rPr lang="es-MX" sz="1600" kern="1200" dirty="0" smtClean="0">
              <a:latin typeface="Century Gothic" panose="020B0502020202020204" pitchFamily="34" charset="0"/>
            </a:rPr>
            <a:t>automáticos (Ruiz, 2011).</a:t>
          </a:r>
          <a:endParaRPr lang="es-MX" sz="1600" kern="1200" dirty="0">
            <a:latin typeface="Century Gothic" panose="020B0502020202020204" pitchFamily="34" charset="0"/>
          </a:endParaRPr>
        </a:p>
      </dsp:txBody>
      <dsp:txXfrm>
        <a:off x="3934533" y="928917"/>
        <a:ext cx="3146363" cy="3002287"/>
      </dsp:txXfrm>
    </dsp:sp>
    <dsp:sp modelId="{0746F013-53C4-469C-AE71-584DB82AFD8C}">
      <dsp:nvSpPr>
        <dsp:cNvPr id="0" name=""/>
        <dsp:cNvSpPr/>
      </dsp:nvSpPr>
      <dsp:spPr>
        <a:xfrm>
          <a:off x="7425832" y="372902"/>
          <a:ext cx="3146363" cy="612806"/>
        </a:xfrm>
        <a:prstGeom prst="rect">
          <a:avLst/>
        </a:prstGeom>
        <a:solidFill>
          <a:srgbClr val="F5AB3D"/>
        </a:solidFill>
        <a:ln w="34925" cap="flat" cmpd="sng" algn="in">
          <a:solidFill>
            <a:srgbClr val="F5AB3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solidFill>
                <a:schemeClr val="tx1"/>
              </a:solidFill>
            </a:rPr>
            <a:t>CREENCIAS CENTRALES</a:t>
          </a:r>
          <a:endParaRPr lang="es-MX" sz="1500" b="1" kern="1200" dirty="0">
            <a:solidFill>
              <a:schemeClr val="tx1"/>
            </a:solidFill>
          </a:endParaRPr>
        </a:p>
      </dsp:txBody>
      <dsp:txXfrm>
        <a:off x="7425832" y="372902"/>
        <a:ext cx="3146363" cy="612806"/>
      </dsp:txXfrm>
    </dsp:sp>
    <dsp:sp modelId="{791572B0-9090-4AC1-891B-B8BCE2C0D152}">
      <dsp:nvSpPr>
        <dsp:cNvPr id="0" name=""/>
        <dsp:cNvSpPr/>
      </dsp:nvSpPr>
      <dsp:spPr>
        <a:xfrm>
          <a:off x="7414600" y="939842"/>
          <a:ext cx="3146363" cy="2504284"/>
        </a:xfrm>
        <a:prstGeom prst="rect">
          <a:avLst/>
        </a:prstGeom>
        <a:solidFill>
          <a:srgbClr val="F3D497">
            <a:alpha val="89804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>
              <a:latin typeface="Century Gothic" panose="020B0502020202020204" pitchFamily="34" charset="0"/>
            </a:rPr>
            <a:t>Ideas globales, rígidas y absolutistas sobre uno mismo y/o los demás, son las ideas nucleares que tiene la persona sobre si misma, desarrolladas a lo largo de la </a:t>
          </a:r>
          <a:r>
            <a:rPr lang="es-MX" sz="1600" kern="1200" dirty="0" smtClean="0">
              <a:latin typeface="Century Gothic" panose="020B0502020202020204" pitchFamily="34" charset="0"/>
            </a:rPr>
            <a:t>infancia (Ruiz, 2011).</a:t>
          </a:r>
          <a:endParaRPr lang="es-MX" sz="1600" kern="1200" dirty="0">
            <a:latin typeface="Century Gothic" panose="020B0502020202020204" pitchFamily="34" charset="0"/>
          </a:endParaRPr>
        </a:p>
      </dsp:txBody>
      <dsp:txXfrm>
        <a:off x="7414600" y="939842"/>
        <a:ext cx="3146363" cy="2504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mcb.es/files/425-3832-DOCUMENT/Ruiz-42-17Oct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0905" y="2846231"/>
            <a:ext cx="8853733" cy="1933541"/>
          </a:xfrm>
        </p:spPr>
        <p:txBody>
          <a:bodyPr/>
          <a:lstStyle/>
          <a:p>
            <a:r>
              <a:rPr lang="es-MX" sz="4400" dirty="0" smtClean="0">
                <a:latin typeface="Algerian" panose="04020705040A02060702" pitchFamily="82" charset="0"/>
              </a:rPr>
              <a:t>Intervención </a:t>
            </a:r>
            <a:r>
              <a:rPr lang="es-MX" sz="4400" dirty="0">
                <a:latin typeface="Algerian" panose="04020705040A02060702" pitchFamily="82" charset="0"/>
              </a:rPr>
              <a:t>conductual y cognitivo conductual en psicología clínica</a:t>
            </a:r>
            <a:endParaRPr lang="es-MX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3891" y="4888081"/>
            <a:ext cx="6831673" cy="1086237"/>
          </a:xfrm>
        </p:spPr>
        <p:txBody>
          <a:bodyPr/>
          <a:lstStyle/>
          <a:p>
            <a:pPr algn="r"/>
            <a:r>
              <a:rPr lang="es-MX" dirty="0" smtClean="0"/>
              <a:t>CRUZ WALDO LIZETH ARELY</a:t>
            </a:r>
            <a:endParaRPr lang="es-MX" dirty="0"/>
          </a:p>
        </p:txBody>
      </p:sp>
      <p:pic>
        <p:nvPicPr>
          <p:cNvPr id="4" name="Picture 6" descr="Archivo:Logo Instituto Politécnico Nacional.png - Wikipedia, la  enciclopedia lib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93" y="1188080"/>
            <a:ext cx="2335424" cy="165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399" y="1188080"/>
            <a:ext cx="1443239" cy="144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7706" y="763074"/>
            <a:ext cx="11275454" cy="782391"/>
          </a:xfrm>
        </p:spPr>
        <p:txBody>
          <a:bodyPr>
            <a:noAutofit/>
          </a:bodyPr>
          <a:lstStyle/>
          <a:p>
            <a:r>
              <a:rPr lang="es-MX" sz="3600" dirty="0" smtClean="0">
                <a:latin typeface="Algerian" panose="04020705040A02060702" pitchFamily="82" charset="0"/>
              </a:rPr>
              <a:t>1.3 FORMULACI</a:t>
            </a:r>
            <a:r>
              <a:rPr lang="es-MX" sz="3600" dirty="0">
                <a:latin typeface="Algerian" panose="04020705040A02060702" pitchFamily="82" charset="0"/>
              </a:rPr>
              <a:t>Ó</a:t>
            </a:r>
            <a:r>
              <a:rPr lang="es-MX" sz="3600" dirty="0" smtClean="0">
                <a:latin typeface="Algerian" panose="04020705040A02060702" pitchFamily="82" charset="0"/>
              </a:rPr>
              <a:t>N CLÍNICA COGNITIVO-CONDUCTUAL</a:t>
            </a:r>
            <a:endParaRPr lang="es-MX" sz="3600" dirty="0">
              <a:latin typeface="Algerian" panose="04020705040A02060702" pitchFamily="82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020185"/>
              </p:ext>
            </p:extLst>
          </p:nvPr>
        </p:nvGraphicFramePr>
        <p:xfrm>
          <a:off x="985233" y="1777284"/>
          <a:ext cx="10820400" cy="4141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183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0685" y="281724"/>
            <a:ext cx="12357281" cy="1194515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Algerian" panose="04020705040A02060702" pitchFamily="82" charset="0"/>
              </a:rPr>
              <a:t>1.3 FORMULACIÓN CLÍNICA COGNITIVO- CONDUCTUAL</a:t>
            </a:r>
          </a:p>
        </p:txBody>
      </p:sp>
      <p:sp>
        <p:nvSpPr>
          <p:cNvPr id="5" name="Cinta hacia arriba 4"/>
          <p:cNvSpPr/>
          <p:nvPr/>
        </p:nvSpPr>
        <p:spPr>
          <a:xfrm>
            <a:off x="2524260" y="3090927"/>
            <a:ext cx="3193961" cy="1184858"/>
          </a:xfrm>
          <a:prstGeom prst="ribbon2">
            <a:avLst/>
          </a:prstGeom>
          <a:solidFill>
            <a:srgbClr val="FF656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OBJETIVOS</a:t>
            </a:r>
            <a:endParaRPr lang="es-MX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773301"/>
              </p:ext>
            </p:extLst>
          </p:nvPr>
        </p:nvGraphicFramePr>
        <p:xfrm>
          <a:off x="3325966" y="850002"/>
          <a:ext cx="8268237" cy="5692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8059" y="1498170"/>
            <a:ext cx="2393487" cy="15927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1041" y="4697703"/>
            <a:ext cx="1611871" cy="16118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22606" y="4291334"/>
            <a:ext cx="1813997" cy="1452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10"/>
          <a:srcRect l="1" t="16075" r="2178" b="17821"/>
          <a:stretch/>
        </p:blipFill>
        <p:spPr>
          <a:xfrm>
            <a:off x="3235413" y="1171977"/>
            <a:ext cx="2096441" cy="1416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4738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1094" y="222161"/>
            <a:ext cx="10932016" cy="949816"/>
          </a:xfrm>
        </p:spPr>
        <p:txBody>
          <a:bodyPr>
            <a:normAutofit fontScale="90000"/>
          </a:bodyPr>
          <a:lstStyle/>
          <a:p>
            <a:pPr algn="just"/>
            <a:r>
              <a:rPr lang="es-MX" dirty="0" smtClean="0">
                <a:latin typeface="Algerian" panose="04020705040A02060702" pitchFamily="82" charset="0"/>
              </a:rPr>
              <a:t>1.3.1 LISTA DE PROBLEMAS-ANTECEDENTES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sz="2200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982949"/>
              </p:ext>
            </p:extLst>
          </p:nvPr>
        </p:nvGraphicFramePr>
        <p:xfrm>
          <a:off x="933718" y="2285998"/>
          <a:ext cx="3625403" cy="358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1680778"/>
              </p:ext>
            </p:extLst>
          </p:nvPr>
        </p:nvGraphicFramePr>
        <p:xfrm>
          <a:off x="4752304" y="2285997"/>
          <a:ext cx="3704931" cy="358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450011381"/>
              </p:ext>
            </p:extLst>
          </p:nvPr>
        </p:nvGraphicFramePr>
        <p:xfrm>
          <a:off x="8457235" y="2099256"/>
          <a:ext cx="3545875" cy="376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071094" y="965915"/>
            <a:ext cx="10932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>
                <a:latin typeface="Century Gothic" panose="020B0502020202020204" pitchFamily="34" charset="0"/>
              </a:rPr>
              <a:t>Dicha formulación h</a:t>
            </a:r>
            <a:r>
              <a:rPr lang="es-MX" dirty="0" smtClean="0">
                <a:latin typeface="Century Gothic" panose="020B0502020202020204" pitchFamily="34" charset="0"/>
              </a:rPr>
              <a:t>a </a:t>
            </a:r>
            <a:r>
              <a:rPr lang="es-MX" dirty="0">
                <a:latin typeface="Century Gothic" panose="020B0502020202020204" pitchFamily="34" charset="0"/>
              </a:rPr>
              <a:t>estado en constante evolución y ha pasado por tres generaciones relevantes, las cuales destacan por ciertos sucesos y </a:t>
            </a:r>
            <a:r>
              <a:rPr lang="es-MX" dirty="0" smtClean="0">
                <a:latin typeface="Century Gothic" panose="020B0502020202020204" pitchFamily="34" charset="0"/>
              </a:rPr>
              <a:t>autores: 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16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8946" y="183524"/>
            <a:ext cx="11123054" cy="1027090"/>
          </a:xfrm>
        </p:spPr>
        <p:txBody>
          <a:bodyPr>
            <a:noAutofit/>
          </a:bodyPr>
          <a:lstStyle/>
          <a:p>
            <a:pPr algn="just"/>
            <a:r>
              <a:rPr lang="es-MX" sz="3500" dirty="0" smtClean="0">
                <a:latin typeface="Algerian" panose="04020705040A02060702" pitchFamily="82" charset="0"/>
              </a:rPr>
              <a:t>1.3.2  CREENCIAS CENTRALES: COMPONENTE EN FORMULACI</a:t>
            </a:r>
            <a:r>
              <a:rPr lang="es-MX" sz="3600" dirty="0">
                <a:latin typeface="Algerian" panose="04020705040A02060702" pitchFamily="82" charset="0"/>
              </a:rPr>
              <a:t>Ó</a:t>
            </a:r>
            <a:r>
              <a:rPr lang="es-MX" sz="3500" dirty="0" smtClean="0">
                <a:latin typeface="Algerian" panose="04020705040A02060702" pitchFamily="82" charset="0"/>
              </a:rPr>
              <a:t>N CL</a:t>
            </a:r>
            <a:r>
              <a:rPr lang="es-MX" sz="3200" dirty="0">
                <a:latin typeface="Algerian" panose="04020705040A02060702" pitchFamily="82" charset="0"/>
              </a:rPr>
              <a:t>Í</a:t>
            </a:r>
            <a:r>
              <a:rPr lang="es-MX" sz="3500" dirty="0" smtClean="0">
                <a:latin typeface="Algerian" panose="04020705040A02060702" pitchFamily="82" charset="0"/>
              </a:rPr>
              <a:t>NICA COGNITIVA-CONDUCTUAL</a:t>
            </a:r>
            <a:endParaRPr lang="es-MX" sz="3500" dirty="0">
              <a:latin typeface="Algerian" panose="04020705040A02060702" pitchFamily="82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250235"/>
              </p:ext>
            </p:extLst>
          </p:nvPr>
        </p:nvGraphicFramePr>
        <p:xfrm>
          <a:off x="1068946" y="1081825"/>
          <a:ext cx="10650830" cy="4893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Blog de los niños: ¿Qué son los icebergs?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2" r="12138"/>
          <a:stretch/>
        </p:blipFill>
        <p:spPr bwMode="auto">
          <a:xfrm>
            <a:off x="5244223" y="3990830"/>
            <a:ext cx="5018086" cy="25049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CuadroTexto 4"/>
          <p:cNvSpPr txBox="1"/>
          <p:nvPr/>
        </p:nvSpPr>
        <p:spPr>
          <a:xfrm>
            <a:off x="8220033" y="4350295"/>
            <a:ext cx="194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/>
              <a:t>PENSAMIENTOS AUTOMATICOS</a:t>
            </a:r>
            <a:endParaRPr lang="es-MX" sz="1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8284427" y="4981690"/>
            <a:ext cx="1815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/>
              <a:t>CREENCIAS INTERMEDIAS</a:t>
            </a:r>
            <a:endParaRPr lang="es-MX" sz="14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8039913" y="5756199"/>
            <a:ext cx="189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CREENCIAS CENTRALES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43056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8417" y="363828"/>
            <a:ext cx="10820400" cy="14859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latin typeface="Algerian" panose="04020705040A02060702" pitchFamily="82" charset="0"/>
              </a:rPr>
              <a:t>1.3.3 PRECIPITANTES Y SITUACIONES ACTIVANTES- </a:t>
            </a:r>
            <a:r>
              <a:rPr lang="es-MX" dirty="0">
                <a:latin typeface="Algerian" panose="04020705040A02060702" pitchFamily="82" charset="0"/>
              </a:rPr>
              <a:t>EVALUACIÓN </a:t>
            </a:r>
            <a:r>
              <a:rPr lang="es-MX" dirty="0" smtClean="0">
                <a:latin typeface="Algerian" panose="04020705040A02060702" pitchFamily="82" charset="0"/>
              </a:rPr>
              <a:t>DE ELEMENTOS</a:t>
            </a:r>
            <a:endParaRPr lang="es-MX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10236" y="1939880"/>
            <a:ext cx="5325415" cy="3581400"/>
          </a:xfrm>
        </p:spPr>
        <p:txBody>
          <a:bodyPr>
            <a:noAutofit/>
          </a:bodyPr>
          <a:lstStyle/>
          <a:p>
            <a:pPr algn="just"/>
            <a:r>
              <a:rPr lang="es-MX" sz="1800" dirty="0" smtClean="0">
                <a:latin typeface="Century Gothic" panose="020B0502020202020204" pitchFamily="34" charset="0"/>
              </a:rPr>
              <a:t>De acuerdo a González y Juárez </a:t>
            </a:r>
            <a:r>
              <a:rPr lang="es-MX" sz="1800" dirty="0" smtClean="0"/>
              <a:t>(2016) </a:t>
            </a:r>
            <a:r>
              <a:rPr lang="es-MX" sz="1800" dirty="0" smtClean="0">
                <a:latin typeface="Century Gothic" panose="020B0502020202020204" pitchFamily="34" charset="0"/>
              </a:rPr>
              <a:t>como </a:t>
            </a:r>
            <a:r>
              <a:rPr lang="es-MX" sz="1800" dirty="0">
                <a:latin typeface="Century Gothic" panose="020B0502020202020204" pitchFamily="34" charset="0"/>
              </a:rPr>
              <a:t>parte de los antecedentes de los comportamientos a trabajar en terapia, se </a:t>
            </a:r>
            <a:r>
              <a:rPr lang="es-MX" sz="1800" dirty="0" smtClean="0">
                <a:latin typeface="Century Gothic" panose="020B0502020202020204" pitchFamily="34" charset="0"/>
              </a:rPr>
              <a:t>identificarán:</a:t>
            </a:r>
          </a:p>
          <a:p>
            <a:pPr marL="0" indent="0" algn="just">
              <a:buNone/>
            </a:pPr>
            <a:r>
              <a:rPr lang="es-MX" sz="1800" dirty="0" smtClean="0">
                <a:latin typeface="Century Gothic" panose="020B0502020202020204" pitchFamily="34" charset="0"/>
              </a:rPr>
              <a:t>*Aspectos </a:t>
            </a:r>
            <a:r>
              <a:rPr lang="es-MX" sz="1800" dirty="0">
                <a:latin typeface="Century Gothic" panose="020B0502020202020204" pitchFamily="34" charset="0"/>
              </a:rPr>
              <a:t>de la historia del </a:t>
            </a:r>
            <a:r>
              <a:rPr lang="es-MX" sz="1800" dirty="0" smtClean="0">
                <a:latin typeface="Century Gothic" panose="020B0502020202020204" pitchFamily="34" charset="0"/>
              </a:rPr>
              <a:t>paciente</a:t>
            </a:r>
          </a:p>
          <a:p>
            <a:pPr marL="0" indent="0" algn="just">
              <a:buNone/>
            </a:pPr>
            <a:r>
              <a:rPr lang="es-MX" sz="1800" dirty="0" smtClean="0">
                <a:latin typeface="Century Gothic" panose="020B0502020202020204" pitchFamily="34" charset="0"/>
              </a:rPr>
              <a:t>*Características </a:t>
            </a:r>
            <a:r>
              <a:rPr lang="es-MX" sz="1800" dirty="0">
                <a:latin typeface="Century Gothic" panose="020B0502020202020204" pitchFamily="34" charset="0"/>
              </a:rPr>
              <a:t>de </a:t>
            </a:r>
            <a:r>
              <a:rPr lang="es-MX" sz="1800" dirty="0" smtClean="0">
                <a:latin typeface="Century Gothic" panose="020B0502020202020204" pitchFamily="34" charset="0"/>
              </a:rPr>
              <a:t>personalidad</a:t>
            </a:r>
          </a:p>
          <a:p>
            <a:pPr marL="0" indent="0" algn="just">
              <a:buNone/>
            </a:pPr>
            <a:r>
              <a:rPr lang="es-MX" sz="1800" dirty="0" smtClean="0">
                <a:latin typeface="Century Gothic" panose="020B0502020202020204" pitchFamily="34" charset="0"/>
              </a:rPr>
              <a:t>*</a:t>
            </a:r>
            <a:r>
              <a:rPr lang="es-MX" sz="1800" dirty="0">
                <a:latin typeface="Century Gothic" panose="020B0502020202020204" pitchFamily="34" charset="0"/>
              </a:rPr>
              <a:t>E</a:t>
            </a:r>
            <a:r>
              <a:rPr lang="es-MX" sz="1800" dirty="0" smtClean="0">
                <a:latin typeface="Century Gothic" panose="020B0502020202020204" pitchFamily="34" charset="0"/>
              </a:rPr>
              <a:t>xperiencias previas</a:t>
            </a:r>
          </a:p>
          <a:p>
            <a:pPr marL="0" indent="0" algn="just">
              <a:buNone/>
            </a:pPr>
            <a:r>
              <a:rPr lang="es-MX" sz="1800" dirty="0" smtClean="0">
                <a:latin typeface="Century Gothic" panose="020B0502020202020204" pitchFamily="34" charset="0"/>
              </a:rPr>
              <a:t>*Recursos </a:t>
            </a:r>
            <a:r>
              <a:rPr lang="es-MX" sz="1800" dirty="0">
                <a:latin typeface="Century Gothic" panose="020B0502020202020204" pitchFamily="34" charset="0"/>
              </a:rPr>
              <a:t>o falta de recursos y </a:t>
            </a:r>
            <a:r>
              <a:rPr lang="es-MX" sz="1800" dirty="0" smtClean="0">
                <a:latin typeface="Century Gothic" panose="020B0502020202020204" pitchFamily="34" charset="0"/>
              </a:rPr>
              <a:t>habilidades </a:t>
            </a:r>
          </a:p>
          <a:p>
            <a:pPr marL="0" indent="0" algn="just">
              <a:buNone/>
            </a:pPr>
            <a:r>
              <a:rPr lang="es-MX" sz="1800" dirty="0" smtClean="0">
                <a:latin typeface="Century Gothic" panose="020B0502020202020204" pitchFamily="34" charset="0"/>
              </a:rPr>
              <a:t>Entre </a:t>
            </a:r>
            <a:r>
              <a:rPr lang="es-MX" sz="1800" dirty="0">
                <a:latin typeface="Century Gothic" panose="020B0502020202020204" pitchFamily="34" charset="0"/>
              </a:rPr>
              <a:t>otros aspectos que lo hicieron vulnerable a presentar los problemas por los que acude a terapia. En terapia cognitivo-conductual, la detección de factores predisponentes puede extenderse y explorar, mediante la entrevista, muchos aspectos de la historia del paciente</a:t>
            </a:r>
            <a:r>
              <a:rPr lang="es-MX" sz="1800" dirty="0" smtClean="0">
                <a:latin typeface="Century Gothic" panose="020B0502020202020204" pitchFamily="34" charset="0"/>
              </a:rPr>
              <a:t>.</a:t>
            </a:r>
            <a:endParaRPr lang="es-MX" sz="1800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Estás buscando atención psicológica? Aquí más de 10 opciones para que tomes  terapia desde casa – El Financi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463" y="2491793"/>
            <a:ext cx="4405169" cy="247757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270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</a:t>
            </a:r>
            <a:r>
              <a:rPr lang="es-MX" dirty="0" smtClean="0">
                <a:latin typeface="Algerian" panose="04020705040A02060702" pitchFamily="82" charset="0"/>
              </a:rPr>
              <a:t>.3.3.1 FACTORES DESENCADENANTES 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s-MX" dirty="0">
                <a:latin typeface="Century Gothic" panose="020B0502020202020204" pitchFamily="34" charset="0"/>
              </a:rPr>
              <a:t>C</a:t>
            </a:r>
            <a:r>
              <a:rPr lang="es-MX" dirty="0" smtClean="0">
                <a:latin typeface="Century Gothic" panose="020B0502020202020204" pitchFamily="34" charset="0"/>
              </a:rPr>
              <a:t>omo </a:t>
            </a:r>
            <a:r>
              <a:rPr lang="es-MX" dirty="0">
                <a:latin typeface="Century Gothic" panose="020B0502020202020204" pitchFamily="34" charset="0"/>
              </a:rPr>
              <a:t>parte de los antecedentes</a:t>
            </a:r>
            <a:r>
              <a:rPr lang="es-MX" dirty="0" smtClean="0">
                <a:latin typeface="Century Gothic" panose="020B0502020202020204" pitchFamily="34" charset="0"/>
              </a:rPr>
              <a:t>, se debe </a:t>
            </a:r>
            <a:r>
              <a:rPr lang="es-MX" dirty="0">
                <a:latin typeface="Century Gothic" panose="020B0502020202020204" pitchFamily="34" charset="0"/>
              </a:rPr>
              <a:t>identificar la situación o evento a partir del cual se </a:t>
            </a:r>
            <a:r>
              <a:rPr lang="es-MX" b="1" dirty="0">
                <a:latin typeface="Century Gothic" panose="020B0502020202020204" pitchFamily="34" charset="0"/>
              </a:rPr>
              <a:t>iniciaron o se agravaron los problemas </a:t>
            </a:r>
            <a:r>
              <a:rPr lang="es-MX" dirty="0">
                <a:latin typeface="Century Gothic" panose="020B0502020202020204" pitchFamily="34" charset="0"/>
              </a:rPr>
              <a:t>por los que el paciente decidió acudir a terapia. Esto permitirá un mejor pronóstico del caso </a:t>
            </a:r>
            <a:r>
              <a:rPr lang="es-MX" dirty="0" smtClean="0">
                <a:latin typeface="Century Gothic" panose="020B0502020202020204" pitchFamily="34" charset="0"/>
              </a:rPr>
              <a:t>y, </a:t>
            </a:r>
            <a:r>
              <a:rPr lang="es-MX" dirty="0">
                <a:latin typeface="Century Gothic" panose="020B0502020202020204" pitchFamily="34" charset="0"/>
              </a:rPr>
              <a:t>en algunas ocasiones, enfocar la reestructuración cognitiva a un evento en </a:t>
            </a:r>
            <a:r>
              <a:rPr lang="es-MX" dirty="0" smtClean="0">
                <a:latin typeface="Century Gothic" panose="020B0502020202020204" pitchFamily="34" charset="0"/>
              </a:rPr>
              <a:t>particular</a:t>
            </a:r>
            <a:r>
              <a:rPr lang="es-MX" dirty="0">
                <a:latin typeface="Century Gothic" panose="020B0502020202020204" pitchFamily="34" charset="0"/>
              </a:rPr>
              <a:t> </a:t>
            </a:r>
            <a:r>
              <a:rPr lang="es-MX" dirty="0" smtClean="0">
                <a:latin typeface="Century Gothic" panose="020B0502020202020204" pitchFamily="34" charset="0"/>
              </a:rPr>
              <a:t>(</a:t>
            </a:r>
            <a:r>
              <a:rPr lang="es-MX" dirty="0">
                <a:latin typeface="Century Gothic" panose="020B0502020202020204" pitchFamily="34" charset="0"/>
              </a:rPr>
              <a:t>González y </a:t>
            </a:r>
            <a:r>
              <a:rPr lang="es-MX" dirty="0" smtClean="0">
                <a:latin typeface="Century Gothic" panose="020B0502020202020204" pitchFamily="34" charset="0"/>
              </a:rPr>
              <a:t>Juárez, </a:t>
            </a:r>
            <a:r>
              <a:rPr lang="es-MX" dirty="0" smtClean="0"/>
              <a:t>2016).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525403" y="2286000"/>
            <a:ext cx="4447397" cy="3393584"/>
          </a:xfrm>
        </p:spPr>
        <p:txBody>
          <a:bodyPr/>
          <a:lstStyle/>
          <a:p>
            <a:pPr algn="just"/>
            <a:r>
              <a:rPr lang="es-MX" dirty="0">
                <a:latin typeface="Century Gothic" panose="020B0502020202020204" pitchFamily="34" charset="0"/>
              </a:rPr>
              <a:t>El terapeuta debe prestar atención al discurso del paciente para detectar eventos relacionados temporalmente con el inicio de la situación problema, éstos se considerarán como </a:t>
            </a:r>
            <a:r>
              <a:rPr lang="es-MX" b="1" dirty="0">
                <a:latin typeface="Century Gothic" panose="020B0502020202020204" pitchFamily="34" charset="0"/>
              </a:rPr>
              <a:t>hipótesis de los eventos desencadenantes </a:t>
            </a:r>
            <a:r>
              <a:rPr lang="es-MX" dirty="0">
                <a:latin typeface="Century Gothic" panose="020B0502020202020204" pitchFamily="34" charset="0"/>
              </a:rPr>
              <a:t>y a lo largo de las sesiones se confirmarán o rechazarán estas </a:t>
            </a:r>
            <a:r>
              <a:rPr lang="es-MX" dirty="0" smtClean="0">
                <a:latin typeface="Century Gothic" panose="020B0502020202020204" pitchFamily="34" charset="0"/>
              </a:rPr>
              <a:t>hipótesis.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5819386" y="3078051"/>
            <a:ext cx="967780" cy="96591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074" name="Picture 2" descr="Pensar En Una Idea - Ilustración Del Vector De Dibujos Animados De Los  Empleados De Office Ilustración del Vector - Ilustración de ventas,  trabajador: 1547671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046" y="191573"/>
            <a:ext cx="1694109" cy="198012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98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5538" y="788832"/>
            <a:ext cx="4628090" cy="1485900"/>
          </a:xfrm>
        </p:spPr>
        <p:txBody>
          <a:bodyPr>
            <a:normAutofit/>
          </a:bodyPr>
          <a:lstStyle/>
          <a:p>
            <a:pPr algn="ctr"/>
            <a:r>
              <a:rPr lang="es-MX" sz="4000" dirty="0" smtClean="0">
                <a:latin typeface="Algerian" panose="04020705040A02060702" pitchFamily="82" charset="0"/>
              </a:rPr>
              <a:t>1.3.3.2 FACTORES DE CONTROL</a:t>
            </a:r>
            <a:endParaRPr lang="es-MX" sz="4000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345842" y="2427666"/>
            <a:ext cx="4447786" cy="35814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>
                <a:latin typeface="Century Gothic" panose="020B0502020202020204" pitchFamily="34" charset="0"/>
              </a:rPr>
              <a:t>En terapia breve, el énfasis se haría en los factores de control, explorando </a:t>
            </a:r>
            <a:r>
              <a:rPr lang="es-MX" b="1" dirty="0" smtClean="0">
                <a:latin typeface="Century Gothic" panose="020B0502020202020204" pitchFamily="34" charset="0"/>
              </a:rPr>
              <a:t>cuándo</a:t>
            </a:r>
            <a:r>
              <a:rPr lang="es-MX" b="1" dirty="0">
                <a:latin typeface="Century Gothic" panose="020B0502020202020204" pitchFamily="34" charset="0"/>
              </a:rPr>
              <a:t>, con </a:t>
            </a:r>
            <a:r>
              <a:rPr lang="es-MX" b="1" dirty="0" smtClean="0">
                <a:latin typeface="Century Gothic" panose="020B0502020202020204" pitchFamily="34" charset="0"/>
              </a:rPr>
              <a:t>quién</a:t>
            </a:r>
            <a:r>
              <a:rPr lang="es-MX" b="1" dirty="0">
                <a:latin typeface="Century Gothic" panose="020B0502020202020204" pitchFamily="34" charset="0"/>
              </a:rPr>
              <a:t>, </a:t>
            </a:r>
            <a:r>
              <a:rPr lang="es-MX" b="1" dirty="0" smtClean="0">
                <a:latin typeface="Century Gothic" panose="020B0502020202020204" pitchFamily="34" charset="0"/>
              </a:rPr>
              <a:t>dónde</a:t>
            </a:r>
            <a:r>
              <a:rPr lang="es-MX" b="1" dirty="0">
                <a:latin typeface="Century Gothic" panose="020B0502020202020204" pitchFamily="34" charset="0"/>
              </a:rPr>
              <a:t>, es cuando se presentan o agravan los síntomas cognitivos, conductuales y/o fisiológicos </a:t>
            </a:r>
            <a:r>
              <a:rPr lang="es-MX" dirty="0">
                <a:latin typeface="Century Gothic" panose="020B0502020202020204" pitchFamily="34" charset="0"/>
              </a:rPr>
              <a:t>asociados a la situación problema. Ayuda para su identificación que el paciente describa con todo detalle la última vez que se presentó la situación problema, incluyendo </a:t>
            </a:r>
            <a:r>
              <a:rPr lang="es-MX" dirty="0" smtClean="0">
                <a:latin typeface="Century Gothic" panose="020B0502020202020204" pitchFamily="34" charset="0"/>
              </a:rPr>
              <a:t>qué </a:t>
            </a:r>
            <a:r>
              <a:rPr lang="es-MX" dirty="0">
                <a:latin typeface="Century Gothic" panose="020B0502020202020204" pitchFamily="34" charset="0"/>
              </a:rPr>
              <a:t>pasó antes, durante y </a:t>
            </a:r>
            <a:r>
              <a:rPr lang="es-MX" dirty="0" smtClean="0">
                <a:latin typeface="Century Gothic" panose="020B0502020202020204" pitchFamily="34" charset="0"/>
              </a:rPr>
              <a:t>después.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11014" y="2427667"/>
            <a:ext cx="4447786" cy="35814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Se </a:t>
            </a:r>
            <a:r>
              <a:rPr lang="es-MX" dirty="0">
                <a:latin typeface="Century Gothic" panose="020B0502020202020204" pitchFamily="34" charset="0"/>
              </a:rPr>
              <a:t>refiere a todo aquello que hace que el problema o situación que llevó al paciente a terapia siga </a:t>
            </a:r>
            <a:r>
              <a:rPr lang="es-MX" dirty="0" smtClean="0">
                <a:latin typeface="Century Gothic" panose="020B0502020202020204" pitchFamily="34" charset="0"/>
              </a:rPr>
              <a:t>ocurriendo; un </a:t>
            </a:r>
            <a:r>
              <a:rPr lang="es-MX" dirty="0">
                <a:latin typeface="Century Gothic" panose="020B0502020202020204" pitchFamily="34" charset="0"/>
              </a:rPr>
              <a:t>factor de mantenimiento sería una consecuencia que al ser modificada hará que varíe la situación </a:t>
            </a:r>
            <a:r>
              <a:rPr lang="es-MX" dirty="0">
                <a:latin typeface="Century Gothic" panose="020B0502020202020204" pitchFamily="34" charset="0"/>
              </a:rPr>
              <a:t>problema (González y Juárez, </a:t>
            </a:r>
            <a:r>
              <a:rPr lang="es-MX" dirty="0"/>
              <a:t>2016).</a:t>
            </a:r>
            <a:endParaRPr lang="es-MX" dirty="0">
              <a:latin typeface="Century Gothic" panose="020B0502020202020204" pitchFamily="34" charset="0"/>
            </a:endParaRPr>
          </a:p>
          <a:p>
            <a:pPr algn="just"/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311014" y="788832"/>
            <a:ext cx="462809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dirty="0" smtClean="0">
                <a:latin typeface="Algerian" panose="04020705040A02060702" pitchFamily="82" charset="0"/>
              </a:rPr>
              <a:t>1.3.3.3 FACTORES DE MANTENIMIENTO</a:t>
            </a:r>
            <a:endParaRPr lang="es-MX" sz="4000" dirty="0">
              <a:latin typeface="Algerian" panose="04020705040A02060702" pitchFamily="82" charset="0"/>
            </a:endParaRPr>
          </a:p>
        </p:txBody>
      </p:sp>
      <p:sp>
        <p:nvSpPr>
          <p:cNvPr id="8" name="Flecha curvada hacia arriba 7"/>
          <p:cNvSpPr/>
          <p:nvPr/>
        </p:nvSpPr>
        <p:spPr>
          <a:xfrm rot="448452">
            <a:off x="5572723" y="1368350"/>
            <a:ext cx="1891831" cy="786679"/>
          </a:xfrm>
          <a:prstGeom prst="curved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390" y="4778062"/>
            <a:ext cx="1963424" cy="196342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8016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lgerian" panose="04020705040A02060702" pitchFamily="82" charset="0"/>
              </a:rPr>
              <a:t>BIBLIOGRAF</a:t>
            </a:r>
            <a:r>
              <a:rPr lang="es-MX" dirty="0">
                <a:latin typeface="Algerian" panose="04020705040A02060702" pitchFamily="82" charset="0"/>
              </a:rPr>
              <a:t>Í</a:t>
            </a:r>
            <a:r>
              <a:rPr lang="es-MX" dirty="0" smtClean="0">
                <a:latin typeface="Algerian" panose="04020705040A02060702" pitchFamily="82" charset="0"/>
              </a:rPr>
              <a:t>AS</a:t>
            </a:r>
            <a:endParaRPr lang="es-MX" dirty="0"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González, M y Juárez, L (2016).  Análisis funcionales en terapia breve cognitivo-conductual, Centrada </a:t>
            </a:r>
            <a:r>
              <a:rPr lang="es-MX" dirty="0"/>
              <a:t>en soluciones, Revista Electrónica de Psicología Iztacala. 19, (3</a:t>
            </a:r>
            <a:r>
              <a:rPr lang="es-MX" dirty="0" smtClean="0"/>
              <a:t>).</a:t>
            </a:r>
          </a:p>
          <a:p>
            <a:pPr algn="just"/>
            <a:r>
              <a:rPr lang="es-MX" u="sng" dirty="0" smtClean="0">
                <a:solidFill>
                  <a:schemeClr val="tx1"/>
                </a:solidFill>
              </a:rPr>
              <a:t>Ruiz, C. (2011). Introducción a la terapia cognitivo conductual. Centre </a:t>
            </a:r>
            <a:r>
              <a:rPr lang="es-MX" u="sng" dirty="0" err="1" smtClean="0">
                <a:solidFill>
                  <a:schemeClr val="tx1"/>
                </a:solidFill>
              </a:rPr>
              <a:t>Medic</a:t>
            </a:r>
            <a:r>
              <a:rPr lang="es-MX" u="sng" dirty="0" smtClean="0">
                <a:solidFill>
                  <a:schemeClr val="tx1"/>
                </a:solidFill>
              </a:rPr>
              <a:t> </a:t>
            </a:r>
            <a:r>
              <a:rPr lang="es-MX" u="sng" dirty="0" err="1" smtClean="0">
                <a:solidFill>
                  <a:schemeClr val="tx1"/>
                </a:solidFill>
              </a:rPr>
              <a:t>Teknon</a:t>
            </a:r>
            <a:r>
              <a:rPr lang="es-MX" u="sng" dirty="0">
                <a:solidFill>
                  <a:schemeClr val="tx1"/>
                </a:solidFill>
              </a:rPr>
              <a:t>, Barcelona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s-MX" dirty="0" smtClean="0">
                <a:solidFill>
                  <a:schemeClr val="tx1"/>
                </a:solidFill>
                <a:hlinkClick r:id="rId2"/>
              </a:rPr>
              <a:t>www.acmcb.es/files/425-3832-DOCUMENT/Ruiz-42-17Oct12.pdf</a:t>
            </a:r>
            <a:endParaRPr lang="es-MX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Mendoza, I. (2020). Terapia cognitivo conductual: Actualidad, tecnología. Universidad Peruana Cayetano Heredia</a:t>
            </a:r>
            <a:endParaRPr lang="es-MX" dirty="0" smtClean="0">
              <a:solidFill>
                <a:schemeClr val="tx1"/>
              </a:solidFill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32327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350</TotalTime>
  <Words>850</Words>
  <Application>Microsoft Office PowerPoint</Application>
  <PresentationFormat>Panorámica</PresentationFormat>
  <Paragraphs>52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Algerian</vt:lpstr>
      <vt:lpstr>Century Gothic</vt:lpstr>
      <vt:lpstr>Franklin Gothic Book</vt:lpstr>
      <vt:lpstr>Crop</vt:lpstr>
      <vt:lpstr>Intervención conductual y cognitivo conductual en psicología clínica</vt:lpstr>
      <vt:lpstr>1.3 FORMULACIÓN CLÍNICA COGNITIVO-CONDUCTUAL</vt:lpstr>
      <vt:lpstr>1.3 FORMULACIÓN CLÍNICA COGNITIVO- CONDUCTUAL</vt:lpstr>
      <vt:lpstr>1.3.1 LISTA DE PROBLEMAS-ANTECEDENTES </vt:lpstr>
      <vt:lpstr>1.3.2  CREENCIAS CENTRALES: COMPONENTE EN FORMULACIÓN CLÍNICA COGNITIVA-CONDUCTUAL</vt:lpstr>
      <vt:lpstr>1.3.3 PRECIPITANTES Y SITUACIONES ACTIVANTES- EVALUACIÓN DE ELEMENTOS</vt:lpstr>
      <vt:lpstr>1.3.3.1 FACTORES DESENCADENANTES </vt:lpstr>
      <vt:lpstr>1.3.3.2 FACTORES DE CONTROL</vt:lpstr>
      <vt:lpstr>BIBLIOGRAFÍAS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Intervención conductual y cognitivo conductual en psicología clínica</dc:title>
  <dc:creator>Cuenta Microsoft</dc:creator>
  <cp:lastModifiedBy>Cuenta Microsoft</cp:lastModifiedBy>
  <cp:revision>28</cp:revision>
  <dcterms:created xsi:type="dcterms:W3CDTF">2022-06-11T20:32:33Z</dcterms:created>
  <dcterms:modified xsi:type="dcterms:W3CDTF">2022-08-11T21:25:33Z</dcterms:modified>
</cp:coreProperties>
</file>