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F3F9"/>
    <a:srgbClr val="D2F4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206B455-268F-4CAD-915C-1DFCA4CDC604}" type="datetimeFigureOut">
              <a:rPr lang="es-MX" smtClean="0"/>
              <a:t>08/08/2022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7F9EFB0-22EE-466D-BAF4-776764D019F3}" type="slidenum">
              <a:rPr lang="es-MX" smtClean="0"/>
              <a:t>‹Nº›</a:t>
            </a:fld>
            <a:endParaRPr lang="es-MX"/>
          </a:p>
        </p:txBody>
      </p:sp>
    </p:spTree>
    <p:extLst>
      <p:ext uri="{BB962C8B-B14F-4D97-AF65-F5344CB8AC3E}">
        <p14:creationId xmlns:p14="http://schemas.microsoft.com/office/powerpoint/2010/main" val="2041358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06B455-268F-4CAD-915C-1DFCA4CDC604}" type="datetimeFigureOut">
              <a:rPr lang="es-MX" smtClean="0"/>
              <a:t>08/08/2022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999003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06B455-268F-4CAD-915C-1DFCA4CDC604}" type="datetimeFigureOut">
              <a:rPr lang="es-MX" smtClean="0"/>
              <a:t>08/08/2022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153285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06B455-268F-4CAD-915C-1DFCA4CDC604}" type="datetimeFigureOut">
              <a:rPr lang="es-MX" smtClean="0"/>
              <a:t>08/08/2022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110699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1206B455-268F-4CAD-915C-1DFCA4CDC604}" type="datetimeFigureOut">
              <a:rPr lang="es-MX" smtClean="0"/>
              <a:t>08/08/2022</a:t>
            </a:fld>
            <a:endParaRPr lang="es-MX"/>
          </a:p>
        </p:txBody>
      </p:sp>
      <p:sp>
        <p:nvSpPr>
          <p:cNvPr id="5" name="Footer Placeholder 4"/>
          <p:cNvSpPr>
            <a:spLocks noGrp="1"/>
          </p:cNvSpPr>
          <p:nvPr>
            <p:ph type="ftr" sz="quarter" idx="11"/>
          </p:nvPr>
        </p:nvSpPr>
        <p:spPr>
          <a:xfrm>
            <a:off x="2182708" y="6272784"/>
            <a:ext cx="6327648" cy="365125"/>
          </a:xfrm>
        </p:spPr>
        <p:txBody>
          <a:bodyPr/>
          <a:lstStyle/>
          <a:p>
            <a:endParaRPr lang="es-MX"/>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7F9EFB0-22EE-466D-BAF4-776764D019F3}" type="slidenum">
              <a:rPr lang="es-MX" smtClean="0"/>
              <a:t>‹Nº›</a:t>
            </a:fld>
            <a:endParaRPr lang="es-MX"/>
          </a:p>
        </p:txBody>
      </p:sp>
    </p:spTree>
    <p:extLst>
      <p:ext uri="{BB962C8B-B14F-4D97-AF65-F5344CB8AC3E}">
        <p14:creationId xmlns:p14="http://schemas.microsoft.com/office/powerpoint/2010/main" val="295852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206B455-268F-4CAD-915C-1DFCA4CDC604}" type="datetimeFigureOut">
              <a:rPr lang="es-MX" smtClean="0"/>
              <a:t>08/08/2022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371008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206B455-268F-4CAD-915C-1DFCA4CDC604}" type="datetimeFigureOut">
              <a:rPr lang="es-MX" smtClean="0"/>
              <a:t>08/08/2022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18165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206B455-268F-4CAD-915C-1DFCA4CDC604}" type="datetimeFigureOut">
              <a:rPr lang="es-MX" smtClean="0"/>
              <a:t>08/08/2022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157896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6B455-268F-4CAD-915C-1DFCA4CDC604}" type="datetimeFigureOut">
              <a:rPr lang="es-MX" smtClean="0"/>
              <a:t>08/08/2022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163377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206B455-268F-4CAD-915C-1DFCA4CDC604}" type="datetimeFigureOut">
              <a:rPr lang="es-MX" smtClean="0"/>
              <a:t>08/08/2022</a:t>
            </a:fld>
            <a:endParaRPr lang="es-MX"/>
          </a:p>
        </p:txBody>
      </p:sp>
      <p:sp>
        <p:nvSpPr>
          <p:cNvPr id="6" name="Footer Placeholder 5"/>
          <p:cNvSpPr>
            <a:spLocks noGrp="1"/>
          </p:cNvSpPr>
          <p:nvPr>
            <p:ph type="ftr" sz="quarter" idx="11"/>
          </p:nvPr>
        </p:nvSpPr>
        <p:spPr/>
        <p:txBody>
          <a:bodyPr/>
          <a:lstStyle/>
          <a:p>
            <a:endParaRPr lang="es-MX"/>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269071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206B455-268F-4CAD-915C-1DFCA4CDC604}" type="datetimeFigureOut">
              <a:rPr lang="es-MX" smtClean="0"/>
              <a:t>08/08/2022</a:t>
            </a:fld>
            <a:endParaRPr lang="es-MX"/>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7F9EFB0-22EE-466D-BAF4-776764D019F3}" type="slidenum">
              <a:rPr lang="es-MX" smtClean="0"/>
              <a:t>‹Nº›</a:t>
            </a:fld>
            <a:endParaRPr lang="es-MX"/>
          </a:p>
        </p:txBody>
      </p:sp>
    </p:spTree>
    <p:extLst>
      <p:ext uri="{BB962C8B-B14F-4D97-AF65-F5344CB8AC3E}">
        <p14:creationId xmlns:p14="http://schemas.microsoft.com/office/powerpoint/2010/main" val="198144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206B455-268F-4CAD-915C-1DFCA4CDC604}" type="datetimeFigureOut">
              <a:rPr lang="es-MX" smtClean="0"/>
              <a:t>08/08/2022</a:t>
            </a:fld>
            <a:endParaRPr lang="es-MX"/>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MX"/>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7F9EFB0-22EE-466D-BAF4-776764D019F3}" type="slidenum">
              <a:rPr lang="es-MX" smtClean="0"/>
              <a:t>‹Nº›</a:t>
            </a:fld>
            <a:endParaRPr lang="es-MX"/>
          </a:p>
        </p:txBody>
      </p:sp>
    </p:spTree>
    <p:extLst>
      <p:ext uri="{BB962C8B-B14F-4D97-AF65-F5344CB8AC3E}">
        <p14:creationId xmlns:p14="http://schemas.microsoft.com/office/powerpoint/2010/main" val="2521361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51560" y="1535255"/>
            <a:ext cx="9966960" cy="3035808"/>
          </a:xfrm>
        </p:spPr>
        <p:txBody>
          <a:bodyPr/>
          <a:lstStyle/>
          <a:p>
            <a:pPr algn="ctr"/>
            <a:r>
              <a:rPr lang="es-MX" sz="7000" dirty="0" smtClean="0"/>
              <a:t>Intervención conductual y cognitivo conductual en psicología clínica</a:t>
            </a:r>
            <a:endParaRPr lang="es-MX" sz="7000" dirty="0"/>
          </a:p>
        </p:txBody>
      </p:sp>
      <p:sp>
        <p:nvSpPr>
          <p:cNvPr id="3" name="Subtítulo 2"/>
          <p:cNvSpPr>
            <a:spLocks noGrp="1"/>
          </p:cNvSpPr>
          <p:nvPr>
            <p:ph type="subTitle" idx="1"/>
          </p:nvPr>
        </p:nvSpPr>
        <p:spPr>
          <a:xfrm>
            <a:off x="4971245" y="5058821"/>
            <a:ext cx="4595182" cy="440457"/>
          </a:xfrm>
        </p:spPr>
        <p:txBody>
          <a:bodyPr/>
          <a:lstStyle/>
          <a:p>
            <a:pPr algn="r"/>
            <a:r>
              <a:rPr lang="es-MX" dirty="0" smtClean="0"/>
              <a:t>CRUZ WALDO LIZETH ARELY</a:t>
            </a:r>
            <a:endParaRPr lang="es-MX" dirty="0"/>
          </a:p>
        </p:txBody>
      </p:sp>
      <p:pic>
        <p:nvPicPr>
          <p:cNvPr id="6" name="Imagen 5"/>
          <p:cNvPicPr>
            <a:picLocks noChangeAspect="1"/>
          </p:cNvPicPr>
          <p:nvPr/>
        </p:nvPicPr>
        <p:blipFill>
          <a:blip r:embed="rId2"/>
          <a:stretch>
            <a:fillRect/>
          </a:stretch>
        </p:blipFill>
        <p:spPr>
          <a:xfrm>
            <a:off x="10515440" y="64395"/>
            <a:ext cx="1237176" cy="1237176"/>
          </a:xfrm>
          <a:prstGeom prst="rect">
            <a:avLst/>
          </a:prstGeom>
        </p:spPr>
      </p:pic>
      <p:pic>
        <p:nvPicPr>
          <p:cNvPr id="1030" name="Picture 6" descr="Archivo:Logo Instituto Politécnico Nacional.png - Wikipedia, la  enciclopedia lib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881" y="-16792"/>
            <a:ext cx="1856849" cy="1318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487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806604"/>
            <a:ext cx="10058400" cy="1609344"/>
          </a:xfrm>
        </p:spPr>
        <p:txBody>
          <a:bodyPr/>
          <a:lstStyle/>
          <a:p>
            <a:pPr algn="ctr"/>
            <a:r>
              <a:rPr lang="es-MX" dirty="0" smtClean="0"/>
              <a:t>Propósito de la unidad DE APRENDIZAJE</a:t>
            </a:r>
            <a:endParaRPr lang="es-MX" dirty="0"/>
          </a:p>
        </p:txBody>
      </p:sp>
      <p:sp>
        <p:nvSpPr>
          <p:cNvPr id="3" name="Marcador de contenido 2"/>
          <p:cNvSpPr>
            <a:spLocks noGrp="1"/>
          </p:cNvSpPr>
          <p:nvPr>
            <p:ph idx="1"/>
          </p:nvPr>
        </p:nvSpPr>
        <p:spPr>
          <a:xfrm>
            <a:off x="1069848" y="2765352"/>
            <a:ext cx="4738524" cy="2231651"/>
          </a:xfrm>
        </p:spPr>
        <p:txBody>
          <a:bodyPr>
            <a:normAutofit/>
          </a:bodyPr>
          <a:lstStyle/>
          <a:p>
            <a:r>
              <a:rPr lang="es-MX" sz="2800" dirty="0" smtClean="0"/>
              <a:t>Instrumentar un plan de intervención en un caso clínico con base en los enfoques conductual y cognitivo-conductual.</a:t>
            </a:r>
          </a:p>
          <a:p>
            <a:endParaRPr lang="es-MX" sz="2800" dirty="0"/>
          </a:p>
        </p:txBody>
      </p:sp>
      <p:pic>
        <p:nvPicPr>
          <p:cNvPr id="3074" name="Picture 2" descr="sesión de terapia semi plana rgb color ilustración vectorial. entrevista.  cita. par parlante. personas conversando en cómodos sillones. consulta de  psicologia. personaje de dibujos animados aislado en blanco 4621383 Vector  en Vecteez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36" y="2640170"/>
            <a:ext cx="5589429" cy="2794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06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8936" y="153988"/>
            <a:ext cx="10058400" cy="1609344"/>
          </a:xfrm>
        </p:spPr>
        <p:txBody>
          <a:bodyPr/>
          <a:lstStyle/>
          <a:p>
            <a:pPr algn="ctr"/>
            <a:r>
              <a:rPr lang="es-MX" dirty="0" smtClean="0"/>
              <a:t>¿Qué ES LA </a:t>
            </a:r>
            <a:r>
              <a:rPr lang="es-MX" dirty="0" smtClean="0"/>
              <a:t>Formulación </a:t>
            </a:r>
            <a:r>
              <a:rPr lang="es-MX" dirty="0" smtClean="0"/>
              <a:t>DE CASO?</a:t>
            </a:r>
            <a:endParaRPr lang="es-MX" dirty="0"/>
          </a:p>
        </p:txBody>
      </p:sp>
      <p:sp>
        <p:nvSpPr>
          <p:cNvPr id="3" name="Marcador de contenido 2"/>
          <p:cNvSpPr>
            <a:spLocks noGrp="1"/>
          </p:cNvSpPr>
          <p:nvPr>
            <p:ph idx="1"/>
          </p:nvPr>
        </p:nvSpPr>
        <p:spPr>
          <a:xfrm>
            <a:off x="683482" y="2093976"/>
            <a:ext cx="4558220" cy="4050792"/>
          </a:xfrm>
        </p:spPr>
        <p:txBody>
          <a:bodyPr/>
          <a:lstStyle/>
          <a:p>
            <a:pPr algn="just"/>
            <a:r>
              <a:rPr lang="es-MX" dirty="0"/>
              <a:t>P</a:t>
            </a:r>
            <a:r>
              <a:rPr lang="es-MX" dirty="0" smtClean="0"/>
              <a:t>uede </a:t>
            </a:r>
            <a:r>
              <a:rPr lang="es-MX" dirty="0"/>
              <a:t>considerarse como un conjunto de </a:t>
            </a:r>
            <a:r>
              <a:rPr lang="es-MX" dirty="0" smtClean="0"/>
              <a:t>hipótesis </a:t>
            </a:r>
            <a:r>
              <a:rPr lang="es-MX" dirty="0" smtClean="0"/>
              <a:t>delineadas </a:t>
            </a:r>
            <a:r>
              <a:rPr lang="es-MX" dirty="0"/>
              <a:t>por una teoría de la personalidad u orientación de psicoterapia </a:t>
            </a:r>
            <a:r>
              <a:rPr lang="es-MX" dirty="0" smtClean="0"/>
              <a:t>particulares </a:t>
            </a:r>
            <a:r>
              <a:rPr lang="es-MX" dirty="0"/>
              <a:t>respecto de las variables que operan como causas, detonadores o factores que mantienen los problemas emocionales, psicológicos, interpersonales y conductuales de un individuo (</a:t>
            </a:r>
            <a:r>
              <a:rPr lang="es-MX" dirty="0" err="1"/>
              <a:t>Nezu</a:t>
            </a:r>
            <a:r>
              <a:rPr lang="es-MX" dirty="0"/>
              <a:t>, 2006).</a:t>
            </a:r>
          </a:p>
          <a:p>
            <a:pPr algn="just"/>
            <a:endParaRPr lang="es-MX" dirty="0" smtClean="0"/>
          </a:p>
          <a:p>
            <a:endParaRPr lang="es-MX" dirty="0"/>
          </a:p>
        </p:txBody>
      </p:sp>
      <p:sp>
        <p:nvSpPr>
          <p:cNvPr id="4" name="Elipse 3"/>
          <p:cNvSpPr/>
          <p:nvPr/>
        </p:nvSpPr>
        <p:spPr>
          <a:xfrm>
            <a:off x="6755870" y="3592323"/>
            <a:ext cx="1551004" cy="1352387"/>
          </a:xfrm>
          <a:prstGeom prst="ellipse">
            <a:avLst/>
          </a:prstGeom>
          <a:solidFill>
            <a:srgbClr val="D2F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p:cNvSpPr/>
          <p:nvPr/>
        </p:nvSpPr>
        <p:spPr>
          <a:xfrm>
            <a:off x="7784034" y="4792381"/>
            <a:ext cx="1551004" cy="1352387"/>
          </a:xfrm>
          <a:prstGeom prst="ellipse">
            <a:avLst/>
          </a:prstGeom>
          <a:solidFill>
            <a:srgbClr val="BFF3F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p:cNvSpPr/>
          <p:nvPr/>
        </p:nvSpPr>
        <p:spPr>
          <a:xfrm>
            <a:off x="8270038" y="2626301"/>
            <a:ext cx="1551004" cy="135238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p:cNvSpPr/>
          <p:nvPr/>
        </p:nvSpPr>
        <p:spPr>
          <a:xfrm>
            <a:off x="9197940" y="3978688"/>
            <a:ext cx="1551004" cy="1352387"/>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p:cNvSpPr txBox="1"/>
          <p:nvPr/>
        </p:nvSpPr>
        <p:spPr>
          <a:xfrm>
            <a:off x="6846022" y="4078538"/>
            <a:ext cx="1370699" cy="461665"/>
          </a:xfrm>
          <a:prstGeom prst="rect">
            <a:avLst/>
          </a:prstGeom>
          <a:noFill/>
        </p:spPr>
        <p:txBody>
          <a:bodyPr wrap="square" rtlCol="0">
            <a:spAutoFit/>
          </a:bodyPr>
          <a:lstStyle/>
          <a:p>
            <a:pPr algn="ctr"/>
            <a:r>
              <a:rPr lang="es-MX" sz="1200" dirty="0" smtClean="0"/>
              <a:t>PROBLEMAS EMOCIONALES</a:t>
            </a:r>
            <a:endParaRPr lang="es-MX" sz="1200" dirty="0"/>
          </a:p>
        </p:txBody>
      </p:sp>
      <p:sp>
        <p:nvSpPr>
          <p:cNvPr id="13" name="CuadroTexto 12"/>
          <p:cNvSpPr txBox="1"/>
          <p:nvPr/>
        </p:nvSpPr>
        <p:spPr>
          <a:xfrm>
            <a:off x="8360190" y="3071662"/>
            <a:ext cx="1370699" cy="461665"/>
          </a:xfrm>
          <a:prstGeom prst="rect">
            <a:avLst/>
          </a:prstGeom>
          <a:noFill/>
        </p:spPr>
        <p:txBody>
          <a:bodyPr wrap="square" rtlCol="0">
            <a:spAutoFit/>
          </a:bodyPr>
          <a:lstStyle/>
          <a:p>
            <a:pPr algn="ctr"/>
            <a:r>
              <a:rPr lang="es-MX" sz="1200" dirty="0" smtClean="0"/>
              <a:t>PROBLEMAS </a:t>
            </a:r>
            <a:r>
              <a:rPr lang="es-MX" sz="1200" dirty="0" smtClean="0"/>
              <a:t>PSICOLÓGICOS</a:t>
            </a:r>
            <a:endParaRPr lang="es-MX" sz="1200" dirty="0"/>
          </a:p>
        </p:txBody>
      </p:sp>
      <p:sp>
        <p:nvSpPr>
          <p:cNvPr id="14" name="CuadroTexto 13"/>
          <p:cNvSpPr txBox="1"/>
          <p:nvPr/>
        </p:nvSpPr>
        <p:spPr>
          <a:xfrm>
            <a:off x="9197940" y="4424049"/>
            <a:ext cx="1651265" cy="461665"/>
          </a:xfrm>
          <a:prstGeom prst="rect">
            <a:avLst/>
          </a:prstGeom>
          <a:noFill/>
        </p:spPr>
        <p:txBody>
          <a:bodyPr wrap="square" rtlCol="0">
            <a:spAutoFit/>
          </a:bodyPr>
          <a:lstStyle/>
          <a:p>
            <a:pPr algn="ctr"/>
            <a:r>
              <a:rPr lang="es-MX" sz="1200" dirty="0" smtClean="0"/>
              <a:t>PROBLEMAS INTERPERSONALES</a:t>
            </a:r>
            <a:endParaRPr lang="es-MX" sz="1200" dirty="0"/>
          </a:p>
        </p:txBody>
      </p:sp>
      <p:sp>
        <p:nvSpPr>
          <p:cNvPr id="15" name="CuadroTexto 14"/>
          <p:cNvSpPr txBox="1"/>
          <p:nvPr/>
        </p:nvSpPr>
        <p:spPr>
          <a:xfrm>
            <a:off x="7829110" y="5254046"/>
            <a:ext cx="1460851" cy="461665"/>
          </a:xfrm>
          <a:prstGeom prst="rect">
            <a:avLst/>
          </a:prstGeom>
          <a:noFill/>
        </p:spPr>
        <p:txBody>
          <a:bodyPr wrap="square" rtlCol="0">
            <a:spAutoFit/>
          </a:bodyPr>
          <a:lstStyle/>
          <a:p>
            <a:pPr algn="ctr"/>
            <a:r>
              <a:rPr lang="es-MX" sz="1200" dirty="0" smtClean="0"/>
              <a:t>PROBLEMAS CONDUCTUALES</a:t>
            </a:r>
            <a:endParaRPr lang="es-MX" sz="1200" dirty="0"/>
          </a:p>
        </p:txBody>
      </p:sp>
      <p:sp>
        <p:nvSpPr>
          <p:cNvPr id="16" name="Elipse 15"/>
          <p:cNvSpPr/>
          <p:nvPr/>
        </p:nvSpPr>
        <p:spPr>
          <a:xfrm>
            <a:off x="6218628" y="1958975"/>
            <a:ext cx="5190186" cy="47007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p:cNvSpPr txBox="1"/>
          <p:nvPr/>
        </p:nvSpPr>
        <p:spPr>
          <a:xfrm>
            <a:off x="9846800" y="1887446"/>
            <a:ext cx="1481071" cy="369332"/>
          </a:xfrm>
          <a:prstGeom prst="rect">
            <a:avLst/>
          </a:prstGeom>
          <a:noFill/>
        </p:spPr>
        <p:txBody>
          <a:bodyPr wrap="square" rtlCol="0">
            <a:spAutoFit/>
          </a:bodyPr>
          <a:lstStyle/>
          <a:p>
            <a:r>
              <a:rPr lang="es-MX" dirty="0" smtClean="0"/>
              <a:t>VARIABLES</a:t>
            </a:r>
            <a:endParaRPr lang="es-MX" dirty="0"/>
          </a:p>
        </p:txBody>
      </p:sp>
    </p:spTree>
    <p:extLst>
      <p:ext uri="{BB962C8B-B14F-4D97-AF65-F5344CB8AC3E}">
        <p14:creationId xmlns:p14="http://schemas.microsoft.com/office/powerpoint/2010/main" val="972292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FORMULACIÓN </a:t>
            </a:r>
            <a:r>
              <a:rPr lang="es-MX" dirty="0"/>
              <a:t>DE CASO</a:t>
            </a:r>
          </a:p>
        </p:txBody>
      </p:sp>
      <p:sp>
        <p:nvSpPr>
          <p:cNvPr id="3" name="Marcador de contenido 2"/>
          <p:cNvSpPr>
            <a:spLocks noGrp="1"/>
          </p:cNvSpPr>
          <p:nvPr>
            <p:ph idx="1"/>
          </p:nvPr>
        </p:nvSpPr>
        <p:spPr>
          <a:xfrm>
            <a:off x="279948" y="1898862"/>
            <a:ext cx="7546118" cy="4050792"/>
          </a:xfrm>
        </p:spPr>
        <p:txBody>
          <a:bodyPr/>
          <a:lstStyle/>
          <a:p>
            <a:pPr algn="just"/>
            <a:r>
              <a:rPr lang="es-MX" dirty="0"/>
              <a:t>M</a:t>
            </a:r>
            <a:r>
              <a:rPr lang="es-MX" dirty="0" smtClean="0"/>
              <a:t>ecanismo </a:t>
            </a:r>
            <a:r>
              <a:rPr lang="es-MX" dirty="0"/>
              <a:t>organizativo para que el terapeuta comprenda </a:t>
            </a:r>
            <a:r>
              <a:rPr lang="es-MX" dirty="0" smtClean="0"/>
              <a:t>cómo </a:t>
            </a:r>
            <a:r>
              <a:rPr lang="es-MX" dirty="0"/>
              <a:t>se manifiestan dichas quejas, el modo en que coexisten síntomas diversos, cuáles estímulos ambientales o intrapersonales desencadenan estos problemas y por qué persisten los síntomas (</a:t>
            </a:r>
            <a:r>
              <a:rPr lang="es-MX" dirty="0" err="1" smtClean="0"/>
              <a:t>Nezu</a:t>
            </a:r>
            <a:r>
              <a:rPr lang="es-MX" dirty="0" smtClean="0"/>
              <a:t>, 2006).</a:t>
            </a:r>
          </a:p>
          <a:p>
            <a:pPr algn="just"/>
            <a:endParaRPr lang="es-MX" dirty="0"/>
          </a:p>
          <a:p>
            <a:pPr algn="just"/>
            <a:r>
              <a:rPr lang="es-MX" dirty="0"/>
              <a:t>E</a:t>
            </a:r>
            <a:r>
              <a:rPr lang="es-MX" dirty="0" smtClean="0"/>
              <a:t>l </a:t>
            </a:r>
            <a:r>
              <a:rPr lang="es-MX" dirty="0"/>
              <a:t>terapeuta comienza la “historia del </a:t>
            </a:r>
            <a:r>
              <a:rPr lang="es-MX" dirty="0" smtClean="0"/>
              <a:t>paciente</a:t>
            </a:r>
            <a:r>
              <a:rPr lang="es-MX" dirty="0" smtClean="0"/>
              <a:t>” = </a:t>
            </a:r>
            <a:r>
              <a:rPr lang="es-MX" dirty="0" smtClean="0"/>
              <a:t>Ofrece </a:t>
            </a:r>
            <a:r>
              <a:rPr lang="es-MX" dirty="0"/>
              <a:t>una descripción de los diversos factores en los que se desenvuelve la vida del individuo respecto tanto del surgimiento como del mantenimiento de un conjunto determinado de </a:t>
            </a:r>
            <a:r>
              <a:rPr lang="es-MX" dirty="0" smtClean="0"/>
              <a:t>síntomas</a:t>
            </a:r>
            <a:r>
              <a:rPr lang="es-MX" dirty="0"/>
              <a:t> (</a:t>
            </a:r>
            <a:r>
              <a:rPr lang="es-MX" dirty="0" err="1"/>
              <a:t>Nezu</a:t>
            </a:r>
            <a:r>
              <a:rPr lang="es-MX" dirty="0"/>
              <a:t>, 2006).</a:t>
            </a:r>
          </a:p>
        </p:txBody>
      </p:sp>
      <p:pic>
        <p:nvPicPr>
          <p:cNvPr id="1026" name="Picture 2" descr="Psicología Terapia Asesoramiento Vector Concepto. Ilustración De Dibujos  Animados De La Sesión De Terapia Práctica De Psicoterapia Ilustración del  Vector - Ilustración de terapia, concepto: 21427829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468" t="14166" r="8629" b="12370"/>
          <a:stretch/>
        </p:blipFill>
        <p:spPr bwMode="auto">
          <a:xfrm>
            <a:off x="7826066" y="2560592"/>
            <a:ext cx="4313517" cy="2316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845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46314" y="848836"/>
            <a:ext cx="7321190" cy="2733540"/>
          </a:xfrm>
        </p:spPr>
        <p:txBody>
          <a:bodyPr>
            <a:normAutofit fontScale="92500" lnSpcReduction="10000"/>
          </a:bodyPr>
          <a:lstStyle/>
          <a:p>
            <a:pPr marL="0" indent="0">
              <a:buNone/>
            </a:pPr>
            <a:endParaRPr lang="es-MX" dirty="0"/>
          </a:p>
          <a:p>
            <a:r>
              <a:rPr lang="es-MX" dirty="0" smtClean="0"/>
              <a:t>Comprender </a:t>
            </a:r>
            <a:r>
              <a:rPr lang="es-MX" dirty="0"/>
              <a:t>con detalle los problemas que presenta el paciente</a:t>
            </a:r>
            <a:r>
              <a:rPr lang="es-MX" dirty="0" smtClean="0"/>
              <a:t>.</a:t>
            </a:r>
          </a:p>
          <a:p>
            <a:pPr marL="0" indent="0">
              <a:buNone/>
            </a:pPr>
            <a:endParaRPr lang="es-MX" dirty="0"/>
          </a:p>
          <a:p>
            <a:r>
              <a:rPr lang="es-MX" dirty="0"/>
              <a:t>I</a:t>
            </a:r>
            <a:r>
              <a:rPr lang="es-MX" dirty="0" smtClean="0"/>
              <a:t>dentificar </a:t>
            </a:r>
            <a:r>
              <a:rPr lang="es-MX" dirty="0"/>
              <a:t>las variables que se relacionan de manera funcional con esas dificultades</a:t>
            </a:r>
            <a:r>
              <a:rPr lang="es-MX" dirty="0" smtClean="0"/>
              <a:t>.</a:t>
            </a:r>
          </a:p>
          <a:p>
            <a:pPr marL="0" indent="0">
              <a:buNone/>
            </a:pPr>
            <a:endParaRPr lang="es-MX" dirty="0"/>
          </a:p>
          <a:p>
            <a:r>
              <a:rPr lang="es-MX" dirty="0" smtClean="0"/>
              <a:t>Diseñar </a:t>
            </a:r>
            <a:r>
              <a:rPr lang="es-MX" dirty="0"/>
              <a:t>objetivos y metas de tratamiento (</a:t>
            </a:r>
            <a:r>
              <a:rPr lang="es-MX" dirty="0" smtClean="0"/>
              <a:t>Nezu,2006, </a:t>
            </a:r>
            <a:r>
              <a:rPr lang="es-MX" dirty="0"/>
              <a:t>pág. 14)</a:t>
            </a:r>
          </a:p>
          <a:p>
            <a:endParaRPr lang="es-MX" dirty="0"/>
          </a:p>
        </p:txBody>
      </p:sp>
      <p:sp>
        <p:nvSpPr>
          <p:cNvPr id="2" name="Rectángulo 1"/>
          <p:cNvSpPr/>
          <p:nvPr/>
        </p:nvSpPr>
        <p:spPr>
          <a:xfrm>
            <a:off x="695459" y="1680498"/>
            <a:ext cx="3142445" cy="1584101"/>
          </a:xfrm>
          <a:prstGeom prst="rect">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4" name="CuadroTexto 3"/>
          <p:cNvSpPr txBox="1"/>
          <p:nvPr/>
        </p:nvSpPr>
        <p:spPr>
          <a:xfrm>
            <a:off x="708337" y="1792217"/>
            <a:ext cx="3116687" cy="1384995"/>
          </a:xfrm>
          <a:prstGeom prst="rect">
            <a:avLst/>
          </a:prstGeom>
          <a:noFill/>
        </p:spPr>
        <p:txBody>
          <a:bodyPr wrap="square" rtlCol="0">
            <a:spAutoFit/>
          </a:bodyPr>
          <a:lstStyle/>
          <a:p>
            <a:pPr algn="ctr"/>
            <a:r>
              <a:rPr lang="es-MX" sz="2800" dirty="0" smtClean="0"/>
              <a:t>METAS DE LA </a:t>
            </a:r>
            <a:r>
              <a:rPr lang="es-MX" sz="2800" dirty="0" smtClean="0"/>
              <a:t>FORMULACIÓN </a:t>
            </a:r>
            <a:r>
              <a:rPr lang="es-MX" sz="2800" dirty="0" smtClean="0"/>
              <a:t>DE CASO</a:t>
            </a:r>
            <a:endParaRPr lang="es-MX" sz="2800" dirty="0"/>
          </a:p>
        </p:txBody>
      </p:sp>
      <p:sp>
        <p:nvSpPr>
          <p:cNvPr id="5" name="Flecha derecha 4"/>
          <p:cNvSpPr/>
          <p:nvPr/>
        </p:nvSpPr>
        <p:spPr>
          <a:xfrm>
            <a:off x="4101471" y="1988692"/>
            <a:ext cx="644843" cy="669702"/>
          </a:xfrm>
          <a:prstGeom prst="rightArrow">
            <a:avLst/>
          </a:prstGeom>
          <a:solidFill>
            <a:srgbClr val="00B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050" name="Picture 2" descr="La diferencia entre un coach y un psicólogo - Amparo Calandín Psicólog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7113" y="3798250"/>
            <a:ext cx="4326273" cy="2400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40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9093" y="819482"/>
            <a:ext cx="10058400" cy="1609344"/>
          </a:xfrm>
        </p:spPr>
        <p:txBody>
          <a:bodyPr/>
          <a:lstStyle/>
          <a:p>
            <a:r>
              <a:rPr lang="es-MX" dirty="0" smtClean="0"/>
              <a:t>Bibliografía</a:t>
            </a:r>
            <a:endParaRPr lang="es-MX" dirty="0"/>
          </a:p>
        </p:txBody>
      </p:sp>
      <p:sp>
        <p:nvSpPr>
          <p:cNvPr id="3" name="Marcador de contenido 2"/>
          <p:cNvSpPr>
            <a:spLocks noGrp="1"/>
          </p:cNvSpPr>
          <p:nvPr>
            <p:ph idx="1"/>
          </p:nvPr>
        </p:nvSpPr>
        <p:spPr>
          <a:xfrm>
            <a:off x="1069848" y="2907020"/>
            <a:ext cx="10058400" cy="4050792"/>
          </a:xfrm>
        </p:spPr>
        <p:txBody>
          <a:bodyPr/>
          <a:lstStyle/>
          <a:p>
            <a:r>
              <a:rPr lang="es-MX" dirty="0" err="1" smtClean="0"/>
              <a:t>Nezu</a:t>
            </a:r>
            <a:r>
              <a:rPr lang="es-MX" dirty="0"/>
              <a:t>, A. M. (2006). </a:t>
            </a:r>
            <a:r>
              <a:rPr lang="es-MX" i="1" dirty="0"/>
              <a:t>Formulación de casos y diseño de tratamientos cognitivo-conductuales</a:t>
            </a:r>
            <a:r>
              <a:rPr lang="es-MX" dirty="0"/>
              <a:t> (1.</a:t>
            </a:r>
            <a:r>
              <a:rPr lang="es-MX" baseline="30000" dirty="0"/>
              <a:t>a</a:t>
            </a:r>
            <a:r>
              <a:rPr lang="es-MX" dirty="0"/>
              <a:t> ed.). Editorial El Manual Moderno.</a:t>
            </a:r>
          </a:p>
          <a:p>
            <a:endParaRPr lang="es-MX" dirty="0"/>
          </a:p>
        </p:txBody>
      </p:sp>
    </p:spTree>
    <p:extLst>
      <p:ext uri="{BB962C8B-B14F-4D97-AF65-F5344CB8AC3E}">
        <p14:creationId xmlns:p14="http://schemas.microsoft.com/office/powerpoint/2010/main" val="1251886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Tipo de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ipo de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ipo de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TM03090434[[fn=Letras en madera]]</Template>
  <TotalTime>67</TotalTime>
  <Words>259</Words>
  <Application>Microsoft Office PowerPoint</Application>
  <PresentationFormat>Panorámica</PresentationFormat>
  <Paragraphs>24</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Rockwell</vt:lpstr>
      <vt:lpstr>Rockwell Condensed</vt:lpstr>
      <vt:lpstr>Wingdings</vt:lpstr>
      <vt:lpstr>Tipo de madera</vt:lpstr>
      <vt:lpstr>Intervención conductual y cognitivo conductual en psicología clínica</vt:lpstr>
      <vt:lpstr>Propósito de la unidad DE APRENDIZAJE</vt:lpstr>
      <vt:lpstr>¿Qué ES LA Formulación DE CASO?</vt:lpstr>
      <vt:lpstr>FORMULACIÓN DE CASO</vt:lpstr>
      <vt:lpstr>Presentación de PowerPoint</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Intervención conductual y cognitivo conductual en psicología clínica</dc:title>
  <dc:creator>Cuenta Microsoft</dc:creator>
  <cp:lastModifiedBy>USUARIO</cp:lastModifiedBy>
  <cp:revision>9</cp:revision>
  <dcterms:created xsi:type="dcterms:W3CDTF">2022-05-30T23:41:29Z</dcterms:created>
  <dcterms:modified xsi:type="dcterms:W3CDTF">2022-08-08T21:28:10Z</dcterms:modified>
</cp:coreProperties>
</file>