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Poppins Medium" panose="020B0604020202020204" charset="0"/>
      <p:regular r:id="rId10"/>
      <p:bold r:id="rId11"/>
      <p:italic r:id="rId12"/>
      <p:boldItalic r:id="rId13"/>
    </p:embeddedFont>
    <p:embeddedFont>
      <p:font typeface="Catamaran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oppins" panose="020B0604020202020204" charset="0"/>
      <p:regular r:id="rId20"/>
      <p:bold r:id="rId21"/>
      <p:italic r:id="rId22"/>
      <p:boldItalic r:id="rId23"/>
    </p:embeddedFont>
    <p:embeddedFont>
      <p:font typeface="Poppins Light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VoTwXPOR+3m9nmMrq6O1u0uiv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D277A2-FA14-4692-9BD5-FC9E1B686AAA}">
  <a:tblStyle styleId="{FED277A2-FA14-4692-9BD5-FC9E1B686A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6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d19feebd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2d19feebd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972545">
            <a:off x="-2856714" y="-5442448"/>
            <a:ext cx="10578966" cy="1142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2008875" y="-702589"/>
            <a:ext cx="17375562" cy="18435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316730">
            <a:off x="-1381685" y="6286113"/>
            <a:ext cx="7628908" cy="66371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2026350" y="166975"/>
            <a:ext cx="14235300" cy="57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 Perfil del Psicólogo Organizacional</a:t>
            </a:r>
            <a:endParaRPr sz="110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1888" y="5371800"/>
            <a:ext cx="8339724" cy="555982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13175" y="9281450"/>
            <a:ext cx="7146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tamaran"/>
                <a:ea typeface="Catamaran"/>
                <a:cs typeface="Catamaran"/>
                <a:sym typeface="Catamaran"/>
              </a:rPr>
              <a:t>Elaborado por: Sara Pérez Monzón</a:t>
            </a:r>
            <a:endParaRPr sz="3000"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106404" flipH="1">
            <a:off x="-4341923" y="-8930944"/>
            <a:ext cx="14744970" cy="1757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39927" y="-2074007"/>
            <a:ext cx="7798657" cy="841960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 txBox="1"/>
          <p:nvPr/>
        </p:nvSpPr>
        <p:spPr>
          <a:xfrm>
            <a:off x="1943700" y="705075"/>
            <a:ext cx="13989900" cy="55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Poppins Medium"/>
                <a:ea typeface="Poppins Medium"/>
                <a:cs typeface="Poppins Medium"/>
                <a:sym typeface="Poppins Medium"/>
              </a:rPr>
              <a:t>El psicólogo organizacional debe contar con ciertas habilidades y conocimientos que le permitan realizar correctamente su trabajo (Benjamín,2009)</a:t>
            </a:r>
            <a:endParaRPr sz="6000"/>
          </a:p>
        </p:txBody>
      </p:sp>
      <p:pic>
        <p:nvPicPr>
          <p:cNvPr id="97" name="Google Shape;97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49701" y="6236775"/>
            <a:ext cx="5658550" cy="377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263" y="6236775"/>
            <a:ext cx="5024606" cy="377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7DD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356616">
            <a:off x="-1883666" y="-7112993"/>
            <a:ext cx="22856984" cy="1728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l="17323" t="8728" r="2547" b="13500"/>
          <a:stretch/>
        </p:blipFill>
        <p:spPr>
          <a:xfrm>
            <a:off x="643576" y="1674401"/>
            <a:ext cx="3482052" cy="36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 l="17323" t="8728" r="2547" b="13500"/>
          <a:stretch/>
        </p:blipFill>
        <p:spPr>
          <a:xfrm>
            <a:off x="4904973" y="2343226"/>
            <a:ext cx="3482049" cy="367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l="17323" t="8728" r="2547" b="13500"/>
          <a:stretch/>
        </p:blipFill>
        <p:spPr>
          <a:xfrm>
            <a:off x="9823601" y="1889276"/>
            <a:ext cx="3482049" cy="367839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1168550" y="2343233"/>
            <a:ext cx="2432100" cy="288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Poppins Light"/>
                <a:ea typeface="Poppins Light"/>
                <a:cs typeface="Poppins Light"/>
                <a:sym typeface="Poppins Light"/>
              </a:rPr>
              <a:t>Habilidades</a:t>
            </a:r>
            <a:r>
              <a:rPr lang="en-US" sz="2400" dirty="0"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400" dirty="0" err="1">
                <a:latin typeface="Poppins Light"/>
                <a:ea typeface="Poppins Light"/>
                <a:cs typeface="Poppins Light"/>
                <a:sym typeface="Poppins Light"/>
              </a:rPr>
              <a:t>entrevista</a:t>
            </a:r>
            <a:r>
              <a:rPr lang="en-US" sz="2400" dirty="0">
                <a:latin typeface="Poppins Light"/>
                <a:ea typeface="Poppins Light"/>
                <a:cs typeface="Poppins Light"/>
                <a:sym typeface="Poppins Light"/>
              </a:rPr>
              <a:t> y </a:t>
            </a:r>
            <a:r>
              <a:rPr lang="en-US" sz="2400" dirty="0" err="1">
                <a:latin typeface="Poppins Light"/>
                <a:ea typeface="Poppins Light"/>
                <a:cs typeface="Poppins Light"/>
                <a:sym typeface="Poppins Light"/>
              </a:rPr>
              <a:t>obtención</a:t>
            </a:r>
            <a:r>
              <a:rPr lang="en-US" sz="2400" dirty="0"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400" dirty="0" err="1">
                <a:latin typeface="Poppins Light"/>
                <a:ea typeface="Poppins Light"/>
                <a:cs typeface="Poppins Light"/>
                <a:sym typeface="Poppins Light"/>
              </a:rPr>
              <a:t>colaboración</a:t>
            </a:r>
            <a:r>
              <a:rPr lang="en-US" sz="2400" dirty="0"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2400" dirty="0" err="1" smtClean="0">
                <a:latin typeface="Poppins Light"/>
                <a:ea typeface="Poppins Light"/>
                <a:cs typeface="Poppins Light"/>
                <a:sym typeface="Poppins Light"/>
              </a:rPr>
              <a:t>información</a:t>
            </a:r>
            <a:endParaRPr sz="2400" dirty="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5274151" y="3189049"/>
            <a:ext cx="4132078" cy="2379292"/>
            <a:chOff x="-3287303" y="-2932613"/>
            <a:chExt cx="5509438" cy="3172388"/>
          </a:xfrm>
        </p:grpSpPr>
        <p:sp>
          <p:nvSpPr>
            <p:cNvPr id="109" name="Google Shape;109;p2"/>
            <p:cNvSpPr txBox="1"/>
            <p:nvPr/>
          </p:nvSpPr>
          <p:spPr>
            <a:xfrm>
              <a:off x="-3287303" y="-2932613"/>
              <a:ext cx="3568200" cy="25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latin typeface="Poppins Light"/>
                  <a:ea typeface="Poppins Light"/>
                  <a:cs typeface="Poppins Light"/>
                  <a:sym typeface="Poppins Light"/>
                </a:rPr>
                <a:t>Capacidad</a:t>
              </a:r>
              <a:r>
                <a:rPr lang="en-US" sz="2400" dirty="0"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2400" dirty="0" err="1" smtClean="0">
                  <a:latin typeface="Poppins Light"/>
                  <a:ea typeface="Poppins Light"/>
                  <a:cs typeface="Poppins Light"/>
                  <a:sym typeface="Poppins Light"/>
                </a:rPr>
                <a:t>escucha</a:t>
              </a:r>
              <a:r>
                <a:rPr lang="en-US" sz="2400" dirty="0" smtClean="0"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400" dirty="0">
                  <a:latin typeface="Poppins Light"/>
                  <a:ea typeface="Poppins Light"/>
                  <a:cs typeface="Poppins Light"/>
                  <a:sym typeface="Poppins Light"/>
                </a:rPr>
                <a:t>y </a:t>
              </a:r>
              <a:r>
                <a:rPr lang="en-US" sz="2400" dirty="0" err="1">
                  <a:latin typeface="Poppins Light"/>
                  <a:ea typeface="Poppins Light"/>
                  <a:cs typeface="Poppins Light"/>
                  <a:sym typeface="Poppins Light"/>
                </a:rPr>
                <a:t>habilidades</a:t>
              </a:r>
              <a:r>
                <a:rPr lang="en-US" sz="2400" dirty="0"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400" dirty="0" err="1">
                  <a:latin typeface="Poppins Light"/>
                  <a:ea typeface="Poppins Light"/>
                  <a:cs typeface="Poppins Light"/>
                  <a:sym typeface="Poppins Light"/>
                </a:rPr>
                <a:t>sociales</a:t>
              </a:r>
              <a:endParaRPr dirty="0"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1741835" y="-47625"/>
              <a:ext cx="4803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2"/>
          <p:cNvSpPr txBox="1"/>
          <p:nvPr/>
        </p:nvSpPr>
        <p:spPr>
          <a:xfrm>
            <a:off x="10348574" y="3317025"/>
            <a:ext cx="24321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325">
                <a:latin typeface="Poppins Light"/>
                <a:ea typeface="Poppins Light"/>
                <a:cs typeface="Poppins Light"/>
                <a:sym typeface="Poppins Light"/>
              </a:rPr>
              <a:t>Habilidades de comunicación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5274150" y="392750"/>
            <a:ext cx="77397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Habilidades</a:t>
            </a:r>
            <a:endParaRPr sz="80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4">
            <a:alphaModFix/>
          </a:blip>
          <a:srcRect l="17323" t="8726" r="2548" b="13501"/>
          <a:stretch/>
        </p:blipFill>
        <p:spPr>
          <a:xfrm>
            <a:off x="11844976" y="6322601"/>
            <a:ext cx="3482052" cy="36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12369950" y="6852758"/>
            <a:ext cx="24321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oppins Light"/>
                <a:ea typeface="Poppins Light"/>
                <a:cs typeface="Poppins Light"/>
                <a:sym typeface="Poppins Light"/>
              </a:rPr>
              <a:t>Capacidad de trabajar en equipo y coordinar grupos de trabajo</a:t>
            </a:r>
            <a:endParaRPr sz="24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4">
            <a:alphaModFix/>
          </a:blip>
          <a:srcRect l="17323" t="8726" r="2548" b="13501"/>
          <a:stretch/>
        </p:blipFill>
        <p:spPr>
          <a:xfrm>
            <a:off x="13978576" y="2436401"/>
            <a:ext cx="3482052" cy="36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14503550" y="3517495"/>
            <a:ext cx="2432100" cy="1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>
                <a:latin typeface="Poppins Light"/>
                <a:ea typeface="Poppins Light"/>
                <a:cs typeface="Poppins Light"/>
                <a:sym typeface="Poppins Light"/>
              </a:rPr>
              <a:t>Habilidades de negociación</a:t>
            </a:r>
            <a:endParaRPr sz="240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4">
            <a:alphaModFix/>
          </a:blip>
          <a:srcRect l="17323" t="8726" r="2548" b="13501"/>
          <a:stretch/>
        </p:blipFill>
        <p:spPr>
          <a:xfrm>
            <a:off x="2167576" y="5941601"/>
            <a:ext cx="3482052" cy="36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2692550" y="7115858"/>
            <a:ext cx="2432100" cy="14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Poppins Light"/>
                <a:ea typeface="Poppins Light"/>
                <a:cs typeface="Poppins Light"/>
                <a:sym typeface="Poppins Light"/>
              </a:rPr>
              <a:t>Habilidades</a:t>
            </a:r>
            <a:r>
              <a:rPr lang="en-US" sz="2400" dirty="0"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dirty="0" err="1" smtClean="0">
                <a:latin typeface="Poppins Light"/>
                <a:ea typeface="Poppins Light"/>
                <a:cs typeface="Poppins Light"/>
                <a:sym typeface="Poppins Light"/>
              </a:rPr>
              <a:t>pedagógicas</a:t>
            </a:r>
            <a:endParaRPr sz="2400" dirty="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 l="17323" t="8726" r="2548" b="13501"/>
          <a:stretch/>
        </p:blipFill>
        <p:spPr>
          <a:xfrm>
            <a:off x="7349176" y="5713001"/>
            <a:ext cx="3482052" cy="36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7927950" y="6647108"/>
            <a:ext cx="2432100" cy="19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Poppins Light"/>
                <a:ea typeface="Poppins Light"/>
                <a:cs typeface="Poppins Light"/>
                <a:sym typeface="Poppins Light"/>
              </a:rPr>
              <a:t>Comprensión</a:t>
            </a:r>
            <a:r>
              <a:rPr lang="en-US" sz="2400" dirty="0">
                <a:latin typeface="Poppins Light"/>
                <a:ea typeface="Poppins Light"/>
                <a:cs typeface="Poppins Light"/>
                <a:sym typeface="Poppins Light"/>
              </a:rPr>
              <a:t> de la </a:t>
            </a:r>
            <a:r>
              <a:rPr lang="en-US" sz="2400" dirty="0" err="1">
                <a:latin typeface="Poppins Light"/>
                <a:ea typeface="Poppins Light"/>
                <a:cs typeface="Poppins Light"/>
                <a:sym typeface="Poppins Light"/>
              </a:rPr>
              <a:t>dinámica</a:t>
            </a:r>
            <a:r>
              <a:rPr lang="en-US" sz="2400" dirty="0"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400" dirty="0" err="1" smtClean="0">
                <a:latin typeface="Poppins Light"/>
                <a:ea typeface="Poppins Light"/>
                <a:cs typeface="Poppins Light"/>
                <a:sym typeface="Poppins Light"/>
              </a:rPr>
              <a:t>grupo</a:t>
            </a:r>
            <a:endParaRPr sz="2400" dirty="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12d19feebd6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356616">
            <a:off x="-3495216" y="-8402218"/>
            <a:ext cx="22856984" cy="1728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2d19feebd6_0_20"/>
          <p:cNvPicPr preferRelativeResize="0"/>
          <p:nvPr/>
        </p:nvPicPr>
        <p:blipFill rotWithShape="1">
          <a:blip r:embed="rId4">
            <a:alphaModFix/>
          </a:blip>
          <a:srcRect l="17323" t="8726" r="2548" b="13501"/>
          <a:stretch/>
        </p:blipFill>
        <p:spPr>
          <a:xfrm>
            <a:off x="643576" y="1674401"/>
            <a:ext cx="3482052" cy="36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2d19feebd6_0_20"/>
          <p:cNvPicPr preferRelativeResize="0"/>
          <p:nvPr/>
        </p:nvPicPr>
        <p:blipFill rotWithShape="1">
          <a:blip r:embed="rId4">
            <a:alphaModFix/>
          </a:blip>
          <a:srcRect l="17323" t="8726" r="2548" b="13501"/>
          <a:stretch/>
        </p:blipFill>
        <p:spPr>
          <a:xfrm>
            <a:off x="4904973" y="2343226"/>
            <a:ext cx="3482049" cy="367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2d19feebd6_0_20"/>
          <p:cNvPicPr preferRelativeResize="0"/>
          <p:nvPr/>
        </p:nvPicPr>
        <p:blipFill rotWithShape="1">
          <a:blip r:embed="rId4">
            <a:alphaModFix/>
          </a:blip>
          <a:srcRect l="17323" t="8726" r="2548" b="13501"/>
          <a:stretch/>
        </p:blipFill>
        <p:spPr>
          <a:xfrm>
            <a:off x="9716712" y="1848263"/>
            <a:ext cx="3925042" cy="409333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12d19feebd6_0_20"/>
          <p:cNvSpPr txBox="1"/>
          <p:nvPr/>
        </p:nvSpPr>
        <p:spPr>
          <a:xfrm>
            <a:off x="1168550" y="2764058"/>
            <a:ext cx="2432100" cy="1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oppins Light"/>
                <a:ea typeface="Poppins Light"/>
                <a:cs typeface="Poppins Light"/>
                <a:sym typeface="Poppins Light"/>
              </a:rPr>
              <a:t>Capacidad de organización</a:t>
            </a:r>
            <a:endParaRPr sz="240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130" name="Google Shape;130;g12d19feebd6_0_20"/>
          <p:cNvGrpSpPr/>
          <p:nvPr/>
        </p:nvGrpSpPr>
        <p:grpSpPr>
          <a:xfrm>
            <a:off x="5374050" y="3517463"/>
            <a:ext cx="4032179" cy="2050879"/>
            <a:chOff x="-3154103" y="-2494730"/>
            <a:chExt cx="5376238" cy="2734505"/>
          </a:xfrm>
        </p:grpSpPr>
        <p:sp>
          <p:nvSpPr>
            <p:cNvPr id="131" name="Google Shape;131;g12d19feebd6_0_20"/>
            <p:cNvSpPr txBox="1"/>
            <p:nvPr/>
          </p:nvSpPr>
          <p:spPr>
            <a:xfrm>
              <a:off x="-3154103" y="-2494730"/>
              <a:ext cx="3568200" cy="1920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latin typeface="Poppins Light"/>
                  <a:ea typeface="Poppins Light"/>
                  <a:cs typeface="Poppins Light"/>
                  <a:sym typeface="Poppins Light"/>
                </a:rPr>
                <a:t>Facilidad</a:t>
              </a:r>
              <a:r>
                <a:rPr lang="en-US" sz="2400" dirty="0">
                  <a:latin typeface="Poppins Light"/>
                  <a:ea typeface="Poppins Light"/>
                  <a:cs typeface="Poppins Light"/>
                  <a:sym typeface="Poppins Light"/>
                </a:rPr>
                <a:t> para </a:t>
              </a:r>
              <a:r>
                <a:rPr lang="en-US" sz="2400" dirty="0" err="1">
                  <a:latin typeface="Poppins Light"/>
                  <a:ea typeface="Poppins Light"/>
                  <a:cs typeface="Poppins Light"/>
                  <a:sym typeface="Poppins Light"/>
                </a:rPr>
                <a:t>planificar</a:t>
              </a:r>
              <a:r>
                <a:rPr lang="en-US" sz="2400" dirty="0">
                  <a:latin typeface="Poppins Light"/>
                  <a:ea typeface="Poppins Light"/>
                  <a:cs typeface="Poppins Light"/>
                  <a:sym typeface="Poppins Light"/>
                </a:rPr>
                <a:t> o </a:t>
              </a:r>
              <a:r>
                <a:rPr lang="en-US" sz="2400" dirty="0" err="1" smtClean="0">
                  <a:latin typeface="Poppins Light"/>
                  <a:ea typeface="Poppins Light"/>
                  <a:cs typeface="Poppins Light"/>
                  <a:sym typeface="Poppins Light"/>
                </a:rPr>
                <a:t>programar</a:t>
              </a:r>
              <a:endParaRPr dirty="0"/>
            </a:p>
          </p:txBody>
        </p:sp>
        <p:sp>
          <p:nvSpPr>
            <p:cNvPr id="132" name="Google Shape;132;g12d19feebd6_0_20"/>
            <p:cNvSpPr txBox="1"/>
            <p:nvPr/>
          </p:nvSpPr>
          <p:spPr>
            <a:xfrm>
              <a:off x="1741835" y="-47625"/>
              <a:ext cx="4803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g12d19feebd6_0_20"/>
          <p:cNvSpPr txBox="1"/>
          <p:nvPr/>
        </p:nvSpPr>
        <p:spPr>
          <a:xfrm>
            <a:off x="10424774" y="2207800"/>
            <a:ext cx="2432100" cy="31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25" dirty="0" err="1">
                <a:latin typeface="Poppins Light"/>
                <a:ea typeface="Poppins Light"/>
                <a:cs typeface="Poppins Light"/>
                <a:sym typeface="Poppins Light"/>
              </a:rPr>
              <a:t>Capacidad</a:t>
            </a:r>
            <a:r>
              <a:rPr lang="en-US" sz="2325" dirty="0">
                <a:latin typeface="Poppins Light"/>
                <a:ea typeface="Poppins Light"/>
                <a:cs typeface="Poppins Light"/>
                <a:sym typeface="Poppins Light"/>
              </a:rPr>
              <a:t> para el </a:t>
            </a:r>
            <a:r>
              <a:rPr lang="en-US" sz="2325" dirty="0" err="1">
                <a:latin typeface="Poppins Light"/>
                <a:ea typeface="Poppins Light"/>
                <a:cs typeface="Poppins Light"/>
                <a:sym typeface="Poppins Light"/>
              </a:rPr>
              <a:t>manejo</a:t>
            </a:r>
            <a:r>
              <a:rPr lang="en-US" sz="2325" dirty="0"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325" dirty="0" err="1">
                <a:latin typeface="Poppins Light"/>
                <a:ea typeface="Poppins Light"/>
                <a:cs typeface="Poppins Light"/>
                <a:sym typeface="Poppins Light"/>
              </a:rPr>
              <a:t>técnicas</a:t>
            </a:r>
            <a:r>
              <a:rPr lang="en-US" sz="2325" dirty="0"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325" dirty="0" err="1">
                <a:latin typeface="Poppins Light"/>
                <a:ea typeface="Poppins Light"/>
                <a:cs typeface="Poppins Light"/>
                <a:sym typeface="Poppins Light"/>
              </a:rPr>
              <a:t>presentación</a:t>
            </a:r>
            <a:r>
              <a:rPr lang="en-US" sz="2325" dirty="0">
                <a:latin typeface="Poppins Light"/>
                <a:ea typeface="Poppins Light"/>
                <a:cs typeface="Poppins Light"/>
                <a:sym typeface="Poppins Light"/>
              </a:rPr>
              <a:t> y </a:t>
            </a:r>
            <a:r>
              <a:rPr lang="en-US" sz="2325" dirty="0" err="1">
                <a:latin typeface="Poppins Light"/>
                <a:ea typeface="Poppins Light"/>
                <a:cs typeface="Poppins Light"/>
                <a:sym typeface="Poppins Light"/>
              </a:rPr>
              <a:t>utilización</a:t>
            </a:r>
            <a:r>
              <a:rPr lang="en-US" sz="2325" dirty="0"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325" dirty="0" err="1">
                <a:latin typeface="Poppins Light"/>
                <a:ea typeface="Poppins Light"/>
                <a:cs typeface="Poppins Light"/>
                <a:sym typeface="Poppins Light"/>
              </a:rPr>
              <a:t>medios</a:t>
            </a:r>
            <a:r>
              <a:rPr lang="en-US" sz="2325" dirty="0"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325" dirty="0" err="1">
                <a:latin typeface="Poppins Light"/>
                <a:ea typeface="Poppins Light"/>
                <a:cs typeface="Poppins Light"/>
                <a:sym typeface="Poppins Light"/>
              </a:rPr>
              <a:t>audiovisuales</a:t>
            </a:r>
            <a:endParaRPr dirty="0"/>
          </a:p>
        </p:txBody>
      </p:sp>
      <p:pic>
        <p:nvPicPr>
          <p:cNvPr id="134" name="Google Shape;134;g12d19feebd6_0_20"/>
          <p:cNvPicPr preferRelativeResize="0"/>
          <p:nvPr/>
        </p:nvPicPr>
        <p:blipFill rotWithShape="1">
          <a:blip r:embed="rId4">
            <a:alphaModFix/>
          </a:blip>
          <a:srcRect l="17323" t="8726" r="2548" b="13501"/>
          <a:stretch/>
        </p:blipFill>
        <p:spPr>
          <a:xfrm>
            <a:off x="11844976" y="6322601"/>
            <a:ext cx="3482052" cy="36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2d19feebd6_0_20"/>
          <p:cNvSpPr txBox="1"/>
          <p:nvPr/>
        </p:nvSpPr>
        <p:spPr>
          <a:xfrm>
            <a:off x="12369950" y="7496858"/>
            <a:ext cx="2432100" cy="14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Poppins Light"/>
                <a:ea typeface="Poppins Light"/>
                <a:cs typeface="Poppins Light"/>
                <a:sym typeface="Poppins Light"/>
              </a:rPr>
              <a:t>Capacidad</a:t>
            </a:r>
            <a:r>
              <a:rPr lang="en-US" sz="2400" dirty="0">
                <a:latin typeface="Poppins Light"/>
                <a:ea typeface="Poppins Light"/>
                <a:cs typeface="Poppins Light"/>
                <a:sym typeface="Poppins Light"/>
              </a:rPr>
              <a:t> para la </a:t>
            </a:r>
            <a:r>
              <a:rPr lang="en-US" sz="2400" dirty="0" err="1">
                <a:latin typeface="Poppins Light"/>
                <a:ea typeface="Poppins Light"/>
                <a:cs typeface="Poppins Light"/>
                <a:sym typeface="Poppins Light"/>
              </a:rPr>
              <a:t>toma</a:t>
            </a:r>
            <a:r>
              <a:rPr lang="en-US" sz="2400" dirty="0"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400" dirty="0" err="1" smtClean="0">
                <a:latin typeface="Poppins Light"/>
                <a:ea typeface="Poppins Light"/>
                <a:cs typeface="Poppins Light"/>
                <a:sym typeface="Poppins Light"/>
              </a:rPr>
              <a:t>decisiones</a:t>
            </a:r>
            <a:endParaRPr sz="2400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36" name="Google Shape;136;g12d19feebd6_0_20"/>
          <p:cNvPicPr preferRelativeResize="0"/>
          <p:nvPr/>
        </p:nvPicPr>
        <p:blipFill rotWithShape="1">
          <a:blip r:embed="rId4">
            <a:alphaModFix/>
          </a:blip>
          <a:srcRect l="17323" t="8726" r="2548" b="13501"/>
          <a:stretch/>
        </p:blipFill>
        <p:spPr>
          <a:xfrm>
            <a:off x="13978576" y="2436401"/>
            <a:ext cx="3482052" cy="36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12d19feebd6_0_20"/>
          <p:cNvSpPr txBox="1"/>
          <p:nvPr/>
        </p:nvSpPr>
        <p:spPr>
          <a:xfrm>
            <a:off x="14503550" y="3517495"/>
            <a:ext cx="2432100" cy="19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Poppins Light"/>
                <a:ea typeface="Poppins Light"/>
                <a:cs typeface="Poppins Light"/>
                <a:sym typeface="Poppins Light"/>
              </a:rPr>
              <a:t>Sensibilidad</a:t>
            </a:r>
            <a:r>
              <a:rPr lang="en-US" sz="2400" dirty="0">
                <a:latin typeface="Poppins Light"/>
                <a:ea typeface="Poppins Light"/>
                <a:cs typeface="Poppins Light"/>
                <a:sym typeface="Poppins Light"/>
              </a:rPr>
              <a:t> para </a:t>
            </a:r>
            <a:r>
              <a:rPr lang="en-US" sz="2400" dirty="0" err="1">
                <a:latin typeface="Poppins Light"/>
                <a:ea typeface="Poppins Light"/>
                <a:cs typeface="Poppins Light"/>
                <a:sym typeface="Poppins Light"/>
              </a:rPr>
              <a:t>los</a:t>
            </a:r>
            <a:r>
              <a:rPr lang="en-US" sz="2400" dirty="0"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dirty="0" err="1">
                <a:latin typeface="Poppins Light"/>
                <a:ea typeface="Poppins Light"/>
                <a:cs typeface="Poppins Light"/>
                <a:sym typeface="Poppins Light"/>
              </a:rPr>
              <a:t>temas</a:t>
            </a:r>
            <a:r>
              <a:rPr lang="en-US" sz="2400" dirty="0"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dirty="0" err="1" smtClean="0">
                <a:latin typeface="Poppins Light"/>
                <a:ea typeface="Poppins Light"/>
                <a:cs typeface="Poppins Light"/>
                <a:sym typeface="Poppins Light"/>
              </a:rPr>
              <a:t>sociales</a:t>
            </a:r>
            <a:endParaRPr sz="2400" dirty="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38" name="Google Shape;138;g12d19feebd6_0_20"/>
          <p:cNvPicPr preferRelativeResize="0"/>
          <p:nvPr/>
        </p:nvPicPr>
        <p:blipFill rotWithShape="1">
          <a:blip r:embed="rId4">
            <a:alphaModFix/>
          </a:blip>
          <a:srcRect l="17323" t="8726" r="2548" b="13501"/>
          <a:stretch/>
        </p:blipFill>
        <p:spPr>
          <a:xfrm>
            <a:off x="2167576" y="5941601"/>
            <a:ext cx="3482052" cy="36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2d19feebd6_0_20"/>
          <p:cNvSpPr txBox="1"/>
          <p:nvPr/>
        </p:nvSpPr>
        <p:spPr>
          <a:xfrm>
            <a:off x="2692550" y="6734858"/>
            <a:ext cx="243210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Poppins Light"/>
                <a:ea typeface="Poppins Light"/>
                <a:cs typeface="Poppins Light"/>
                <a:sym typeface="Poppins Light"/>
              </a:rPr>
              <a:t>Habilidades</a:t>
            </a:r>
            <a:r>
              <a:rPr lang="en-US" sz="2400" dirty="0">
                <a:latin typeface="Poppins Light"/>
                <a:ea typeface="Poppins Light"/>
                <a:cs typeface="Poppins Light"/>
                <a:sym typeface="Poppins Light"/>
              </a:rPr>
              <a:t> para el </a:t>
            </a:r>
            <a:r>
              <a:rPr lang="en-US" sz="2400" dirty="0" err="1">
                <a:latin typeface="Poppins Light"/>
                <a:ea typeface="Poppins Light"/>
                <a:cs typeface="Poppins Light"/>
                <a:sym typeface="Poppins Light"/>
              </a:rPr>
              <a:t>trabajo</a:t>
            </a:r>
            <a:r>
              <a:rPr lang="en-US" sz="2400" dirty="0"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dirty="0" err="1">
                <a:latin typeface="Poppins Light"/>
                <a:ea typeface="Poppins Light"/>
                <a:cs typeface="Poppins Light"/>
                <a:sym typeface="Poppins Light"/>
              </a:rPr>
              <a:t>en</a:t>
            </a:r>
            <a:r>
              <a:rPr lang="en-US" sz="2400" dirty="0"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dirty="0" err="1">
                <a:latin typeface="Poppins Light"/>
                <a:ea typeface="Poppins Light"/>
                <a:cs typeface="Poppins Light"/>
                <a:sym typeface="Poppins Light"/>
              </a:rPr>
              <a:t>equipo</a:t>
            </a:r>
            <a:r>
              <a:rPr lang="en-US" sz="2400" dirty="0">
                <a:latin typeface="Poppins Light"/>
                <a:ea typeface="Poppins Light"/>
                <a:cs typeface="Poppins Light"/>
                <a:sym typeface="Poppins Light"/>
              </a:rPr>
              <a:t> y </a:t>
            </a:r>
            <a:r>
              <a:rPr lang="en-US" sz="2400" dirty="0" err="1">
                <a:latin typeface="Poppins Light"/>
                <a:ea typeface="Poppins Light"/>
                <a:cs typeface="Poppins Light"/>
                <a:sym typeface="Poppins Light"/>
              </a:rPr>
              <a:t>su</a:t>
            </a:r>
            <a:r>
              <a:rPr lang="en-US" sz="2400" dirty="0"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00" dirty="0" err="1" smtClean="0">
                <a:latin typeface="Poppins Light"/>
                <a:ea typeface="Poppins Light"/>
                <a:cs typeface="Poppins Light"/>
                <a:sym typeface="Poppins Light"/>
              </a:rPr>
              <a:t>fomento</a:t>
            </a:r>
            <a:endParaRPr sz="2400" dirty="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140" name="Google Shape;140;g12d19feebd6_0_20"/>
          <p:cNvPicPr preferRelativeResize="0"/>
          <p:nvPr/>
        </p:nvPicPr>
        <p:blipFill rotWithShape="1">
          <a:blip r:embed="rId4">
            <a:alphaModFix/>
          </a:blip>
          <a:srcRect l="17323" t="8726" r="2548" b="13501"/>
          <a:stretch/>
        </p:blipFill>
        <p:spPr>
          <a:xfrm>
            <a:off x="7349176" y="5713001"/>
            <a:ext cx="3482052" cy="36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2d19feebd6_0_20"/>
          <p:cNvSpPr txBox="1"/>
          <p:nvPr/>
        </p:nvSpPr>
        <p:spPr>
          <a:xfrm>
            <a:off x="7927950" y="6647108"/>
            <a:ext cx="2432100" cy="19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Poppins Light"/>
                <a:ea typeface="Poppins Light"/>
                <a:cs typeface="Poppins Light"/>
                <a:sym typeface="Poppins Light"/>
              </a:rPr>
              <a:t>Capacidades</a:t>
            </a:r>
            <a:r>
              <a:rPr lang="en-US" sz="2400" dirty="0"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400" dirty="0" err="1" smtClean="0">
                <a:latin typeface="Poppins Light"/>
                <a:ea typeface="Poppins Light"/>
                <a:cs typeface="Poppins Light"/>
                <a:sym typeface="Poppins Light"/>
              </a:rPr>
              <a:t>afrontamiento</a:t>
            </a:r>
            <a:endParaRPr sz="2400" dirty="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7470" y="127353"/>
            <a:ext cx="7380525" cy="488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179256">
            <a:off x="6851609" y="54632"/>
            <a:ext cx="3886409" cy="4022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3162" y="67326"/>
            <a:ext cx="3672056" cy="399679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3518525" y="516513"/>
            <a:ext cx="11737200" cy="337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150" dirty="0">
                <a:latin typeface="Poppins Medium"/>
                <a:ea typeface="Poppins Medium"/>
                <a:cs typeface="Poppins Medium"/>
                <a:sym typeface="Poppins Medium"/>
              </a:rPr>
              <a:t>CONOCIMIENTOS </a:t>
            </a:r>
            <a:r>
              <a:rPr lang="en-US" sz="9150" dirty="0" smtClean="0">
                <a:latin typeface="Poppins Medium"/>
                <a:ea typeface="Poppins Medium"/>
                <a:cs typeface="Poppins Medium"/>
                <a:sym typeface="Poppins Medium"/>
              </a:rPr>
              <a:t>ESPECÍFICOS</a:t>
            </a:r>
            <a:endParaRPr dirty="0"/>
          </a:p>
        </p:txBody>
      </p:sp>
      <p:graphicFrame>
        <p:nvGraphicFramePr>
          <p:cNvPr id="150" name="Google Shape;150;p5"/>
          <p:cNvGraphicFramePr/>
          <p:nvPr/>
        </p:nvGraphicFramePr>
        <p:xfrm>
          <a:off x="952500" y="4862175"/>
          <a:ext cx="16383000" cy="4884820"/>
        </p:xfrm>
        <a:graphic>
          <a:graphicData uri="http://schemas.openxmlformats.org/drawingml/2006/table">
            <a:tbl>
              <a:tblPr>
                <a:noFill/>
                <a:tableStyleId>{FED277A2-FA14-4692-9BD5-FC9E1B686AAA}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41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Formación/Capacitación profesional, preparación especializada</a:t>
                      </a:r>
                      <a:endParaRPr sz="2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Gestión de Recursos Humanos.</a:t>
                      </a: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Selección de Personal.</a:t>
                      </a: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Pruebas de evaluación aptitudinal, motivacional y de personalidad.</a:t>
                      </a:r>
                      <a:endParaRPr sz="2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Derecho Laboral</a:t>
                      </a: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Economía.</a:t>
                      </a:r>
                      <a:endParaRPr sz="2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Metodología didáctica.</a:t>
                      </a: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Conocimientos de Organización.</a:t>
                      </a: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Informática.</a:t>
                      </a: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Estadística.</a:t>
                      </a: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7DD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088867" flipH="1">
            <a:off x="14261107" y="-2673059"/>
            <a:ext cx="5996386" cy="72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564565">
            <a:off x="3995058" y="8514146"/>
            <a:ext cx="7315200" cy="360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07988" y="6733878"/>
            <a:ext cx="3428473" cy="37316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8" name="Google Shape;158;p6"/>
          <p:cNvGraphicFramePr/>
          <p:nvPr/>
        </p:nvGraphicFramePr>
        <p:xfrm>
          <a:off x="753450" y="886425"/>
          <a:ext cx="16383000" cy="5913060"/>
        </p:xfrm>
        <a:graphic>
          <a:graphicData uri="http://schemas.openxmlformats.org/drawingml/2006/table">
            <a:tbl>
              <a:tblPr>
                <a:noFill/>
                <a:tableStyleId>{FED277A2-FA14-4692-9BD5-FC9E1B686AAA}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41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Gestión empresarial.</a:t>
                      </a:r>
                      <a:endParaRPr sz="2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Ergonomía.</a:t>
                      </a: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Seguridad Laboral y Salud.</a:t>
                      </a: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Técnicas de Dirección, Liderazgo y Coordinación de equipos de trabajo.</a:t>
                      </a: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Psicología Clínica de empresa.</a:t>
                      </a: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Psicología Económica (Marketing y Comunicación).</a:t>
                      </a:r>
                      <a:endParaRPr sz="2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Diagnóstico de Personal.</a:t>
                      </a:r>
                      <a:endParaRPr sz="28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Asesoramiento vocacional y Orientación profesional. </a:t>
                      </a: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Conocimiento de la normativa vigente en materia de Formación e Inserción Profesional.</a:t>
                      </a: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Técnicas de análisis cualitativo y cuantitativo del mercado.</a:t>
                      </a: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4B5D5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9" name="Google Shape;159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4100" y="7115326"/>
            <a:ext cx="2855801" cy="285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40175" y="7021837"/>
            <a:ext cx="4546724" cy="30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558108" flipH="1">
            <a:off x="11341642" y="-4839795"/>
            <a:ext cx="8218989" cy="872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076048">
            <a:off x="-2128971" y="6006123"/>
            <a:ext cx="6977297" cy="457013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8"/>
          <p:cNvSpPr txBox="1"/>
          <p:nvPr/>
        </p:nvSpPr>
        <p:spPr>
          <a:xfrm>
            <a:off x="1061772" y="1321175"/>
            <a:ext cx="16020600" cy="78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latin typeface="Poppins Medium"/>
                <a:ea typeface="Poppins Medium"/>
                <a:cs typeface="Poppins Medium"/>
                <a:sym typeface="Poppins Medium"/>
              </a:rPr>
              <a:t>REFERENCIAS</a:t>
            </a:r>
            <a:endParaRPr sz="80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0" dirty="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0"/>
              <a:buFont typeface="Poppins Medium"/>
              <a:buChar char="❖"/>
            </a:pPr>
            <a:r>
              <a:rPr lang="en-US" sz="6000" dirty="0" err="1">
                <a:latin typeface="Poppins Medium"/>
                <a:ea typeface="Poppins Medium"/>
                <a:cs typeface="Poppins Medium"/>
                <a:sym typeface="Poppins Medium"/>
              </a:rPr>
              <a:t>Benjamín</a:t>
            </a:r>
            <a:r>
              <a:rPr lang="en-US" sz="6000" dirty="0">
                <a:latin typeface="Poppins Medium"/>
                <a:ea typeface="Poppins Medium"/>
                <a:cs typeface="Poppins Medium"/>
                <a:sym typeface="Poppins Medium"/>
              </a:rPr>
              <a:t>, </a:t>
            </a:r>
            <a:r>
              <a:rPr lang="en-US" sz="6000" dirty="0" smtClean="0">
                <a:latin typeface="Poppins Medium"/>
                <a:ea typeface="Poppins Medium"/>
                <a:cs typeface="Poppins Medium"/>
                <a:sym typeface="Poppins Medium"/>
              </a:rPr>
              <a:t>E. (2009). </a:t>
            </a:r>
            <a:r>
              <a:rPr lang="en-US" sz="6000" dirty="0" err="1">
                <a:latin typeface="Poppins Medium"/>
                <a:ea typeface="Poppins Medium"/>
                <a:cs typeface="Poppins Medium"/>
                <a:sym typeface="Poppins Medium"/>
              </a:rPr>
              <a:t>Organización</a:t>
            </a:r>
            <a:r>
              <a:rPr lang="en-US" sz="6000" dirty="0">
                <a:latin typeface="Poppins Medium"/>
                <a:ea typeface="Poppins Medium"/>
                <a:cs typeface="Poppins Medium"/>
                <a:sym typeface="Poppins Medium"/>
              </a:rPr>
              <a:t> de las </a:t>
            </a:r>
            <a:r>
              <a:rPr lang="en-US" sz="6000" dirty="0" err="1">
                <a:latin typeface="Poppins Medium"/>
                <a:ea typeface="Poppins Medium"/>
                <a:cs typeface="Poppins Medium"/>
                <a:sym typeface="Poppins Medium"/>
              </a:rPr>
              <a:t>empresas</a:t>
            </a:r>
            <a:r>
              <a:rPr lang="en-US" sz="6000" dirty="0">
                <a:latin typeface="Poppins Medium"/>
                <a:ea typeface="Poppins Medium"/>
                <a:cs typeface="Poppins Medium"/>
                <a:sym typeface="Poppins Medium"/>
              </a:rPr>
              <a:t>. México: Mc </a:t>
            </a:r>
            <a:r>
              <a:rPr lang="en-US" sz="6000" dirty="0" err="1">
                <a:latin typeface="Poppins Medium"/>
                <a:ea typeface="Poppins Medium"/>
                <a:cs typeface="Poppins Medium"/>
                <a:sym typeface="Poppins Medium"/>
              </a:rPr>
              <a:t>Graw</a:t>
            </a:r>
            <a:r>
              <a:rPr lang="en-US" sz="6000" dirty="0"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6000" dirty="0" smtClean="0">
                <a:latin typeface="Poppins Medium"/>
                <a:ea typeface="Poppins Medium"/>
                <a:cs typeface="Poppins Medium"/>
                <a:sym typeface="Poppins Medium"/>
              </a:rPr>
              <a:t>Hill. </a:t>
            </a:r>
            <a:r>
              <a:rPr lang="en-US" sz="6000" dirty="0">
                <a:latin typeface="Poppins Medium"/>
                <a:ea typeface="Poppins Medium"/>
                <a:cs typeface="Poppins Medium"/>
                <a:sym typeface="Poppins Medium"/>
              </a:rPr>
              <a:t>ISBN: 287 </a:t>
            </a:r>
            <a:r>
              <a:rPr lang="en-US" sz="6000" dirty="0" err="1">
                <a:latin typeface="Poppins Medium"/>
                <a:ea typeface="Poppins Medium"/>
                <a:cs typeface="Poppins Medium"/>
                <a:sym typeface="Poppins Medium"/>
              </a:rPr>
              <a:t>págs</a:t>
            </a:r>
            <a:r>
              <a:rPr lang="en-US" sz="6000" dirty="0">
                <a:latin typeface="Poppins Medium"/>
                <a:ea typeface="Poppins Medium"/>
                <a:cs typeface="Poppins Medium"/>
                <a:sym typeface="Poppins Medium"/>
              </a:rPr>
              <a:t>.,  978-970-10-6935-6</a:t>
            </a:r>
            <a:endParaRPr sz="6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Personalizado</PresentationFormat>
  <Paragraphs>46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Poppins Medium</vt:lpstr>
      <vt:lpstr>Catamaran</vt:lpstr>
      <vt:lpstr>Calibri</vt:lpstr>
      <vt:lpstr>Poppins</vt:lpstr>
      <vt:lpstr>Poppins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</cp:lastModifiedBy>
  <cp:revision>1</cp:revision>
  <dcterms:created xsi:type="dcterms:W3CDTF">2006-08-16T00:00:00Z</dcterms:created>
  <dcterms:modified xsi:type="dcterms:W3CDTF">2022-08-25T21:39:56Z</dcterms:modified>
</cp:coreProperties>
</file>