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Fira Sans Medium" panose="020B0604020202020204" charset="0"/>
      <p:regular r:id="rId11"/>
      <p:bold r:id="rId12"/>
      <p:italic r:id="rId13"/>
      <p:boldItalic r:id="rId14"/>
    </p:embeddedFont>
    <p:embeddedFont>
      <p:font typeface="Open Sans Light" panose="020B0604020202020204" charset="0"/>
      <p:regular r:id="rId15"/>
      <p:bold r:id="rId16"/>
      <p:italic r:id="rId17"/>
      <p:boldItalic r:id="rId18"/>
    </p:embeddedFont>
    <p:embeddedFont>
      <p:font typeface="Catamaran" panose="020B0604020202020204" charset="0"/>
      <p:regular r:id="rId19"/>
      <p:bold r:id="rId20"/>
    </p:embeddedFont>
    <p:embeddedFont>
      <p:font typeface="Fira Sans Light" panose="020B0604020202020204" charset="0"/>
      <p:regular r:id="rId21"/>
      <p:bold r:id="rId22"/>
      <p:italic r:id="rId23"/>
      <p:boldItalic r:id="rId24"/>
    </p:embeddedFont>
    <p:embeddedFont>
      <p:font typeface="Fira Sans" panose="020B0604020202020204" charset="0"/>
      <p:bold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qLzebG5YDgLYzcMeamGVfhJ1a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abf062b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abf062b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66C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10800000">
            <a:off x="-4334005" y="2185044"/>
            <a:ext cx="15607423" cy="13022513"/>
          </a:xfrm>
          <a:custGeom>
            <a:avLst/>
            <a:gdLst/>
            <a:ahLst/>
            <a:cxnLst/>
            <a:rect l="l" t="t" r="r" b="b"/>
            <a:pathLst>
              <a:path w="6438437" h="5372100" extrusionOk="0">
                <a:moveTo>
                  <a:pt x="4887767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887768" y="5372100"/>
                </a:lnTo>
                <a:lnTo>
                  <a:pt x="6438437" y="2686050"/>
                </a:lnTo>
                <a:lnTo>
                  <a:pt x="4887767" y="0"/>
                </a:lnTo>
                <a:close/>
              </a:path>
            </a:pathLst>
          </a:custGeom>
          <a:solidFill>
            <a:srgbClr val="1836B2"/>
          </a:solid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7515095" y="-4312031"/>
            <a:ext cx="15021950" cy="13008331"/>
          </a:xfrm>
          <a:custGeom>
            <a:avLst/>
            <a:gdLst/>
            <a:ahLst/>
            <a:cxnLst/>
            <a:rect l="l" t="t" r="r" b="b"/>
            <a:pathLst>
              <a:path w="4282440" h="3708400" extrusionOk="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0144" r="-9744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 rot="10800000">
            <a:off x="-4420495" y="-10855790"/>
            <a:ext cx="15712963" cy="13047924"/>
          </a:xfrm>
          <a:custGeom>
            <a:avLst/>
            <a:gdLst/>
            <a:ahLst/>
            <a:cxnLst/>
            <a:rect l="l" t="t" r="r" b="b"/>
            <a:pathLst>
              <a:path w="6469351" h="5372100" extrusionOk="0">
                <a:moveTo>
                  <a:pt x="4918681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918682" y="5372100"/>
                </a:lnTo>
                <a:lnTo>
                  <a:pt x="6469351" y="2686050"/>
                </a:lnTo>
                <a:lnTo>
                  <a:pt x="491868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7" name="Google Shape;87;p1"/>
          <p:cNvSpPr txBox="1"/>
          <p:nvPr/>
        </p:nvSpPr>
        <p:spPr>
          <a:xfrm>
            <a:off x="883183" y="4371975"/>
            <a:ext cx="8625597" cy="275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  LA INVESTIGACIÓN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1448700" y="8696300"/>
            <a:ext cx="6770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Elaborado por: Sara Pérez Monzón</a:t>
            </a:r>
            <a:endParaRPr sz="26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697118" y="4637566"/>
            <a:ext cx="6014733" cy="211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24" b="0" i="0" u="none" strike="noStrike" cap="none">
                <a:solidFill>
                  <a:srgbClr val="1836B2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La investigación  dentro de la organización 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6112523" y="-883289"/>
            <a:ext cx="15027409" cy="11648771"/>
          </a:xfrm>
          <a:custGeom>
            <a:avLst/>
            <a:gdLst/>
            <a:ahLst/>
            <a:cxnLst/>
            <a:rect l="l" t="t" r="r" b="b"/>
            <a:pathLst>
              <a:path w="6930237" h="5372100" extrusionOk="0">
                <a:moveTo>
                  <a:pt x="5379566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5379566" y="5372100"/>
                </a:lnTo>
                <a:lnTo>
                  <a:pt x="6930237" y="2686050"/>
                </a:lnTo>
                <a:lnTo>
                  <a:pt x="5379566" y="0"/>
                </a:lnTo>
                <a:close/>
              </a:path>
            </a:pathLst>
          </a:custGeom>
          <a:solidFill>
            <a:srgbClr val="1836B2"/>
          </a:solidFill>
          <a:ln>
            <a:noFill/>
          </a:ln>
        </p:spPr>
      </p:sp>
      <p:sp>
        <p:nvSpPr>
          <p:cNvPr id="95" name="Google Shape;95;p2"/>
          <p:cNvSpPr txBox="1"/>
          <p:nvPr/>
        </p:nvSpPr>
        <p:spPr>
          <a:xfrm>
            <a:off x="10070489" y="514835"/>
            <a:ext cx="7188811" cy="197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9" b="0" i="0" u="none" strike="noStrike" cap="non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Nos obliga a profundizar en la cultura de la organización </a:t>
            </a:r>
            <a:endParaRPr/>
          </a:p>
          <a:p>
            <a:pPr marL="0" marR="0" lvl="0" indent="0" algn="just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99" b="0" i="0" u="none" strike="noStrike" cap="none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96" name="Google Shape;96;p2"/>
          <p:cNvSpPr/>
          <p:nvPr/>
        </p:nvSpPr>
        <p:spPr>
          <a:xfrm rot="10800000">
            <a:off x="9368118" y="733158"/>
            <a:ext cx="341236" cy="295542"/>
          </a:xfrm>
          <a:custGeom>
            <a:avLst/>
            <a:gdLst/>
            <a:ahLst/>
            <a:cxnLst/>
            <a:rect l="l" t="t" r="r" b="b"/>
            <a:pathLst>
              <a:path w="6202680" h="5372100" extrusionOk="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86C7ED"/>
          </a:solidFill>
          <a:ln>
            <a:noFill/>
          </a:ln>
        </p:spPr>
      </p:sp>
      <p:sp>
        <p:nvSpPr>
          <p:cNvPr id="97" name="Google Shape;97;p2"/>
          <p:cNvSpPr/>
          <p:nvPr/>
        </p:nvSpPr>
        <p:spPr>
          <a:xfrm rot="10800000">
            <a:off x="9368118" y="2494766"/>
            <a:ext cx="341236" cy="295542"/>
          </a:xfrm>
          <a:custGeom>
            <a:avLst/>
            <a:gdLst/>
            <a:ahLst/>
            <a:cxnLst/>
            <a:rect l="l" t="t" r="r" b="b"/>
            <a:pathLst>
              <a:path w="6202680" h="5372100" extrusionOk="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86C7ED"/>
          </a:solidFill>
          <a:ln>
            <a:noFill/>
          </a:ln>
        </p:spPr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4924" y="388923"/>
            <a:ext cx="4742284" cy="2974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2424" y="7411085"/>
            <a:ext cx="3180198" cy="24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10070489" y="2312672"/>
            <a:ext cx="7188811" cy="598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9" b="0" i="0" u="none" strike="noStrike" cap="non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La cultura de la organización incluye los valores, creencias, actitudes y comportamientos que se consolidan y se comparten dentro de la vida de la institución, el estilo de liderazgo, los procedimientos, las características generales de las personas que la integran.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 rot="5400000">
            <a:off x="8119406" y="1258517"/>
            <a:ext cx="1312977" cy="17559994"/>
          </a:xfrm>
          <a:custGeom>
            <a:avLst/>
            <a:gdLst/>
            <a:ahLst/>
            <a:cxnLst/>
            <a:rect l="l" t="t" r="r" b="b"/>
            <a:pathLst>
              <a:path w="3130550" h="41868551" extrusionOk="0">
                <a:moveTo>
                  <a:pt x="0" y="1123950"/>
                </a:moveTo>
                <a:lnTo>
                  <a:pt x="0" y="41868551"/>
                </a:lnTo>
                <a:lnTo>
                  <a:pt x="3130550" y="41868551"/>
                </a:lnTo>
                <a:lnTo>
                  <a:pt x="3130550" y="0"/>
                </a:lnTo>
                <a:close/>
              </a:path>
            </a:pathLst>
          </a:custGeom>
          <a:solidFill>
            <a:srgbClr val="1836B2"/>
          </a:solidFill>
          <a:ln>
            <a:noFill/>
          </a:ln>
        </p:spPr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0349" y="4721653"/>
            <a:ext cx="4233162" cy="4233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411904" y="689711"/>
            <a:ext cx="15589687" cy="1019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99" b="1" i="0" u="none" strike="noStrike" cap="none">
                <a:solidFill>
                  <a:srgbClr val="1836B2"/>
                </a:solidFill>
                <a:latin typeface="Fira Sans"/>
                <a:ea typeface="Fira Sans"/>
                <a:cs typeface="Fira Sans"/>
                <a:sym typeface="Fira Sans"/>
              </a:rPr>
              <a:t>Consultoría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1028700" y="2938355"/>
            <a:ext cx="64836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Significa analizar desde cualquier acción que se realice en un sistema del cual no se forma parte (</a:t>
            </a:r>
            <a:r>
              <a:rPr lang="en-US" sz="2499" b="1">
                <a:latin typeface="Fira Sans"/>
                <a:ea typeface="Fira Sans"/>
                <a:cs typeface="Fira Sans"/>
                <a:sym typeface="Fira Sans"/>
              </a:rPr>
              <a:t>Landy, 2005)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8681635" y="2938355"/>
            <a:ext cx="8087781" cy="129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Se llama Asesor o Consultor a una persona que observa con cierta distancia lo que sucede respecto a la realidad particular de la organización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8775894" y="5095875"/>
            <a:ext cx="7997938" cy="129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Distancia en cuanto a que no se ejerce un poder directo de decisión para efectuar cambios o llevar programas de acción a la práctica.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 rot="5400000">
            <a:off x="8123509" y="1514332"/>
            <a:ext cx="1312977" cy="17559994"/>
          </a:xfrm>
          <a:custGeom>
            <a:avLst/>
            <a:gdLst/>
            <a:ahLst/>
            <a:cxnLst/>
            <a:rect l="l" t="t" r="r" b="b"/>
            <a:pathLst>
              <a:path w="3130550" h="41868551" extrusionOk="0">
                <a:moveTo>
                  <a:pt x="0" y="1123950"/>
                </a:moveTo>
                <a:lnTo>
                  <a:pt x="0" y="41868551"/>
                </a:lnTo>
                <a:lnTo>
                  <a:pt x="3130550" y="41868551"/>
                </a:lnTo>
                <a:lnTo>
                  <a:pt x="3130550" y="0"/>
                </a:lnTo>
                <a:close/>
              </a:path>
            </a:pathLst>
          </a:custGeom>
          <a:solidFill>
            <a:srgbClr val="1836B2"/>
          </a:solidFill>
          <a:ln>
            <a:noFill/>
          </a:ln>
        </p:spPr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46083">
            <a:off x="1107192" y="3194429"/>
            <a:ext cx="5574859" cy="6074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4757" y="2212252"/>
            <a:ext cx="1445348" cy="144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82474" y="2175972"/>
            <a:ext cx="1565500" cy="15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12447974" y="2301831"/>
            <a:ext cx="5498316" cy="122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9" b="0" i="0" u="none" strike="noStrike" cap="none">
                <a:solidFill>
                  <a:srgbClr val="0E53C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Reunión de datos y evaluación  </a:t>
            </a:r>
            <a:endParaRPr/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17532">
            <a:off x="12222419" y="3252624"/>
            <a:ext cx="6199909" cy="675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6433" y="3950280"/>
            <a:ext cx="4975134" cy="457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1770975" y="3983643"/>
            <a:ext cx="4191675" cy="408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Comprende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desde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concertar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la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primera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reunión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,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explorar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el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problema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,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cuáles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son las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expectativas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del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cliente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,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cuáles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las del consultor y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cómo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empezar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.</a:t>
            </a:r>
            <a:endParaRPr dirty="0"/>
          </a:p>
          <a:p>
            <a:pPr marL="0" marR="0" lvl="0" indent="0" algn="just" rtl="0">
              <a:lnSpc>
                <a:spcPct val="12076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13" b="0" i="0" u="none" strike="noStrike" cap="none" dirty="0">
              <a:solidFill>
                <a:srgbClr val="00000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2703634" y="2580831"/>
            <a:ext cx="3952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9" b="0" i="0" u="none" strike="noStrike" cap="none">
                <a:solidFill>
                  <a:srgbClr val="0E53C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Acceso y contrato 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464091" y="348781"/>
            <a:ext cx="17622838" cy="86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1836B2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Cada asesoramiento se desarrolla en cinco fases consecutivas: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13101295" y="3983643"/>
            <a:ext cx="4191675" cy="453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Tener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en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claro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quiénes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serán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los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comprometidos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en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la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definición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del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problema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,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definir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los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métodos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a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usar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,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qué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tipos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de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datos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relevar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y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estimar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el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tiempo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necesario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que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puede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llevar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813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esto</a:t>
            </a:r>
            <a:r>
              <a:rPr lang="en-US" sz="2813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.</a:t>
            </a:r>
            <a:endParaRPr dirty="0"/>
          </a:p>
          <a:p>
            <a:pPr marL="0" marR="0" lvl="0" indent="0" algn="just" rtl="0">
              <a:lnSpc>
                <a:spcPct val="12076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13" b="0" i="0" u="none" strike="noStrike" cap="none" dirty="0">
              <a:solidFill>
                <a:srgbClr val="00000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 rot="5400000">
            <a:off x="8123508" y="1134792"/>
            <a:ext cx="1312977" cy="17559994"/>
          </a:xfrm>
          <a:custGeom>
            <a:avLst/>
            <a:gdLst/>
            <a:ahLst/>
            <a:cxnLst/>
            <a:rect l="l" t="t" r="r" b="b"/>
            <a:pathLst>
              <a:path w="3130550" h="41868551" extrusionOk="0">
                <a:moveTo>
                  <a:pt x="0" y="1123950"/>
                </a:moveTo>
                <a:lnTo>
                  <a:pt x="0" y="41868551"/>
                </a:lnTo>
                <a:lnTo>
                  <a:pt x="3130550" y="41868551"/>
                </a:lnTo>
                <a:lnTo>
                  <a:pt x="3130550" y="0"/>
                </a:lnTo>
                <a:close/>
              </a:path>
            </a:pathLst>
          </a:custGeom>
          <a:solidFill>
            <a:srgbClr val="1836B2"/>
          </a:solidFill>
          <a:ln>
            <a:noFill/>
          </a:ln>
        </p:spPr>
      </p:sp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167" y="1188526"/>
            <a:ext cx="1943828" cy="194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63826">
            <a:off x="1279842" y="2511474"/>
            <a:ext cx="7137655" cy="7363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85174">
            <a:off x="9535136" y="-454260"/>
            <a:ext cx="6528906" cy="6932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35042" y="5904197"/>
            <a:ext cx="5624258" cy="335410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 rot="-74146">
            <a:off x="2037750" y="3131648"/>
            <a:ext cx="5282083" cy="4515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3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 </a:t>
            </a:r>
            <a:r>
              <a:rPr lang="en-US" sz="3193" b="0" i="0" u="none" strike="noStrike" cap="none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conoce</a:t>
            </a:r>
            <a:r>
              <a:rPr lang="en-US" sz="3193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3193" b="0" i="0" u="none" strike="noStrike" cap="none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comúnmente</a:t>
            </a:r>
            <a:r>
              <a:rPr lang="en-US" sz="3193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3193" b="0" i="0" u="none" strike="noStrike" cap="none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como</a:t>
            </a:r>
            <a:r>
              <a:rPr lang="en-US" sz="3193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3193" b="0" i="0" u="none" strike="noStrike" cap="none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planificación</a:t>
            </a:r>
            <a:r>
              <a:rPr lang="en-US" sz="3193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la que </a:t>
            </a:r>
            <a:r>
              <a:rPr lang="en-US" sz="3193" b="0" i="0" u="none" strike="noStrike" cap="none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incluye</a:t>
            </a:r>
            <a:r>
              <a:rPr lang="en-US" sz="3193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3193" b="0" i="0" u="none" strike="noStrike" cap="none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poder</a:t>
            </a:r>
            <a:r>
              <a:rPr lang="en-US" sz="3193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3193" b="0" i="0" u="none" strike="noStrike" cap="none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discernir</a:t>
            </a:r>
            <a:r>
              <a:rPr lang="en-US" sz="3193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3193" b="0" i="0" u="none" strike="noStrike" cap="none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si</a:t>
            </a:r>
            <a:r>
              <a:rPr lang="en-US" sz="3193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la </a:t>
            </a:r>
            <a:r>
              <a:rPr lang="en-US" sz="3193" b="0" i="0" u="none" strike="noStrike" cap="none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solicitud</a:t>
            </a:r>
            <a:r>
              <a:rPr lang="en-US" sz="3193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de </a:t>
            </a:r>
            <a:r>
              <a:rPr lang="en-US" sz="3193" b="0" i="0" u="none" strike="noStrike" cap="none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demanda</a:t>
            </a:r>
            <a:r>
              <a:rPr lang="en-US" sz="3193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de </a:t>
            </a:r>
            <a:r>
              <a:rPr lang="en-US" sz="3193" b="0" i="0" u="none" strike="noStrike" cap="none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intervención</a:t>
            </a:r>
            <a:r>
              <a:rPr lang="en-US" sz="3193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coincide con la </a:t>
            </a:r>
            <a:r>
              <a:rPr lang="en-US" sz="3193" b="0" i="0" u="none" strike="noStrike" cap="none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realidad</a:t>
            </a:r>
            <a:r>
              <a:rPr lang="en-US" sz="3193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3193" b="0" i="0" u="none" strike="noStrike" cap="none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observada</a:t>
            </a:r>
            <a:r>
              <a:rPr lang="en-US" sz="3193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o </a:t>
            </a:r>
            <a:r>
              <a:rPr lang="en-US" sz="3193" b="0" i="0" u="none" strike="noStrike" cap="none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diagnosticada</a:t>
            </a:r>
            <a:r>
              <a:rPr lang="en-US" sz="3193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3193" b="0" i="0" u="none" strike="noStrike" cap="none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una</a:t>
            </a:r>
            <a:r>
              <a:rPr lang="en-US" sz="3193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3193" b="0" i="0" u="none" strike="noStrike" cap="none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vez</a:t>
            </a:r>
            <a:r>
              <a:rPr lang="en-US" sz="3193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3193" b="0" i="0" u="none" strike="noStrike" cap="none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recabados</a:t>
            </a:r>
            <a:r>
              <a:rPr lang="en-US" sz="3193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3193" b="0" i="0" u="none" strike="noStrike" cap="none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todos</a:t>
            </a:r>
            <a:r>
              <a:rPr lang="en-US" sz="3193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3193" b="0" i="0" u="none" strike="noStrike" cap="none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los</a:t>
            </a:r>
            <a:r>
              <a:rPr lang="en-US" sz="3193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3193" b="0" i="0" u="none" strike="noStrike" cap="none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datos</a:t>
            </a:r>
            <a:r>
              <a:rPr lang="en-US" sz="3193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dirty="0"/>
          </a:p>
        </p:txBody>
      </p:sp>
      <p:sp>
        <p:nvSpPr>
          <p:cNvPr id="136" name="Google Shape;136;p5"/>
          <p:cNvSpPr txBox="1"/>
          <p:nvPr/>
        </p:nvSpPr>
        <p:spPr>
          <a:xfrm rot="-74146">
            <a:off x="10302632" y="347689"/>
            <a:ext cx="5419830" cy="4049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75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 esta manera se establecen las metas finales del proyecto y se seleccionan las medidas de acción o intervenciones correspondientes.</a:t>
            </a:r>
            <a:endParaRPr/>
          </a:p>
          <a:p>
            <a:pPr marL="0" marR="0" lvl="0" indent="0" algn="just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75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2107094" y="1527344"/>
            <a:ext cx="6728029" cy="122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9" b="0" i="0" u="none" strike="noStrike" cap="none">
                <a:solidFill>
                  <a:srgbClr val="0E53C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Información y Decisión de actuar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/>
          <p:nvPr/>
        </p:nvSpPr>
        <p:spPr>
          <a:xfrm rot="5400000">
            <a:off x="8123508" y="1134792"/>
            <a:ext cx="1312977" cy="17559994"/>
          </a:xfrm>
          <a:custGeom>
            <a:avLst/>
            <a:gdLst/>
            <a:ahLst/>
            <a:cxnLst/>
            <a:rect l="l" t="t" r="r" b="b"/>
            <a:pathLst>
              <a:path w="3130550" h="41868551" extrusionOk="0">
                <a:moveTo>
                  <a:pt x="0" y="1123950"/>
                </a:moveTo>
                <a:lnTo>
                  <a:pt x="0" y="41868551"/>
                </a:lnTo>
                <a:lnTo>
                  <a:pt x="3130550" y="41868551"/>
                </a:lnTo>
                <a:lnTo>
                  <a:pt x="3130550" y="0"/>
                </a:lnTo>
                <a:close/>
              </a:path>
            </a:pathLst>
          </a:custGeom>
          <a:solidFill>
            <a:srgbClr val="1836B2"/>
          </a:solidFill>
          <a:ln>
            <a:noFill/>
          </a:ln>
        </p:spPr>
      </p:sp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55406">
            <a:off x="1680475" y="2009352"/>
            <a:ext cx="7212050" cy="7657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257" y="835151"/>
            <a:ext cx="2079695" cy="207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55405">
            <a:off x="8328240" y="2834769"/>
            <a:ext cx="7521384" cy="747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47374" y="114658"/>
            <a:ext cx="3811926" cy="321587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 txBox="1"/>
          <p:nvPr/>
        </p:nvSpPr>
        <p:spPr>
          <a:xfrm>
            <a:off x="2447185" y="1111841"/>
            <a:ext cx="4569584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0" i="0" u="none" strike="noStrike" cap="none">
                <a:solidFill>
                  <a:srgbClr val="0E53C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Puesta en práctica</a:t>
            </a:r>
            <a:endParaRPr/>
          </a:p>
        </p:txBody>
      </p:sp>
      <p:sp>
        <p:nvSpPr>
          <p:cNvPr id="148" name="Google Shape;148;p6"/>
          <p:cNvSpPr txBox="1"/>
          <p:nvPr/>
        </p:nvSpPr>
        <p:spPr>
          <a:xfrm>
            <a:off x="2505950" y="2876750"/>
            <a:ext cx="5226900" cy="5532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Implica</a:t>
            </a:r>
            <a:r>
              <a:rPr lang="en-US" sz="34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la </a:t>
            </a:r>
            <a:r>
              <a:rPr lang="en-US" sz="34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puesta</a:t>
            </a:r>
            <a:r>
              <a:rPr lang="en-US" sz="34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34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en</a:t>
            </a:r>
            <a:r>
              <a:rPr lang="en-US" sz="34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34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ejecución</a:t>
            </a:r>
            <a:r>
              <a:rPr lang="en-US" sz="34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de lo </a:t>
            </a:r>
            <a:r>
              <a:rPr lang="en-US" sz="34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programado</a:t>
            </a:r>
            <a:r>
              <a:rPr lang="en-US" sz="34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, </a:t>
            </a:r>
            <a:r>
              <a:rPr lang="en-US" sz="34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en</a:t>
            </a:r>
            <a:r>
              <a:rPr lang="en-US" sz="34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la </a:t>
            </a:r>
            <a:r>
              <a:rPr lang="en-US" sz="34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cual</a:t>
            </a:r>
            <a:r>
              <a:rPr lang="en-US" sz="34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34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también</a:t>
            </a:r>
            <a:r>
              <a:rPr lang="en-US" sz="34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se </a:t>
            </a:r>
            <a:r>
              <a:rPr lang="en-US" sz="34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seleccionan</a:t>
            </a:r>
            <a:r>
              <a:rPr lang="en-US" sz="34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34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los</a:t>
            </a:r>
            <a:r>
              <a:rPr lang="en-US" sz="34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34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actores</a:t>
            </a:r>
            <a:r>
              <a:rPr lang="en-US" sz="34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3457" b="0" i="0" u="none" strike="noStrike" cap="none" dirty="0" err="1" smtClean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intervinientes</a:t>
            </a:r>
            <a:r>
              <a:rPr lang="en-US" sz="3457" b="0" i="0" u="none" strike="noStrike" cap="none" dirty="0" smtClean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, </a:t>
            </a:r>
            <a:r>
              <a:rPr lang="en-US" sz="34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los</a:t>
            </a:r>
            <a:r>
              <a:rPr lang="en-US" sz="34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34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cuales</a:t>
            </a:r>
            <a:r>
              <a:rPr lang="en-US" sz="34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34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pueden</a:t>
            </a:r>
            <a:r>
              <a:rPr lang="en-US" sz="34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34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ir</a:t>
            </a:r>
            <a:r>
              <a:rPr lang="en-US" sz="34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34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cambiando</a:t>
            </a:r>
            <a:r>
              <a:rPr lang="en-US" sz="34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34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durante</a:t>
            </a:r>
            <a:r>
              <a:rPr lang="en-US" sz="34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el </a:t>
            </a:r>
            <a:r>
              <a:rPr lang="en-US" sz="34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proceso</a:t>
            </a:r>
            <a:r>
              <a:rPr lang="en-US" sz="34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. </a:t>
            </a:r>
            <a:endParaRPr sz="1300" dirty="0"/>
          </a:p>
        </p:txBody>
      </p:sp>
      <p:sp>
        <p:nvSpPr>
          <p:cNvPr id="149" name="Google Shape;149;p6"/>
          <p:cNvSpPr txBox="1"/>
          <p:nvPr/>
        </p:nvSpPr>
        <p:spPr>
          <a:xfrm>
            <a:off x="9282370" y="3442589"/>
            <a:ext cx="5226900" cy="5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Esto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puede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ser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llevado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a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cabo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por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miembros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de la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organización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que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acataron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las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recomendaciones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del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Psicólogo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, o con la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colaboración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de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éste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durante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el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proceso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 rot="5400000">
            <a:off x="8123508" y="1134792"/>
            <a:ext cx="1312977" cy="17559994"/>
          </a:xfrm>
          <a:custGeom>
            <a:avLst/>
            <a:gdLst/>
            <a:ahLst/>
            <a:cxnLst/>
            <a:rect l="l" t="t" r="r" b="b"/>
            <a:pathLst>
              <a:path w="3130550" h="41868551" extrusionOk="0">
                <a:moveTo>
                  <a:pt x="0" y="1123950"/>
                </a:moveTo>
                <a:lnTo>
                  <a:pt x="0" y="41868551"/>
                </a:lnTo>
                <a:lnTo>
                  <a:pt x="3130550" y="41868551"/>
                </a:lnTo>
                <a:lnTo>
                  <a:pt x="3130550" y="0"/>
                </a:lnTo>
                <a:close/>
              </a:path>
            </a:pathLst>
          </a:custGeom>
          <a:solidFill>
            <a:srgbClr val="1836B2"/>
          </a:solidFill>
          <a:ln>
            <a:noFill/>
          </a:ln>
        </p:spPr>
      </p:sp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55408">
            <a:off x="1463680" y="2020122"/>
            <a:ext cx="7312890" cy="776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55407">
            <a:off x="8882149" y="-214992"/>
            <a:ext cx="6008269" cy="6379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761" y="599911"/>
            <a:ext cx="1987190" cy="198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86717" y="5578064"/>
            <a:ext cx="4281390" cy="421133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2201211" y="1017690"/>
            <a:ext cx="6292674" cy="130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0" i="0" u="none" strike="noStrike" cap="none">
                <a:solidFill>
                  <a:srgbClr val="0E53C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Aplicación, Reciclaje o Terminación</a:t>
            </a:r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2353552" y="2784226"/>
            <a:ext cx="5683200" cy="6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7" b="0" i="0" u="none" strike="noStrike" cap="none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Se refiere a la evaluación de lo realizado. Se realiza un informe, cuidando no usar términos técnicos ya que es a modo de retroalimentación que se brinda a la persona que solicitó la intervención.</a:t>
            </a:r>
            <a:endParaRPr/>
          </a:p>
          <a:p>
            <a:pPr marL="0" marR="0" lvl="0" indent="0" algn="just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57" b="0" i="0" u="none" strike="noStrike" cap="none">
              <a:solidFill>
                <a:srgbClr val="00000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9689041" y="553313"/>
            <a:ext cx="4394485" cy="42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7" b="0" i="0" u="none" strike="noStrike" cap="none" dirty="0" err="1" smtClean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Además</a:t>
            </a:r>
            <a:r>
              <a:rPr lang="en-US" sz="3557" b="0" i="0" u="none" strike="noStrike" cap="none" dirty="0" smtClean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,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desde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este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documento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formal, se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pueden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hacer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avances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y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seguimientos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del </a:t>
            </a:r>
            <a:r>
              <a:rPr lang="en-US" sz="3557" b="0" i="0" u="none" strike="noStrike" cap="none" dirty="0" err="1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proceso</a:t>
            </a:r>
            <a:r>
              <a:rPr lang="en-US" sz="3557" b="0" i="0" u="none" strike="noStrike" cap="none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abf062bf1_0_0"/>
          <p:cNvSpPr/>
          <p:nvPr/>
        </p:nvSpPr>
        <p:spPr>
          <a:xfrm rot="5400000">
            <a:off x="8110182" y="818520"/>
            <a:ext cx="1314831" cy="17584791"/>
          </a:xfrm>
          <a:custGeom>
            <a:avLst/>
            <a:gdLst/>
            <a:ahLst/>
            <a:cxnLst/>
            <a:rect l="l" t="t" r="r" b="b"/>
            <a:pathLst>
              <a:path w="3130550" h="41868551" extrusionOk="0">
                <a:moveTo>
                  <a:pt x="0" y="1123950"/>
                </a:moveTo>
                <a:lnTo>
                  <a:pt x="0" y="41868551"/>
                </a:lnTo>
                <a:lnTo>
                  <a:pt x="3130550" y="41868551"/>
                </a:lnTo>
                <a:lnTo>
                  <a:pt x="3130550" y="0"/>
                </a:lnTo>
                <a:close/>
              </a:path>
            </a:pathLst>
          </a:custGeom>
          <a:solidFill>
            <a:srgbClr val="1836B2"/>
          </a:solidFill>
          <a:ln>
            <a:noFill/>
          </a:ln>
        </p:spPr>
      </p:sp>
      <p:sp>
        <p:nvSpPr>
          <p:cNvPr id="167" name="Google Shape;167;g12abf062bf1_0_0"/>
          <p:cNvSpPr txBox="1"/>
          <p:nvPr/>
        </p:nvSpPr>
        <p:spPr>
          <a:xfrm>
            <a:off x="5621211" y="943315"/>
            <a:ext cx="62928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99">
                <a:solidFill>
                  <a:srgbClr val="0E53C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REFERENCIAS </a:t>
            </a:r>
            <a:endParaRPr sz="8899"/>
          </a:p>
        </p:txBody>
      </p:sp>
      <p:sp>
        <p:nvSpPr>
          <p:cNvPr id="168" name="Google Shape;168;g12abf062bf1_0_0"/>
          <p:cNvSpPr txBox="1"/>
          <p:nvPr/>
        </p:nvSpPr>
        <p:spPr>
          <a:xfrm>
            <a:off x="2149150" y="3825300"/>
            <a:ext cx="14310000" cy="253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15000"/>
              </a:lnSpc>
              <a:buSzPts val="1600"/>
            </a:pPr>
            <a:r>
              <a:rPr lang="es-ES" sz="4800" dirty="0" err="1"/>
              <a:t>Landy</a:t>
            </a:r>
            <a:r>
              <a:rPr lang="es-ES" sz="4800" dirty="0"/>
              <a:t>, F. (2005). Psicología industrial. México Mc Graw Hill, 525 págs. ISBN: 970-10-48296</a:t>
            </a:r>
            <a:endParaRPr lang="es-ES" sz="6000" dirty="0"/>
          </a:p>
          <a:p>
            <a:pPr marL="0" marR="0" lvl="0" indent="0" algn="just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157" b="0" i="0" u="none" strike="noStrike" cap="none" dirty="0">
              <a:solidFill>
                <a:srgbClr val="00000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Personalizado</PresentationFormat>
  <Paragraphs>25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Fira Sans Medium</vt:lpstr>
      <vt:lpstr>Open Sans Light</vt:lpstr>
      <vt:lpstr>Catamaran</vt:lpstr>
      <vt:lpstr>Fira Sans Light</vt:lpstr>
      <vt:lpstr>Fira Sans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</cp:lastModifiedBy>
  <cp:revision>1</cp:revision>
  <dcterms:created xsi:type="dcterms:W3CDTF">2006-08-16T00:00:00Z</dcterms:created>
  <dcterms:modified xsi:type="dcterms:W3CDTF">2022-08-25T21:04:49Z</dcterms:modified>
</cp:coreProperties>
</file>