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tamaran" panose="020B0604020202020204" charset="0"/>
      <p:regular r:id="rId12"/>
      <p:bold r:id="rId13"/>
    </p:embeddedFont>
    <p:embeddedFont>
      <p:font typeface="PT Sans" panose="020B0604020202020204" charset="0"/>
      <p:regular r:id="rId14"/>
      <p:bold r:id="rId15"/>
      <p:italic r:id="rId16"/>
      <p:boldItalic r:id="rId17"/>
    </p:embeddedFont>
    <p:embeddedFont>
      <p:font typeface="Cormorant Garamond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3380c4fdf732ef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3380c4fdf732ef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3380c4fdf732ef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3380c4fdf732ef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b42f07e85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2b42f07e85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b42f07e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2b42f07e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bcb2ea3f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bcb2ea3f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bcb2ea3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2bcb2ea3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a53022869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a53022869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404c424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404c424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25100" y="1346263"/>
            <a:ext cx="6294000" cy="1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07550" y="3321438"/>
            <a:ext cx="452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idx="2"/>
          </p:nvPr>
        </p:nvSpPr>
        <p:spPr>
          <a:xfrm>
            <a:off x="1101175" y="175722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1101175" y="2168650"/>
            <a:ext cx="1986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title" idx="3"/>
          </p:nvPr>
        </p:nvSpPr>
        <p:spPr>
          <a:xfrm>
            <a:off x="3578951" y="175722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4"/>
          </p:nvPr>
        </p:nvSpPr>
        <p:spPr>
          <a:xfrm>
            <a:off x="3578973" y="2168650"/>
            <a:ext cx="1986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 idx="5"/>
          </p:nvPr>
        </p:nvSpPr>
        <p:spPr>
          <a:xfrm>
            <a:off x="1101175" y="319062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6"/>
          </p:nvPr>
        </p:nvSpPr>
        <p:spPr>
          <a:xfrm>
            <a:off x="1101175" y="3602050"/>
            <a:ext cx="1986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idx="7"/>
          </p:nvPr>
        </p:nvSpPr>
        <p:spPr>
          <a:xfrm>
            <a:off x="3578973" y="319062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8"/>
          </p:nvPr>
        </p:nvSpPr>
        <p:spPr>
          <a:xfrm>
            <a:off x="3578973" y="3602050"/>
            <a:ext cx="1986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 idx="9"/>
          </p:nvPr>
        </p:nvSpPr>
        <p:spPr>
          <a:xfrm>
            <a:off x="6056727" y="175722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3"/>
          </p:nvPr>
        </p:nvSpPr>
        <p:spPr>
          <a:xfrm>
            <a:off x="6056725" y="2168650"/>
            <a:ext cx="1986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14"/>
          </p:nvPr>
        </p:nvSpPr>
        <p:spPr>
          <a:xfrm>
            <a:off x="6056727" y="3190625"/>
            <a:ext cx="1986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5"/>
          </p:nvPr>
        </p:nvSpPr>
        <p:spPr>
          <a:xfrm>
            <a:off x="6056825" y="3602050"/>
            <a:ext cx="19860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2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2"/>
          </p:nvPr>
        </p:nvSpPr>
        <p:spPr>
          <a:xfrm>
            <a:off x="937700" y="2626550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937700" y="3037975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3"/>
          </p:nvPr>
        </p:nvSpPr>
        <p:spPr>
          <a:xfrm>
            <a:off x="3484419" y="2626550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3484421" y="3037975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5"/>
          </p:nvPr>
        </p:nvSpPr>
        <p:spPr>
          <a:xfrm>
            <a:off x="6031146" y="2626550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6031149" y="3037975"/>
            <a:ext cx="2175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2"/>
          </p:nvPr>
        </p:nvSpPr>
        <p:spPr>
          <a:xfrm>
            <a:off x="2287850" y="1752562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287850" y="2163987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3"/>
          </p:nvPr>
        </p:nvSpPr>
        <p:spPr>
          <a:xfrm>
            <a:off x="4603958" y="1752562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4"/>
          </p:nvPr>
        </p:nvSpPr>
        <p:spPr>
          <a:xfrm>
            <a:off x="4603954" y="2163987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5"/>
          </p:nvPr>
        </p:nvSpPr>
        <p:spPr>
          <a:xfrm>
            <a:off x="2287850" y="3180986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6"/>
          </p:nvPr>
        </p:nvSpPr>
        <p:spPr>
          <a:xfrm>
            <a:off x="2287850" y="3592411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7"/>
          </p:nvPr>
        </p:nvSpPr>
        <p:spPr>
          <a:xfrm>
            <a:off x="4603958" y="3180986"/>
            <a:ext cx="1978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8"/>
          </p:nvPr>
        </p:nvSpPr>
        <p:spPr>
          <a:xfrm>
            <a:off x="4603954" y="3592411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1359700" y="855125"/>
            <a:ext cx="6424500" cy="34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1459022" y="934828"/>
            <a:ext cx="6225900" cy="32739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2987550" y="2989713"/>
            <a:ext cx="43602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2355375" y="1511325"/>
            <a:ext cx="49923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1077565" y="3544257"/>
            <a:ext cx="69888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754800" y="1254038"/>
            <a:ext cx="4438500" cy="14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3754800" y="2884763"/>
            <a:ext cx="38520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2"/>
          </p:nvPr>
        </p:nvSpPr>
        <p:spPr>
          <a:xfrm>
            <a:off x="498375" y="2855150"/>
            <a:ext cx="2771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796275" y="3342775"/>
            <a:ext cx="2175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3"/>
          </p:nvPr>
        </p:nvSpPr>
        <p:spPr>
          <a:xfrm>
            <a:off x="3186575" y="2855150"/>
            <a:ext cx="2771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4"/>
          </p:nvPr>
        </p:nvSpPr>
        <p:spPr>
          <a:xfrm>
            <a:off x="3484475" y="3342775"/>
            <a:ext cx="2175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5"/>
          </p:nvPr>
        </p:nvSpPr>
        <p:spPr>
          <a:xfrm>
            <a:off x="5874676" y="2855150"/>
            <a:ext cx="2771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6"/>
          </p:nvPr>
        </p:nvSpPr>
        <p:spPr>
          <a:xfrm>
            <a:off x="6172576" y="3342775"/>
            <a:ext cx="21753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7"/>
          </p:nvPr>
        </p:nvSpPr>
        <p:spPr>
          <a:xfrm>
            <a:off x="1519425" y="2277200"/>
            <a:ext cx="729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8"/>
          </p:nvPr>
        </p:nvSpPr>
        <p:spPr>
          <a:xfrm>
            <a:off x="4207625" y="2277200"/>
            <a:ext cx="729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 idx="9"/>
          </p:nvPr>
        </p:nvSpPr>
        <p:spPr>
          <a:xfrm>
            <a:off x="6895825" y="2277200"/>
            <a:ext cx="7290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 idx="2"/>
          </p:nvPr>
        </p:nvSpPr>
        <p:spPr>
          <a:xfrm>
            <a:off x="937700" y="3187175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937700" y="3598600"/>
            <a:ext cx="21753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 idx="3"/>
          </p:nvPr>
        </p:nvSpPr>
        <p:spPr>
          <a:xfrm>
            <a:off x="3484419" y="3187175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ubTitle" idx="4"/>
          </p:nvPr>
        </p:nvSpPr>
        <p:spPr>
          <a:xfrm>
            <a:off x="3484422" y="3598600"/>
            <a:ext cx="21753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 idx="5"/>
          </p:nvPr>
        </p:nvSpPr>
        <p:spPr>
          <a:xfrm>
            <a:off x="6031146" y="3187175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6"/>
          </p:nvPr>
        </p:nvSpPr>
        <p:spPr>
          <a:xfrm>
            <a:off x="6031150" y="3598600"/>
            <a:ext cx="21753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 idx="7"/>
          </p:nvPr>
        </p:nvSpPr>
        <p:spPr>
          <a:xfrm>
            <a:off x="1502000" y="2138804"/>
            <a:ext cx="10467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 idx="8"/>
          </p:nvPr>
        </p:nvSpPr>
        <p:spPr>
          <a:xfrm>
            <a:off x="4046975" y="2138804"/>
            <a:ext cx="10467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 idx="9"/>
          </p:nvPr>
        </p:nvSpPr>
        <p:spPr>
          <a:xfrm>
            <a:off x="6591950" y="2138804"/>
            <a:ext cx="10467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1747325" y="1062275"/>
            <a:ext cx="5649300" cy="30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1834662" y="1132360"/>
            <a:ext cx="5474400" cy="28788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 hasCustomPrompt="1"/>
          </p:nvPr>
        </p:nvSpPr>
        <p:spPr>
          <a:xfrm>
            <a:off x="2446350" y="1881950"/>
            <a:ext cx="42513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rgbClr val="10112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1"/>
          </p:nvPr>
        </p:nvSpPr>
        <p:spPr>
          <a:xfrm>
            <a:off x="2446350" y="2885647"/>
            <a:ext cx="42513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1906900" y="399650"/>
            <a:ext cx="5330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2018700" y="500500"/>
            <a:ext cx="51066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2623200" y="1004263"/>
            <a:ext cx="3897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"/>
          </p:nvPr>
        </p:nvSpPr>
        <p:spPr>
          <a:xfrm>
            <a:off x="2623200" y="1816264"/>
            <a:ext cx="3897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2"/>
          </p:nvPr>
        </p:nvSpPr>
        <p:spPr>
          <a:xfrm>
            <a:off x="2623200" y="2733727"/>
            <a:ext cx="38976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3"/>
          </p:nvPr>
        </p:nvSpPr>
        <p:spPr>
          <a:xfrm>
            <a:off x="2623200" y="3540438"/>
            <a:ext cx="38976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 idx="2"/>
          </p:nvPr>
        </p:nvSpPr>
        <p:spPr>
          <a:xfrm>
            <a:off x="1568000" y="2626550"/>
            <a:ext cx="274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title" idx="3"/>
          </p:nvPr>
        </p:nvSpPr>
        <p:spPr>
          <a:xfrm>
            <a:off x="4833399" y="2626550"/>
            <a:ext cx="2742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subTitle" idx="1"/>
          </p:nvPr>
        </p:nvSpPr>
        <p:spPr>
          <a:xfrm>
            <a:off x="4951897" y="3037972"/>
            <a:ext cx="25056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4"/>
          </p:nvPr>
        </p:nvSpPr>
        <p:spPr>
          <a:xfrm>
            <a:off x="1686500" y="3037972"/>
            <a:ext cx="25056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title" idx="2"/>
          </p:nvPr>
        </p:nvSpPr>
        <p:spPr>
          <a:xfrm>
            <a:off x="937700" y="1414325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1"/>
          </p:nvPr>
        </p:nvSpPr>
        <p:spPr>
          <a:xfrm>
            <a:off x="1031200" y="3719425"/>
            <a:ext cx="198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title" idx="3"/>
          </p:nvPr>
        </p:nvSpPr>
        <p:spPr>
          <a:xfrm>
            <a:off x="3484419" y="1414325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4"/>
          </p:nvPr>
        </p:nvSpPr>
        <p:spPr>
          <a:xfrm>
            <a:off x="3577825" y="3719425"/>
            <a:ext cx="198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 idx="5"/>
          </p:nvPr>
        </p:nvSpPr>
        <p:spPr>
          <a:xfrm>
            <a:off x="6031146" y="1414325"/>
            <a:ext cx="2175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6"/>
          </p:nvPr>
        </p:nvSpPr>
        <p:spPr>
          <a:xfrm>
            <a:off x="6124600" y="3719425"/>
            <a:ext cx="198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5026775" y="1770938"/>
            <a:ext cx="323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ubTitle" idx="1"/>
          </p:nvPr>
        </p:nvSpPr>
        <p:spPr>
          <a:xfrm>
            <a:off x="5026775" y="2550863"/>
            <a:ext cx="32358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/>
          <p:nvPr/>
        </p:nvSpPr>
        <p:spPr>
          <a:xfrm>
            <a:off x="2234025" y="399650"/>
            <a:ext cx="46758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2345850" y="500500"/>
            <a:ext cx="44526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3220300" y="3561000"/>
            <a:ext cx="270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s" sz="1000" b="1" i="0" u="none" strike="noStrike" cap="none">
                <a:solidFill>
                  <a:schemeClr val="hlink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/>
              </a:rPr>
              <a:t>Slidesgo</a:t>
            </a:r>
            <a:r>
              <a:rPr lang="es" sz="1000" b="0" i="0" u="none" strike="noStrike" cap="none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, and includes icons by </a:t>
            </a:r>
            <a:r>
              <a:rPr lang="es" sz="1000" b="1" i="0" u="none" strike="noStrike" cap="none">
                <a:solidFill>
                  <a:schemeClr val="hlink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/>
              </a:rPr>
              <a:t>Flaticon</a:t>
            </a:r>
            <a:r>
              <a:rPr lang="es" sz="1000" b="1" i="0" u="none" strike="noStrike" cap="none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s" sz="1000" b="0" i="0" u="none" strike="noStrike" cap="none">
                <a:solidFill>
                  <a:srgbClr val="191919"/>
                </a:solidFill>
                <a:latin typeface="Catamaran"/>
                <a:ea typeface="Catamaran"/>
                <a:cs typeface="Catamaran"/>
                <a:sym typeface="Catamaran"/>
              </a:rPr>
              <a:t>and infographics &amp; images by </a:t>
            </a:r>
            <a:r>
              <a:rPr lang="es" sz="1000" b="1" i="0" u="none" strike="noStrike" cap="none">
                <a:solidFill>
                  <a:schemeClr val="hlink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5"/>
              </a:rPr>
              <a:t>Freepik</a:t>
            </a:r>
            <a:endParaRPr sz="1000" b="1" i="0" u="none" strike="noStrike" cap="none">
              <a:solidFill>
                <a:srgbClr val="191919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2854638" y="539400"/>
            <a:ext cx="34347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ubTitle" idx="1"/>
          </p:nvPr>
        </p:nvSpPr>
        <p:spPr>
          <a:xfrm>
            <a:off x="2854638" y="1498225"/>
            <a:ext cx="34347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/>
          <p:nvPr/>
        </p:nvSpPr>
        <p:spPr>
          <a:xfrm>
            <a:off x="1359700" y="855125"/>
            <a:ext cx="6424500" cy="34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/>
          <p:nvPr/>
        </p:nvSpPr>
        <p:spPr>
          <a:xfrm>
            <a:off x="1459022" y="934828"/>
            <a:ext cx="6225900" cy="32739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>
            <a:off x="2002700" y="970175"/>
            <a:ext cx="5138700" cy="27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2082141" y="1033923"/>
            <a:ext cx="4979400" cy="2618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 idx="2"/>
          </p:nvPr>
        </p:nvSpPr>
        <p:spPr>
          <a:xfrm>
            <a:off x="1858127" y="1682850"/>
            <a:ext cx="258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858127" y="2193175"/>
            <a:ext cx="2092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3"/>
          </p:nvPr>
        </p:nvSpPr>
        <p:spPr>
          <a:xfrm>
            <a:off x="6136125" y="1682850"/>
            <a:ext cx="2287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4"/>
          </p:nvPr>
        </p:nvSpPr>
        <p:spPr>
          <a:xfrm>
            <a:off x="6136127" y="2193175"/>
            <a:ext cx="2092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5"/>
          </p:nvPr>
        </p:nvSpPr>
        <p:spPr>
          <a:xfrm>
            <a:off x="1858127" y="3221825"/>
            <a:ext cx="258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6"/>
          </p:nvPr>
        </p:nvSpPr>
        <p:spPr>
          <a:xfrm>
            <a:off x="1858127" y="3732149"/>
            <a:ext cx="2092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 idx="7"/>
          </p:nvPr>
        </p:nvSpPr>
        <p:spPr>
          <a:xfrm>
            <a:off x="6136125" y="3221825"/>
            <a:ext cx="2287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8"/>
          </p:nvPr>
        </p:nvSpPr>
        <p:spPr>
          <a:xfrm>
            <a:off x="6136127" y="3732147"/>
            <a:ext cx="2092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 idx="9"/>
          </p:nvPr>
        </p:nvSpPr>
        <p:spPr>
          <a:xfrm>
            <a:off x="1095852" y="1895499"/>
            <a:ext cx="729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 idx="13"/>
          </p:nvPr>
        </p:nvSpPr>
        <p:spPr>
          <a:xfrm>
            <a:off x="1095852" y="3410024"/>
            <a:ext cx="729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4"/>
          </p:nvPr>
        </p:nvSpPr>
        <p:spPr>
          <a:xfrm>
            <a:off x="5373827" y="1895499"/>
            <a:ext cx="729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 idx="15"/>
          </p:nvPr>
        </p:nvSpPr>
        <p:spPr>
          <a:xfrm>
            <a:off x="5373827" y="3410024"/>
            <a:ext cx="729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/>
          <p:nvPr/>
        </p:nvSpPr>
        <p:spPr>
          <a:xfrm>
            <a:off x="2234025" y="399650"/>
            <a:ext cx="46758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1"/>
          <p:cNvSpPr/>
          <p:nvPr/>
        </p:nvSpPr>
        <p:spPr>
          <a:xfrm>
            <a:off x="2345850" y="500500"/>
            <a:ext cx="44526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56825" y="1888850"/>
            <a:ext cx="4117800" cy="21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6825" y="1127938"/>
            <a:ext cx="41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2002700" y="970175"/>
            <a:ext cx="5138700" cy="27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2082141" y="1033923"/>
            <a:ext cx="4979400" cy="2618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2512200" y="1328550"/>
            <a:ext cx="41196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2512200" y="2556750"/>
            <a:ext cx="4119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1284525" y="814950"/>
            <a:ext cx="6574800" cy="351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1386171" y="896518"/>
            <a:ext cx="6371400" cy="3350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2184400" y="1530025"/>
            <a:ext cx="4087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2184448" y="2339375"/>
            <a:ext cx="40878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1140900" y="738200"/>
            <a:ext cx="6862200" cy="366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/>
          <p:nvPr/>
        </p:nvSpPr>
        <p:spPr>
          <a:xfrm>
            <a:off x="1246987" y="823332"/>
            <a:ext cx="6649800" cy="34971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038200" y="2452425"/>
            <a:ext cx="5067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 idx="2"/>
          </p:nvPr>
        </p:nvSpPr>
        <p:spPr>
          <a:xfrm>
            <a:off x="4067150" y="1323828"/>
            <a:ext cx="1009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1"/>
          </p:nvPr>
        </p:nvSpPr>
        <p:spPr>
          <a:xfrm>
            <a:off x="2038200" y="3205150"/>
            <a:ext cx="506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507400" y="399650"/>
            <a:ext cx="8129100" cy="43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633075" y="500500"/>
            <a:ext cx="7877700" cy="4142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Garamond"/>
              <a:buNone/>
              <a:defRPr sz="3200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375" y="2320875"/>
            <a:ext cx="2660225" cy="18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1025" y="2426700"/>
            <a:ext cx="1671424" cy="167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>
            <a:spLocks noGrp="1"/>
          </p:cNvSpPr>
          <p:nvPr>
            <p:ph type="ctrTitle"/>
          </p:nvPr>
        </p:nvSpPr>
        <p:spPr>
          <a:xfrm>
            <a:off x="855175" y="528275"/>
            <a:ext cx="7473600" cy="17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/>
              <a:t>ANTECEDENTES HISTÓRICOS DE LA PSICOLOGÍA DE LAS ORGANIZACIONES</a:t>
            </a:r>
            <a:r>
              <a:rPr lang="es"/>
              <a:t> </a:t>
            </a:r>
            <a:endParaRPr/>
          </a:p>
        </p:txBody>
      </p:sp>
      <p:sp>
        <p:nvSpPr>
          <p:cNvPr id="208" name="Google Shape;208;p32"/>
          <p:cNvSpPr txBox="1"/>
          <p:nvPr/>
        </p:nvSpPr>
        <p:spPr>
          <a:xfrm>
            <a:off x="2415625" y="4297450"/>
            <a:ext cx="354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tamaran"/>
                <a:ea typeface="Catamaran"/>
                <a:cs typeface="Catamaran"/>
                <a:sym typeface="Catamaran"/>
              </a:rPr>
              <a:t>Elaborado por: Sara Pérez Monzón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/>
          <p:nvPr/>
        </p:nvSpPr>
        <p:spPr>
          <a:xfrm rot="5400000" flipH="1">
            <a:off x="1979025" y="668725"/>
            <a:ext cx="1560000" cy="4113900"/>
          </a:xfrm>
          <a:prstGeom prst="round2DiagRect">
            <a:avLst>
              <a:gd name="adj1" fmla="val 50000"/>
              <a:gd name="adj2" fmla="val 7109"/>
            </a:avLst>
          </a:prstGeom>
          <a:gradFill>
            <a:gsLst>
              <a:gs pos="0">
                <a:srgbClr val="D5F0E7"/>
              </a:gs>
              <a:gs pos="100000">
                <a:srgbClr val="7AC9AE"/>
              </a:gs>
            </a:gsLst>
            <a:lin ang="5400012" scaled="0"/>
          </a:gra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3"/>
          <p:cNvSpPr txBox="1"/>
          <p:nvPr/>
        </p:nvSpPr>
        <p:spPr>
          <a:xfrm flipH="1">
            <a:off x="900525" y="2229325"/>
            <a:ext cx="3717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Es importante conocer la historia  de la psicología organizacional porque ayuda a conocer el contexto en el que se llevó a cabo la investigación y la aplicación (Landy, 2005)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 rotWithShape="1">
          <a:blip r:embed="rId3">
            <a:alphaModFix/>
          </a:blip>
          <a:srcRect l="9459" t="4361" r="47560" b="68567"/>
          <a:stretch/>
        </p:blipFill>
        <p:spPr>
          <a:xfrm>
            <a:off x="6609625" y="2692725"/>
            <a:ext cx="1568449" cy="219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 rotWithShape="1">
          <a:blip r:embed="rId4">
            <a:alphaModFix/>
          </a:blip>
          <a:srcRect t="9640" r="12349" b="52374"/>
          <a:stretch/>
        </p:blipFill>
        <p:spPr>
          <a:xfrm>
            <a:off x="4915575" y="559175"/>
            <a:ext cx="1908525" cy="183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/>
          <p:nvPr/>
        </p:nvSpPr>
        <p:spPr>
          <a:xfrm>
            <a:off x="1574900" y="1065875"/>
            <a:ext cx="1573200" cy="2061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4"/>
          <p:cNvSpPr/>
          <p:nvPr/>
        </p:nvSpPr>
        <p:spPr>
          <a:xfrm rot="5400000">
            <a:off x="1144300" y="3019925"/>
            <a:ext cx="934800" cy="916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1011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4"/>
          <p:cNvSpPr txBox="1"/>
          <p:nvPr/>
        </p:nvSpPr>
        <p:spPr>
          <a:xfrm rot="1553" flipH="1">
            <a:off x="1260876" y="3267132"/>
            <a:ext cx="696749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i="1" dirty="0"/>
              <a:t>1876</a:t>
            </a:r>
            <a:endParaRPr sz="1700" b="1" i="1" dirty="0"/>
          </a:p>
        </p:txBody>
      </p:sp>
      <p:sp>
        <p:nvSpPr>
          <p:cNvPr id="224" name="Google Shape;224;p34"/>
          <p:cNvSpPr txBox="1"/>
          <p:nvPr/>
        </p:nvSpPr>
        <p:spPr>
          <a:xfrm>
            <a:off x="1609250" y="1165025"/>
            <a:ext cx="1427400" cy="20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Fundó uno de los primeros Laboratorios en Leipzig Alemania y entrenó a Hugo Munsterberg y James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Mckeen Cattell.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1612550" y="604925"/>
            <a:ext cx="15732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latin typeface="Catamaran"/>
                <a:ea typeface="Catamaran"/>
                <a:cs typeface="Catamaran"/>
                <a:sym typeface="Catamaran"/>
              </a:rPr>
              <a:t>Wilhem Wundt</a:t>
            </a:r>
            <a:endParaRPr sz="1600" b="1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375" y="2940725"/>
            <a:ext cx="1312450" cy="18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/>
          <p:nvPr/>
        </p:nvSpPr>
        <p:spPr>
          <a:xfrm>
            <a:off x="6604100" y="1065875"/>
            <a:ext cx="1800900" cy="2061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4"/>
          <p:cNvSpPr/>
          <p:nvPr/>
        </p:nvSpPr>
        <p:spPr>
          <a:xfrm rot="5400000">
            <a:off x="6173500" y="3019925"/>
            <a:ext cx="934800" cy="916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1011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4"/>
          <p:cNvSpPr txBox="1"/>
          <p:nvPr/>
        </p:nvSpPr>
        <p:spPr>
          <a:xfrm>
            <a:off x="6589975" y="1093275"/>
            <a:ext cx="1737900" cy="22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Fue uno de los primeros en medir las capacidades de los trabajadores y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vincularlos con el desempeño, escribió el libro “Psicología de la eficiencia industrial”.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6478825" y="604925"/>
            <a:ext cx="21171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latin typeface="Catamaran"/>
                <a:ea typeface="Catamaran"/>
                <a:cs typeface="Catamaran"/>
                <a:sym typeface="Catamaran"/>
              </a:rPr>
              <a:t>Hugo </a:t>
            </a:r>
            <a:r>
              <a:rPr lang="es" sz="1600" b="1" dirty="0" smtClean="0">
                <a:latin typeface="Catamaran"/>
                <a:ea typeface="Catamaran"/>
                <a:cs typeface="Catamaran"/>
                <a:sym typeface="Catamaran"/>
              </a:rPr>
              <a:t>Munsterberg</a:t>
            </a:r>
            <a:endParaRPr sz="1600" b="1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 rot="1553" flipH="1">
            <a:off x="6245880" y="3279875"/>
            <a:ext cx="790039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i="1" dirty="0"/>
              <a:t>1912</a:t>
            </a:r>
            <a:endParaRPr sz="1700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i="1" dirty="0"/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250" y="682216"/>
            <a:ext cx="1312450" cy="2026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/>
          <p:nvPr/>
        </p:nvSpPr>
        <p:spPr>
          <a:xfrm>
            <a:off x="1270100" y="1065875"/>
            <a:ext cx="2351700" cy="2061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5"/>
          <p:cNvSpPr/>
          <p:nvPr/>
        </p:nvSpPr>
        <p:spPr>
          <a:xfrm rot="5400000">
            <a:off x="839500" y="3096125"/>
            <a:ext cx="934800" cy="916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1011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5"/>
          <p:cNvSpPr txBox="1"/>
          <p:nvPr/>
        </p:nvSpPr>
        <p:spPr>
          <a:xfrm rot="1553" flipH="1">
            <a:off x="945250" y="3356086"/>
            <a:ext cx="72769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i="1" dirty="0"/>
              <a:t>1914</a:t>
            </a:r>
            <a:endParaRPr sz="1700" b="1" i="1" dirty="0"/>
          </a:p>
        </p:txBody>
      </p:sp>
      <p:sp>
        <p:nvSpPr>
          <p:cNvPr id="240" name="Google Shape;240;p35"/>
          <p:cNvSpPr txBox="1"/>
          <p:nvPr/>
        </p:nvSpPr>
        <p:spPr>
          <a:xfrm>
            <a:off x="1304450" y="1012625"/>
            <a:ext cx="22875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latin typeface="Catamaran"/>
                <a:ea typeface="Catamaran"/>
                <a:cs typeface="Catamaran"/>
                <a:sym typeface="Catamaran"/>
              </a:rPr>
              <a:t>Durante la Primera Guerra Mundial, ante la necesidad de seleccionar y calificar a millones de reclutas, el ejército pidió a un grupo de </a:t>
            </a:r>
            <a:r>
              <a:rPr lang="es" sz="1300" b="1" dirty="0" smtClean="0">
                <a:latin typeface="Catamaran"/>
                <a:ea typeface="Catamaran"/>
                <a:cs typeface="Catamaran"/>
                <a:sym typeface="Catamaran"/>
              </a:rPr>
              <a:t>psicólogos </a:t>
            </a:r>
            <a:r>
              <a:rPr lang="es" sz="1300" b="1" dirty="0">
                <a:latin typeface="Catamaran"/>
                <a:ea typeface="Catamaran"/>
                <a:cs typeface="Catamaran"/>
                <a:sym typeface="Catamaran"/>
              </a:rPr>
              <a:t>elaborar un test de inteligencia general. Crearon dos tests, el Army alfa para alfabetos y Army beta para analfabetos.</a:t>
            </a:r>
            <a:endParaRPr sz="1300" b="1" dirty="0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1307750" y="604925"/>
            <a:ext cx="1883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latin typeface="Catamaran"/>
                <a:ea typeface="Catamaran"/>
                <a:cs typeface="Catamaran"/>
                <a:sym typeface="Catamaran"/>
              </a:rPr>
              <a:t>Walter Dill Scott</a:t>
            </a:r>
            <a:endParaRPr sz="16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2" name="Google Shape;242;p35"/>
          <p:cNvSpPr/>
          <p:nvPr/>
        </p:nvSpPr>
        <p:spPr>
          <a:xfrm>
            <a:off x="5537300" y="1065875"/>
            <a:ext cx="2903100" cy="2214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5"/>
          <p:cNvSpPr/>
          <p:nvPr/>
        </p:nvSpPr>
        <p:spPr>
          <a:xfrm rot="5400000">
            <a:off x="5106700" y="3248525"/>
            <a:ext cx="934800" cy="916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1011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5"/>
          <p:cNvSpPr txBox="1"/>
          <p:nvPr/>
        </p:nvSpPr>
        <p:spPr>
          <a:xfrm>
            <a:off x="5568800" y="1020025"/>
            <a:ext cx="28716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latin typeface="Catamaran"/>
                <a:ea typeface="Catamaran"/>
                <a:cs typeface="Catamaran"/>
                <a:sym typeface="Catamaran"/>
              </a:rPr>
              <a:t>Crece el campo de la psicología industrial gracias a los estudios de </a:t>
            </a:r>
            <a:r>
              <a:rPr lang="es" sz="1300" b="1" u="sng" dirty="0">
                <a:latin typeface="Catamaran"/>
                <a:ea typeface="Catamaran"/>
                <a:cs typeface="Catamaran"/>
                <a:sym typeface="Catamaran"/>
              </a:rPr>
              <a:t>Hawthorne</a:t>
            </a:r>
            <a:r>
              <a:rPr lang="es" sz="1300" b="1" dirty="0">
                <a:latin typeface="Catamaran"/>
                <a:ea typeface="Catamaran"/>
                <a:cs typeface="Catamaran"/>
                <a:sym typeface="Catamaran"/>
              </a:rPr>
              <a:t>¹. Los psicólogos llegaron a la conclusión de </a:t>
            </a:r>
            <a:r>
              <a:rPr lang="es" sz="1300" b="1" dirty="0" smtClean="0">
                <a:latin typeface="Catamaran"/>
                <a:ea typeface="Catamaran"/>
                <a:cs typeface="Catamaran"/>
                <a:sym typeface="Catamaran"/>
              </a:rPr>
              <a:t>que </a:t>
            </a:r>
            <a:r>
              <a:rPr lang="es" sz="1300" b="1" dirty="0">
                <a:latin typeface="Catamaran"/>
                <a:ea typeface="Catamaran"/>
                <a:cs typeface="Catamaran"/>
                <a:sym typeface="Catamaran"/>
              </a:rPr>
              <a:t>otros factores importantes son las condiciones sociopsicológicas del ambiente laboral como los  grupos informales, la actitud  ante el empleo, la comunicación, influyen en la eficacia, motivación y satisfacción con el trabajo.</a:t>
            </a:r>
            <a:endParaRPr sz="1300" b="1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5" name="Google Shape;245;p35"/>
          <p:cNvSpPr txBox="1"/>
          <p:nvPr/>
        </p:nvSpPr>
        <p:spPr>
          <a:xfrm>
            <a:off x="5412025" y="604925"/>
            <a:ext cx="2117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latin typeface="Catamaran"/>
                <a:ea typeface="Catamaran"/>
                <a:cs typeface="Catamaran"/>
                <a:sym typeface="Catamaran"/>
              </a:rPr>
              <a:t>Elton Mayo</a:t>
            </a:r>
            <a:endParaRPr sz="16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 rot="1553" flipH="1">
            <a:off x="5173770" y="3451953"/>
            <a:ext cx="790058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i="1" dirty="0"/>
              <a:t>1924</a:t>
            </a:r>
            <a:endParaRPr sz="1700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i="1" dirty="0"/>
          </a:p>
        </p:txBody>
      </p:sp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775" y="117277"/>
            <a:ext cx="1295960" cy="1747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 txBox="1"/>
          <p:nvPr/>
        </p:nvSpPr>
        <p:spPr>
          <a:xfrm>
            <a:off x="196925" y="4665025"/>
            <a:ext cx="6780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latin typeface="Catamaran"/>
                <a:ea typeface="Catamaran"/>
                <a:cs typeface="Catamaran"/>
                <a:sym typeface="Catamaran"/>
              </a:rPr>
              <a:t>1.  Hawthorne: </a:t>
            </a:r>
            <a:r>
              <a:rPr lang="es" sz="1000" b="1">
                <a:solidFill>
                  <a:srgbClr val="202124"/>
                </a:solidFill>
              </a:rPr>
              <a:t>es un fenómeno vinculado a la psicología laboral que hace referencia a la manera en que la observación de un trabajador afecta a su rendimiento.</a:t>
            </a:r>
            <a:endParaRPr sz="1200" b="1"/>
          </a:p>
        </p:txBody>
      </p:sp>
      <p:pic>
        <p:nvPicPr>
          <p:cNvPr id="249" name="Google Shape;24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9817" y="3432113"/>
            <a:ext cx="1295950" cy="156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>
            <a:off x="1621557" y="1065875"/>
            <a:ext cx="1747500" cy="217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6"/>
          <p:cNvSpPr/>
          <p:nvPr/>
        </p:nvSpPr>
        <p:spPr>
          <a:xfrm rot="5400000">
            <a:off x="1170015" y="3098467"/>
            <a:ext cx="984900" cy="1017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1011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6"/>
          <p:cNvSpPr txBox="1"/>
          <p:nvPr/>
        </p:nvSpPr>
        <p:spPr>
          <a:xfrm rot="1399" flipH="1">
            <a:off x="1293744" y="3398497"/>
            <a:ext cx="7374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i="1"/>
              <a:t>1993</a:t>
            </a:r>
            <a:endParaRPr sz="1700" b="1" i="1"/>
          </a:p>
        </p:txBody>
      </p:sp>
      <p:sp>
        <p:nvSpPr>
          <p:cNvPr id="257" name="Google Shape;257;p36"/>
          <p:cNvSpPr txBox="1"/>
          <p:nvPr/>
        </p:nvSpPr>
        <p:spPr>
          <a:xfrm>
            <a:off x="1659711" y="1170337"/>
            <a:ext cx="1585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latin typeface="Catamaran"/>
                <a:ea typeface="Catamaran"/>
                <a:cs typeface="Catamaran"/>
                <a:sym typeface="Catamaran"/>
              </a:rPr>
              <a:t>Fue uno de los primeros en resaltar las</a:t>
            </a:r>
            <a:endParaRPr sz="1300" b="1" dirty="0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latin typeface="Catamaran"/>
                <a:ea typeface="Catamaran"/>
                <a:cs typeface="Catamaran"/>
                <a:sym typeface="Catamaran"/>
              </a:rPr>
              <a:t>diferencias entre los individuos como forma de predecir su conducta. </a:t>
            </a:r>
            <a:endParaRPr sz="1300" b="1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2361500" y="557075"/>
            <a:ext cx="2117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latin typeface="Catamaran"/>
                <a:ea typeface="Catamaran"/>
                <a:cs typeface="Catamaran"/>
                <a:sym typeface="Catamaran"/>
              </a:rPr>
              <a:t>James Mckeen Cattell</a:t>
            </a:r>
            <a:endParaRPr sz="16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3886600" y="1065875"/>
            <a:ext cx="1747500" cy="217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6"/>
          <p:cNvSpPr txBox="1"/>
          <p:nvPr/>
        </p:nvSpPr>
        <p:spPr>
          <a:xfrm>
            <a:off x="3911203" y="1170337"/>
            <a:ext cx="1585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Observó que las diferencias eran propiedades confiables y que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podían utilizarse para entender la conducta de forma más completa.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261" name="Google Shape;2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8101" y="1944312"/>
            <a:ext cx="1793628" cy="254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ctrTitle"/>
          </p:nvPr>
        </p:nvSpPr>
        <p:spPr>
          <a:xfrm>
            <a:off x="1348750" y="147263"/>
            <a:ext cx="6294000" cy="176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NACIONALES</a:t>
            </a:r>
            <a:endParaRPr/>
          </a:p>
        </p:txBody>
      </p:sp>
      <p:pic>
        <p:nvPicPr>
          <p:cNvPr id="267" name="Google Shape;26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263" y="2343150"/>
            <a:ext cx="3341475" cy="19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/>
          <p:nvPr/>
        </p:nvSpPr>
        <p:spPr>
          <a:xfrm>
            <a:off x="1270100" y="768425"/>
            <a:ext cx="2274600" cy="23592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8"/>
          <p:cNvSpPr/>
          <p:nvPr/>
        </p:nvSpPr>
        <p:spPr>
          <a:xfrm rot="5400000">
            <a:off x="839500" y="3096125"/>
            <a:ext cx="934800" cy="916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1011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8"/>
          <p:cNvSpPr txBox="1"/>
          <p:nvPr/>
        </p:nvSpPr>
        <p:spPr>
          <a:xfrm rot="1553" flipH="1">
            <a:off x="924777" y="3356061"/>
            <a:ext cx="714073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i="1" dirty="0"/>
              <a:t>1941</a:t>
            </a:r>
            <a:endParaRPr sz="1700" b="1" i="1" dirty="0"/>
          </a:p>
        </p:txBody>
      </p:sp>
      <p:sp>
        <p:nvSpPr>
          <p:cNvPr id="275" name="Google Shape;275;p38"/>
          <p:cNvSpPr txBox="1"/>
          <p:nvPr/>
        </p:nvSpPr>
        <p:spPr>
          <a:xfrm>
            <a:off x="1228250" y="867725"/>
            <a:ext cx="23163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El Banco de México incorporó la selección de personal a su organización, creándose así  el Departamento de Investigaciones especiales a cargo del Doctor Alfonso Quiroz Cuarón, el cual se avocó la contratación de personal con rasgos psicopatológicos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5080100" y="715325"/>
            <a:ext cx="2506500" cy="2259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8"/>
          <p:cNvSpPr/>
          <p:nvPr/>
        </p:nvSpPr>
        <p:spPr>
          <a:xfrm rot="5400000">
            <a:off x="4649500" y="2867525"/>
            <a:ext cx="934800" cy="916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1011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8"/>
          <p:cNvSpPr txBox="1"/>
          <p:nvPr/>
        </p:nvSpPr>
        <p:spPr>
          <a:xfrm>
            <a:off x="5142175" y="712275"/>
            <a:ext cx="24444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Se instaló, en el Distrito Federal, el Instituto de Personal, el cual pretendía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dar servicio a las empresas que no contaban con personal o recursos que les permitieran instalar un Departamento Psicológico. La psicología se difundía a través de estos esfuerzos.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 rot="1553" flipH="1">
            <a:off x="4721882" y="3127803"/>
            <a:ext cx="790036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i="1"/>
              <a:t>1949</a:t>
            </a:r>
            <a:endParaRPr sz="1700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i="1" dirty="0"/>
          </a:p>
        </p:txBody>
      </p:sp>
      <p:pic>
        <p:nvPicPr>
          <p:cNvPr id="280" name="Google Shape;2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325" y="3414525"/>
            <a:ext cx="2138201" cy="144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8400" y="3127625"/>
            <a:ext cx="2252915" cy="17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/>
          <p:nvPr/>
        </p:nvSpPr>
        <p:spPr>
          <a:xfrm>
            <a:off x="1270100" y="741725"/>
            <a:ext cx="2316300" cy="2385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9"/>
          <p:cNvSpPr/>
          <p:nvPr/>
        </p:nvSpPr>
        <p:spPr>
          <a:xfrm rot="5400000">
            <a:off x="839500" y="3096125"/>
            <a:ext cx="934800" cy="916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1011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9"/>
          <p:cNvSpPr txBox="1"/>
          <p:nvPr/>
        </p:nvSpPr>
        <p:spPr>
          <a:xfrm rot="1553" flipH="1">
            <a:off x="974950" y="3356079"/>
            <a:ext cx="697972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i="1" dirty="0"/>
              <a:t>1959</a:t>
            </a:r>
            <a:endParaRPr sz="1700" b="1" i="1" dirty="0"/>
          </a:p>
        </p:txBody>
      </p:sp>
      <p:sp>
        <p:nvSpPr>
          <p:cNvPr id="289" name="Google Shape;289;p39"/>
          <p:cNvSpPr txBox="1"/>
          <p:nvPr/>
        </p:nvSpPr>
        <p:spPr>
          <a:xfrm>
            <a:off x="1304450" y="788475"/>
            <a:ext cx="23163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latin typeface="Catamaran"/>
                <a:ea typeface="Catamaran"/>
                <a:cs typeface="Catamaran"/>
                <a:sym typeface="Catamaran"/>
              </a:rPr>
              <a:t>La psicología invadía al sector público, la Comisión Federal de Electricidad contrata varios psicólogos, quienes son incorporados a la selección de personal e  investigación de la </a:t>
            </a:r>
            <a:r>
              <a:rPr lang="es" sz="1300" b="1" dirty="0" smtClean="0">
                <a:latin typeface="Catamaran"/>
                <a:ea typeface="Catamaran"/>
                <a:cs typeface="Catamaran"/>
                <a:sym typeface="Catamaran"/>
              </a:rPr>
              <a:t>psicometría, </a:t>
            </a:r>
            <a:r>
              <a:rPr lang="es" sz="1300" b="1" dirty="0">
                <a:latin typeface="Catamaran"/>
                <a:ea typeface="Catamaran"/>
                <a:cs typeface="Catamaran"/>
                <a:sym typeface="Catamaran"/>
              </a:rPr>
              <a:t>adaptando para uso nacional las pruebas de Army Beta, Dominós, Wais y Barranquilla.</a:t>
            </a:r>
            <a:endParaRPr sz="1300" b="1" dirty="0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90" name="Google Shape;290;p39"/>
          <p:cNvSpPr/>
          <p:nvPr/>
        </p:nvSpPr>
        <p:spPr>
          <a:xfrm>
            <a:off x="6070700" y="715325"/>
            <a:ext cx="2096100" cy="22599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9"/>
          <p:cNvSpPr/>
          <p:nvPr/>
        </p:nvSpPr>
        <p:spPr>
          <a:xfrm rot="5400000">
            <a:off x="5640100" y="2867525"/>
            <a:ext cx="934800" cy="9162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1011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9"/>
          <p:cNvSpPr txBox="1"/>
          <p:nvPr/>
        </p:nvSpPr>
        <p:spPr>
          <a:xfrm>
            <a:off x="6132775" y="864675"/>
            <a:ext cx="20340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En este año ya existían formalmente las áreas de Psicología del Trabajo y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de Psicología Social dentro del plan de estudios de la carrera de Psicología en la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latin typeface="Catamaran"/>
                <a:ea typeface="Catamaran"/>
                <a:cs typeface="Catamaran"/>
                <a:sym typeface="Catamaran"/>
              </a:rPr>
              <a:t>UNAM.</a:t>
            </a:r>
            <a:endParaRPr sz="1300" b="1"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93" name="Google Shape;293;p39"/>
          <p:cNvSpPr txBox="1"/>
          <p:nvPr/>
        </p:nvSpPr>
        <p:spPr>
          <a:xfrm rot="1553" flipH="1">
            <a:off x="5775549" y="3127501"/>
            <a:ext cx="790064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i="1" dirty="0"/>
              <a:t>1967</a:t>
            </a:r>
            <a:endParaRPr sz="1700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i="1" dirty="0"/>
          </a:p>
        </p:txBody>
      </p:sp>
      <p:pic>
        <p:nvPicPr>
          <p:cNvPr id="294" name="Google Shape;29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138" y="3260380"/>
            <a:ext cx="2206126" cy="138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0913" y="864675"/>
            <a:ext cx="1855277" cy="178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>
            <a:spLocks noGrp="1"/>
          </p:cNvSpPr>
          <p:nvPr>
            <p:ph type="ctrTitle"/>
          </p:nvPr>
        </p:nvSpPr>
        <p:spPr>
          <a:xfrm>
            <a:off x="1424950" y="718844"/>
            <a:ext cx="6294000" cy="8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REFERENCIAS</a:t>
            </a:r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subTitle" idx="1"/>
          </p:nvPr>
        </p:nvSpPr>
        <p:spPr>
          <a:xfrm>
            <a:off x="993775" y="1987850"/>
            <a:ext cx="6725100" cy="1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 algn="just">
              <a:lnSpc>
                <a:spcPct val="115000"/>
              </a:lnSpc>
              <a:buClr>
                <a:srgbClr val="000000"/>
              </a:buClr>
              <a:buSzPts val="1600"/>
              <a:buFont typeface="Arial"/>
              <a:buChar char="❖"/>
            </a:pPr>
            <a:r>
              <a:rPr lang="es-E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Landy</a:t>
            </a:r>
            <a:r>
              <a:rPr lang="es-E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F. (2005). Psicología industrial. México Mc Graw Hill, 525 págs. ISBN: 970-10-48296</a:t>
            </a:r>
            <a:endParaRPr lang="es-E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22 Marketing Plan by Slidesgo">
  <a:themeElements>
    <a:clrScheme name="Simple Light">
      <a:dk1>
        <a:srgbClr val="313131"/>
      </a:dk1>
      <a:lt1>
        <a:srgbClr val="FFFFFF"/>
      </a:lt1>
      <a:dk2>
        <a:srgbClr val="A4DFCB"/>
      </a:dk2>
      <a:lt2>
        <a:srgbClr val="FABDAB"/>
      </a:lt2>
      <a:accent1>
        <a:srgbClr val="759FD3"/>
      </a:accent1>
      <a:accent2>
        <a:srgbClr val="EBD89E"/>
      </a:accent2>
      <a:accent3>
        <a:srgbClr val="A4DFCB"/>
      </a:accent3>
      <a:accent4>
        <a:srgbClr val="FABDAB"/>
      </a:accent4>
      <a:accent5>
        <a:srgbClr val="B7CEEB"/>
      </a:accent5>
      <a:accent6>
        <a:srgbClr val="EBD89E"/>
      </a:accent6>
      <a:hlink>
        <a:srgbClr val="B7CE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473</Words>
  <Application>Microsoft Office PowerPoint</Application>
  <PresentationFormat>Presentación en pantalla (16:9)</PresentationFormat>
  <Paragraphs>38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Roboto Condensed Light</vt:lpstr>
      <vt:lpstr>Catamaran</vt:lpstr>
      <vt:lpstr>PT Sans</vt:lpstr>
      <vt:lpstr>Cormorant Garamond</vt:lpstr>
      <vt:lpstr>2022 Marketing Plan by Slidesgo</vt:lpstr>
      <vt:lpstr>ANTECEDENTES HISTÓRICOS DE LA PSICOLOGÍA DE LAS ORGANIZACIONES </vt:lpstr>
      <vt:lpstr>Presentación de PowerPoint</vt:lpstr>
      <vt:lpstr>Presentación de PowerPoint</vt:lpstr>
      <vt:lpstr>Presentación de PowerPoint</vt:lpstr>
      <vt:lpstr>Presentación de PowerPoint</vt:lpstr>
      <vt:lpstr>NACIONALES</vt:lpstr>
      <vt:lpstr>Presentación de PowerPoint</vt:lpstr>
      <vt:lpstr>Presentación de PowerPoint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ANTECEDENTES HISTÓRICOS DE LA PSICOLOGÍA DE LAS ORGANIZACIONES </dc:title>
  <cp:lastModifiedBy>USUARIO</cp:lastModifiedBy>
  <cp:revision>4</cp:revision>
  <dcterms:modified xsi:type="dcterms:W3CDTF">2022-08-25T21:27:12Z</dcterms:modified>
</cp:coreProperties>
</file>