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3A033-3C12-42A9-9BEB-2ACB85D36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8771C9-A9B4-4C8B-BBEC-ED7B8B1D9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B5FC3-F28E-4888-A960-2E291663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5AB8B4-BDAE-4193-B59C-DA808870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68656-E809-461F-9A1F-EC926992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9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6B3F4-1649-4B7E-A71A-93617FE6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822A17-62D4-4E89-A43F-B7F62002B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1AF033-A097-4E85-8D6F-8CE4262E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C821F-8C5A-4D92-B8BA-E4CD0DF4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2A50E4-D85E-41F1-97C7-75E37B95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49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BB1427-6D3D-45C3-A8D4-A707C79E0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0C180E-0646-4733-837A-D7E0B8EA1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572F61-1311-4C9B-92B6-4B6B5DD3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C05C63-092D-469B-9896-78EE49E7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172C7-78D5-493C-BE98-BFF3F67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75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BA5BA-9A30-4791-AF76-11A694B4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89514-9D14-45C2-A286-3CD03F4D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D7387-825B-483D-BF65-77BFBB5E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ABC495-49A0-4273-9D2C-1CB6EB89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4CA14-EAA1-4CA0-B0BA-010863A7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18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18981-27D8-4801-93E7-07777593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4EF2B-AD7D-4F02-BC1C-39081D51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22B77-F8CE-4FA9-BD5F-F12DE805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4E4F50-BECE-49F0-B6DB-ACDBC178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979F1-819E-45CB-97C3-DB8320C2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93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12C42-45F4-456D-9196-E6A1DEA9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99265-674C-47D1-B663-094A9587F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55635-E721-47DC-8E9A-D8DB3C4C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688C4-3415-4F87-A9D6-A3901851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E15F4F-798C-45C5-9C93-D7CAF15C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79A9F-1CFB-40E1-94CD-A597E5E8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07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B6BB1-CBEB-467C-900C-84802633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D000AC-E7B6-4F07-A67C-6C79072D4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3228FF-42F6-4F77-8625-F503A52C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18624D-6EA0-4A7A-A4E4-D42B8F863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1803D1-4420-497B-9768-C3A4D177E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F36C25-10E8-465A-8061-C2D27CE0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37E115-6468-4836-AEFD-4ACC85BB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6F0522-E75F-4EA4-85A7-056E0B4A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08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3F66D-9474-44AB-BF5E-F7FF5164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16E7F7-2D22-478D-8C80-6DD36F8E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C89B17-D71B-4CE5-801A-BC61F3D5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26CDE6-AC9A-46CB-A0D1-F8372F89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30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0CEE4D-37AE-4843-9ED8-65972461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BA749D-82A9-40C5-A619-C0947F25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B27A5B-C0A9-4E84-8EC5-40BF442C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75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5DD3F-0B2F-4605-BA05-B8CD9D1A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F7CFF3-34FF-46E6-940E-6AEF8EDB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0A4C2E-5454-4943-A979-556C6CECC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21F5F2-9888-4F65-97DE-42ACB586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3A17D8-1CC2-40CB-BBF3-E27B9A22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060E71-FA14-40F1-AF84-ACE3DE5C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32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FA656-769E-45B1-99DF-3A50612A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6696E6-390E-426C-95CF-50B666362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22DA7-4215-4F00-936B-44978F9AC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151471-064D-4F43-B5AA-27347BCA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12DB8-DC42-43DD-B19F-BC9F9497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C392B3-26FE-4140-9C5F-EF8725FF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85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8F6BCF-F479-4C6B-BDAB-AD9F7346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855C8F-ED9C-4277-A366-C9B321B32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C8898-82A8-45C8-B8A7-8C033047B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9EB9-E976-4070-928C-2E7FA4967F8C}" type="datetimeFigureOut">
              <a:rPr lang="es-MX" smtClean="0"/>
              <a:t>15/08/2021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AA1B53-F741-490D-A9EC-5CFB2640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0F3CD-9EE2-43E9-AA9C-0D4B17658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DEDA9-ECEE-4BA2-A64A-A86CE5220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0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ialnet.unirioja.es/servlet/articulo?codigo=40157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o entre la multitud">
            <a:extLst>
              <a:ext uri="{FF2B5EF4-FFF2-40B4-BE49-F238E27FC236}">
                <a16:creationId xmlns:a16="http://schemas.microsoft.com/office/drawing/2014/main" id="{EF7ED7AD-9948-43DE-B301-087988577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3" t="217" b="3376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321F84-62EA-4AB9-B44B-4B5E82DF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>
            <a:normAutofit/>
          </a:bodyPr>
          <a:lstStyle/>
          <a:p>
            <a:pPr algn="l"/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B80CB2-2567-47DB-8099-AB9991C09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es-MX" sz="5400">
                <a:solidFill>
                  <a:srgbClr val="FFFFFF"/>
                </a:solidFill>
              </a:rPr>
              <a:t>Conciencia social</a:t>
            </a:r>
          </a:p>
        </p:txBody>
      </p:sp>
    </p:spTree>
    <p:extLst>
      <p:ext uri="{BB962C8B-B14F-4D97-AF65-F5344CB8AC3E}">
        <p14:creationId xmlns:p14="http://schemas.microsoft.com/office/powerpoint/2010/main" val="13354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FCA8C-194D-424F-AA15-323D31B9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es-MX" dirty="0"/>
              <a:t>La fase ingenua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46B14-2011-49BD-825B-927845B7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89" y="716796"/>
            <a:ext cx="6484094" cy="33822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El oprimido reconoce su problema pero sólo a nivel individual, entiende a medias las causas del problema y aun no es conocedor de la dinámica entre el sistema de opresión lo que lo lleva a actuar como opresor cuando actúa contra el problema, ocasionando agresiones hacia sus iguales.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4C07A899-7A98-4C96-A50C-9F5E057CC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4" r="13325" b="-2"/>
          <a:stretch/>
        </p:blipFill>
        <p:spPr>
          <a:xfrm>
            <a:off x="8134348" y="1005839"/>
            <a:ext cx="3444236" cy="3444236"/>
          </a:xfrm>
          <a:custGeom>
            <a:avLst/>
            <a:gdLst/>
            <a:ahLst/>
            <a:cxnLst/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921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3EB4A7-FE23-406D-BE3F-2EF84F4A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s-MX" dirty="0"/>
              <a:t>La fase crítica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6DBEAF-E1AB-4CFF-A77A-91789A69F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0" r="1" b="1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CFB8D5-44F3-4B70-9677-4E64195DB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648" y="1061177"/>
            <a:ext cx="4555782" cy="544507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Durante ésta fase se consolida la conciencia social ya que el sujeto alcanza a ver el panorama completo de la estructura opresiva y logra entender los problemas en función de su comunidad. </a:t>
            </a:r>
          </a:p>
        </p:txBody>
      </p:sp>
    </p:spTree>
    <p:extLst>
      <p:ext uri="{BB962C8B-B14F-4D97-AF65-F5344CB8AC3E}">
        <p14:creationId xmlns:p14="http://schemas.microsoft.com/office/powerpoint/2010/main" val="200875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5ECFB2-9EED-4683-8692-ECE26B4A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3700"/>
              <a:t>Es por esto que el sujeto: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8B50C-7CBC-4335-A98D-36E78F90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MX" sz="2000"/>
              <a:t>Identifica sus debilidades por lo que aumenta su autoestima y confianza. </a:t>
            </a:r>
          </a:p>
          <a:p>
            <a:r>
              <a:rPr lang="es-MX" sz="2000"/>
              <a:t>Rechaza la ideología del opresor </a:t>
            </a:r>
          </a:p>
          <a:p>
            <a:r>
              <a:rPr lang="es-MX" sz="2000"/>
              <a:t>Colabora y se compromete con el proceso colectivo. </a:t>
            </a:r>
          </a:p>
          <a:p>
            <a:pPr marL="0" indent="0">
              <a:buNone/>
            </a:pPr>
            <a:endParaRPr lang="es-MX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0CF066-15B4-4407-A1FD-281E8305D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1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15D7D0-A54E-4FB1-B651-D805248E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MX" dirty="0"/>
              <a:t>Otras cosas que suceden en este momento.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18E6A-7D53-49EB-8A91-AED54CC1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algn="just"/>
            <a:r>
              <a:rPr lang="es-MX" sz="2000" dirty="0"/>
              <a:t>Se remplaza la polémica por el dialogo </a:t>
            </a:r>
          </a:p>
          <a:p>
            <a:pPr algn="just"/>
            <a:r>
              <a:rPr lang="es-MX" sz="2000" dirty="0"/>
              <a:t>Se genera una comunidad de iguales</a:t>
            </a:r>
          </a:p>
          <a:p>
            <a:pPr algn="just"/>
            <a:r>
              <a:rPr lang="es-MX" sz="2000" dirty="0"/>
              <a:t>La identidad personal, étnica o cultural llenan el vacío que deja la ideología del opresor</a:t>
            </a:r>
          </a:p>
          <a:p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6D4E14-CBFD-4024-B7E8-CF908345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79997"/>
            <a:ext cx="5150277" cy="33227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8969DA-E869-40AF-94FC-E40F96D7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4ECF5-FC52-4E20-BB39-B66D66F9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1472609"/>
            <a:ext cx="4457701" cy="2135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sujeto con conciencia social es un oprimido, un ser activo que hace historia.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76B1EE-A7D1-46A3-81E9-19E58E41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04C443-FE52-4784-94EA-D67B5416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16" y="1728503"/>
            <a:ext cx="5184212" cy="296739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A40C28-B748-4B4A-BF04-30E783C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0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FF13F-9CE9-4DA0-BD2E-B4D7DB9D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CC29F-29F1-4462-B930-B8D49093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err="1"/>
              <a:t>Moscovich</a:t>
            </a:r>
            <a:r>
              <a:rPr lang="es-MX" dirty="0"/>
              <a:t>, S. (2008). Psicología social 1: Influencia y cambio social, Distrito Federal, México: Paidós.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err="1"/>
              <a:t>Chesney</a:t>
            </a:r>
            <a:r>
              <a:rPr lang="es-MX" dirty="0"/>
              <a:t>, L. (2008). </a:t>
            </a:r>
            <a:r>
              <a:rPr lang="es-ES" dirty="0"/>
              <a:t>La concientización de Paulo Freire. Revista de historia de la educación colombiana, (11)11, </a:t>
            </a:r>
            <a:r>
              <a:rPr lang="es-ES" dirty="0" err="1"/>
              <a:t>pp</a:t>
            </a:r>
            <a:r>
              <a:rPr lang="es-ES" dirty="0"/>
              <a:t> 51-72. Recuperado de: </a:t>
            </a:r>
            <a:r>
              <a:rPr lang="es-ES" dirty="0">
                <a:hlinkClick r:id="rId2"/>
              </a:rPr>
              <a:t>https://dialnet.unirioja.es/servlet/articulo?codigo=4015700</a:t>
            </a:r>
            <a:r>
              <a:rPr lang="es-ES" dirty="0"/>
              <a:t> 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638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E82C88-9D0C-4258-B7D9-3FEF1E60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1" b="1048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93E430-24FB-4E4A-B151-EA2C25D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MX" sz="3600"/>
              <a:t>¿Qué es la conciencia social?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D5D93-3AA6-4230-B0ED-CCA9B9184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De acuerdo a Moscovici (2008) la conciencia social contiene dos aspectos para el sujeto.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47088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E72E77-6C90-4900-98B7-CBBD536D6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65" b="5383"/>
          <a:stretch/>
        </p:blipFill>
        <p:spPr>
          <a:xfrm>
            <a:off x="-1" y="428624"/>
            <a:ext cx="12192000" cy="642937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8C3494-6AF0-4505-AEC7-912DF9DF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MX" sz="3600"/>
              <a:t>¿Qué es la conciencia social?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33A71-78D3-4FAC-8463-99E2438F9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Primero: Ser consciente del compromiso que tiene el grupo con respecto a el. </a:t>
            </a:r>
          </a:p>
          <a:p>
            <a:pPr marL="0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86393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94B01E-F28F-4656-9C6F-DEBFBCFB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3700"/>
              <a:t>¿Qué es la conciencia social?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56F76-84FE-4621-BA3B-F0A1068E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Segundo: estar en un estado de autonomía considerándosele como “individuo” lo cual conlleva sentirse responsable de sus actos y utiliza su propia conciencia como guía de comportamiento correcto.  </a:t>
            </a:r>
          </a:p>
          <a:p>
            <a:endParaRPr lang="es-MX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tica 1: Libertad, Autonomía y Heteronomia">
            <a:extLst>
              <a:ext uri="{FF2B5EF4-FFF2-40B4-BE49-F238E27FC236}">
                <a16:creationId xmlns:a16="http://schemas.microsoft.com/office/drawing/2014/main" id="{7F07A80B-7C2F-4844-B406-AEC058F88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3915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7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39C4-1FA1-4DED-AADE-0599402F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CB7FBB-D5C3-470F-AA32-8D3FAEF2F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Sin embargo la conciencia social conlleva más que esto por lo que a continuación se presenta la perspectiva de la conciencia social que desarrolla Paulo Freire.</a:t>
            </a:r>
          </a:p>
        </p:txBody>
      </p:sp>
      <p:pic>
        <p:nvPicPr>
          <p:cNvPr id="5" name="Picture 4" descr="Planta crece en una grieta de hormigón">
            <a:extLst>
              <a:ext uri="{FF2B5EF4-FFF2-40B4-BE49-F238E27FC236}">
                <a16:creationId xmlns:a16="http://schemas.microsoft.com/office/drawing/2014/main" id="{DE83517E-22D1-4CFD-A617-F6E57338F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9" r="28593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44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A0835-DE49-4FF1-A751-8542C36C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s-MX" dirty="0"/>
              <a:t>¿Quién es Freire? </a:t>
            </a:r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7E83D-2C83-4ADA-BA59-E61190B1F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8" r="-1" b="5916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42CCD-7904-4D48-AEB3-FDCFA8A4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8" y="2173288"/>
            <a:ext cx="5507009" cy="4002724"/>
          </a:xfrm>
        </p:spPr>
        <p:txBody>
          <a:bodyPr anchor="ctr">
            <a:normAutofit/>
          </a:bodyPr>
          <a:lstStyle/>
          <a:p>
            <a:r>
              <a:rPr lang="es-MX" sz="2000" dirty="0">
                <a:solidFill>
                  <a:srgbClr val="FFFFFF"/>
                </a:solidFill>
              </a:rPr>
              <a:t>Paulo </a:t>
            </a:r>
            <a:r>
              <a:rPr lang="es-MX" sz="2000" dirty="0" err="1">
                <a:solidFill>
                  <a:srgbClr val="FFFFFF"/>
                </a:solidFill>
              </a:rPr>
              <a:t>Reglus</a:t>
            </a:r>
            <a:r>
              <a:rPr lang="es-MX" sz="2000" dirty="0">
                <a:solidFill>
                  <a:srgbClr val="FFFFFF"/>
                </a:solidFill>
              </a:rPr>
              <a:t> Neves Freire (1921-1997) fue un pedagogo y filósofo brasileño nacido en Pernambuco, una de las comunidades más necesitadas de Latinoamérica, lo que lo llevó a desarrollar trabajos académicos con relación a la pobreza y la educación. </a:t>
            </a:r>
          </a:p>
          <a:p>
            <a:r>
              <a:rPr lang="es-MX" sz="2000" dirty="0">
                <a:solidFill>
                  <a:srgbClr val="FFFFFF"/>
                </a:solidFill>
              </a:rPr>
              <a:t>Desarrolló una propuesta de sistema de aprendizaje que pudiese ser utilizado en cualquier contexto y nivel de educación. Debido a lo último Freire fue encarcelado en dos ocasiones. </a:t>
            </a:r>
          </a:p>
          <a:p>
            <a:r>
              <a:rPr lang="es-MX" sz="2000" dirty="0">
                <a:solidFill>
                  <a:srgbClr val="FFFFFF"/>
                </a:solidFill>
              </a:rPr>
              <a:t>Actualmente es considerado como el educador más reconocido del siglo XX. </a:t>
            </a:r>
          </a:p>
        </p:txBody>
      </p:sp>
    </p:spTree>
    <p:extLst>
      <p:ext uri="{BB962C8B-B14F-4D97-AF65-F5344CB8AC3E}">
        <p14:creationId xmlns:p14="http://schemas.microsoft.com/office/powerpoint/2010/main" val="264117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FFA6E7-964A-4826-85BA-FBC96441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D9818E-3606-45D6-A282-48789E7F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MX" sz="3600"/>
              <a:t>La conciencia social en Freire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02B67-BE03-4B1D-82A2-3DBFD3389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Para Freire (2005) citado en </a:t>
            </a:r>
            <a:r>
              <a:rPr lang="es-MX" sz="1800" dirty="0" err="1"/>
              <a:t>Chesney</a:t>
            </a:r>
            <a:r>
              <a:rPr lang="es-MX" sz="1800" dirty="0"/>
              <a:t> (2008) la conciencia social consistía en un proceso por el cual el oprimido realiza un esfuerzo libertador para observar críticamente la realidad y el proceso histórico en que opresores y oprimidos se comprometen, se trata de resolver el conflicto de quienes desean ser sujetos libres y participar en la transformación de la sociedad. </a:t>
            </a:r>
          </a:p>
        </p:txBody>
      </p:sp>
    </p:spTree>
    <p:extLst>
      <p:ext uri="{BB962C8B-B14F-4D97-AF65-F5344CB8AC3E}">
        <p14:creationId xmlns:p14="http://schemas.microsoft.com/office/powerpoint/2010/main" val="350798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6B8653-A613-425D-A0E5-6E5264D6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MX" dirty="0"/>
              <a:t>La conciencia social como un proceso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B4882-13E3-4A71-9D4C-F8176BAE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/>
              <a:t>Freire plantea tres faces en este proceso</a:t>
            </a:r>
          </a:p>
          <a:p>
            <a:endParaRPr lang="es-MX" sz="2000"/>
          </a:p>
          <a:p>
            <a:r>
              <a:rPr lang="es-MX" sz="2000"/>
              <a:t>Fase mágica</a:t>
            </a:r>
          </a:p>
          <a:p>
            <a:r>
              <a:rPr lang="es-MX" sz="2000"/>
              <a:t>Fase ingenua </a:t>
            </a:r>
          </a:p>
          <a:p>
            <a:r>
              <a:rPr lang="es-MX" sz="2000"/>
              <a:t>Fase crítica </a:t>
            </a:r>
          </a:p>
          <a:p>
            <a:pPr marL="0" indent="0">
              <a:buNone/>
            </a:pPr>
            <a:endParaRPr lang="es-MX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CF8287-7D0D-48EF-96A0-B263CDA8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3" r="7773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054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E33A4E-B0F9-49BD-A7BB-F23146CC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s-MX"/>
              <a:t>La fase mágica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78AC90-2743-438D-8B4E-8EAF3446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Se trata de una situación de impotencia en la cual el oprimido acepta su suerte y no hace nada para resolver sus problemas esperando que cambie la situación por si sola.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D89C14-8D10-40F8-99C2-A3FC0A44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135663"/>
            <a:ext cx="6155141" cy="46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43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573</Words>
  <Application>Microsoft Office PowerPoint</Application>
  <PresentationFormat>Panorámica</PresentationFormat>
  <Paragraphs>39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Conciencia social</vt:lpstr>
      <vt:lpstr>¿Qué es la conciencia social? </vt:lpstr>
      <vt:lpstr>¿Qué es la conciencia social? </vt:lpstr>
      <vt:lpstr>¿Qué es la conciencia social? </vt:lpstr>
      <vt:lpstr>Presentación de PowerPoint</vt:lpstr>
      <vt:lpstr>¿Quién es Freire? </vt:lpstr>
      <vt:lpstr>La conciencia social en Freire </vt:lpstr>
      <vt:lpstr>La conciencia social como un proceso</vt:lpstr>
      <vt:lpstr>La fase mágica </vt:lpstr>
      <vt:lpstr>La fase ingenua</vt:lpstr>
      <vt:lpstr>La fase crítica </vt:lpstr>
      <vt:lpstr>Es por esto que el sujeto: </vt:lpstr>
      <vt:lpstr>Otras cosas que suceden en este momento.</vt:lpstr>
      <vt:lpstr>Un sujeto con conciencia social es un oprimido, un ser activo que hace historia.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Conciencia social</dc:title>
  <dc:creator>Adrián Solano</dc:creator>
  <cp:lastModifiedBy>Adrián Solano</cp:lastModifiedBy>
  <cp:revision>21</cp:revision>
  <dcterms:created xsi:type="dcterms:W3CDTF">2021-05-12T23:08:23Z</dcterms:created>
  <dcterms:modified xsi:type="dcterms:W3CDTF">2021-08-16T03:36:05Z</dcterms:modified>
</cp:coreProperties>
</file>