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5" r:id="rId5"/>
    <p:sldId id="266" r:id="rId6"/>
    <p:sldId id="267" r:id="rId7"/>
    <p:sldId id="268" r:id="rId8"/>
    <p:sldId id="269" r:id="rId9"/>
    <p:sldId id="270" r:id="rId10"/>
    <p:sldId id="257" r:id="rId11"/>
    <p:sldId id="258" r:id="rId12"/>
    <p:sldId id="259" r:id="rId13"/>
    <p:sldId id="260" r:id="rId14"/>
    <p:sldId id="261" r:id="rId15"/>
    <p:sldId id="262" r:id="rId16"/>
    <p:sldId id="272"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53" d="100"/>
          <a:sy n="53" d="100"/>
        </p:scale>
        <p:origin x="84"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06D178A-11C6-43A9-B86D-65DF2F9EE2CE}"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2524948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06D178A-11C6-43A9-B86D-65DF2F9EE2CE}"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105457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06D178A-11C6-43A9-B86D-65DF2F9EE2CE}"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7F62C0-E397-4C61-8B45-419D40BD1222}"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4075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06D178A-11C6-43A9-B86D-65DF2F9EE2CE}"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1405842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06D178A-11C6-43A9-B86D-65DF2F9EE2CE}"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7F62C0-E397-4C61-8B45-419D40BD1222}"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10513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06D178A-11C6-43A9-B86D-65DF2F9EE2CE}"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2460513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06D178A-11C6-43A9-B86D-65DF2F9EE2CE}"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1038193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06D178A-11C6-43A9-B86D-65DF2F9EE2CE}"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558826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06D178A-11C6-43A9-B86D-65DF2F9EE2CE}"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3377523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06D178A-11C6-43A9-B86D-65DF2F9EE2CE}"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4445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06D178A-11C6-43A9-B86D-65DF2F9EE2CE}"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184499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06D178A-11C6-43A9-B86D-65DF2F9EE2CE}" type="datetimeFigureOut">
              <a:rPr lang="es-MX" smtClean="0"/>
              <a:t>17/08/2021</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1169612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06D178A-11C6-43A9-B86D-65DF2F9EE2CE}" type="datetimeFigureOut">
              <a:rPr lang="es-MX" smtClean="0"/>
              <a:t>17/08/2021</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85317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6D178A-11C6-43A9-B86D-65DF2F9EE2CE}" type="datetimeFigureOut">
              <a:rPr lang="es-MX" smtClean="0"/>
              <a:t>17/08/2021</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583646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06D178A-11C6-43A9-B86D-65DF2F9EE2CE}"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340776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06D178A-11C6-43A9-B86D-65DF2F9EE2CE}"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7F62C0-E397-4C61-8B45-419D40BD1222}" type="slidenum">
              <a:rPr lang="es-MX" smtClean="0"/>
              <a:t>‹Nº›</a:t>
            </a:fld>
            <a:endParaRPr lang="es-MX"/>
          </a:p>
        </p:txBody>
      </p:sp>
    </p:spTree>
    <p:extLst>
      <p:ext uri="{BB962C8B-B14F-4D97-AF65-F5344CB8AC3E}">
        <p14:creationId xmlns:p14="http://schemas.microsoft.com/office/powerpoint/2010/main" val="2310909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06D178A-11C6-43A9-B86D-65DF2F9EE2CE}" type="datetimeFigureOut">
              <a:rPr lang="es-MX" smtClean="0"/>
              <a:t>17/08/2021</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37F62C0-E397-4C61-8B45-419D40BD1222}" type="slidenum">
              <a:rPr lang="es-MX" smtClean="0"/>
              <a:t>‹Nº›</a:t>
            </a:fld>
            <a:endParaRPr lang="es-MX"/>
          </a:p>
        </p:txBody>
      </p:sp>
    </p:spTree>
    <p:extLst>
      <p:ext uri="{BB962C8B-B14F-4D97-AF65-F5344CB8AC3E}">
        <p14:creationId xmlns:p14="http://schemas.microsoft.com/office/powerpoint/2010/main" val="41528818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BB1B8D-3278-40B4-8DBB-CC864E3EF572}"/>
              </a:ext>
            </a:extLst>
          </p:cNvPr>
          <p:cNvSpPr>
            <a:spLocks noGrp="1"/>
          </p:cNvSpPr>
          <p:nvPr>
            <p:ph type="ctrTitle"/>
          </p:nvPr>
        </p:nvSpPr>
        <p:spPr/>
        <p:txBody>
          <a:bodyPr/>
          <a:lstStyle/>
          <a:p>
            <a:r>
              <a:rPr lang="es-MX" dirty="0"/>
              <a:t>Resultados, conclusiones y/o discusión</a:t>
            </a:r>
          </a:p>
        </p:txBody>
      </p:sp>
      <p:sp>
        <p:nvSpPr>
          <p:cNvPr id="3" name="Subtítulo 2">
            <a:extLst>
              <a:ext uri="{FF2B5EF4-FFF2-40B4-BE49-F238E27FC236}">
                <a16:creationId xmlns:a16="http://schemas.microsoft.com/office/drawing/2014/main" id="{0F1DDBFC-176A-4141-92E0-C6294155253C}"/>
              </a:ext>
            </a:extLst>
          </p:cNvPr>
          <p:cNvSpPr>
            <a:spLocks noGrp="1"/>
          </p:cNvSpPr>
          <p:nvPr>
            <p:ph type="subTitle" idx="1"/>
          </p:nvPr>
        </p:nvSpPr>
        <p:spPr/>
        <p:txBody>
          <a:bodyPr/>
          <a:lstStyle/>
          <a:p>
            <a:endParaRPr lang="es-MX"/>
          </a:p>
        </p:txBody>
      </p:sp>
    </p:spTree>
    <p:extLst>
      <p:ext uri="{BB962C8B-B14F-4D97-AF65-F5344CB8AC3E}">
        <p14:creationId xmlns:p14="http://schemas.microsoft.com/office/powerpoint/2010/main" val="4245734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73FEC4-9A95-423D-8885-8883B8BBF74C}"/>
              </a:ext>
            </a:extLst>
          </p:cNvPr>
          <p:cNvSpPr>
            <a:spLocks noGrp="1"/>
          </p:cNvSpPr>
          <p:nvPr>
            <p:ph type="title"/>
          </p:nvPr>
        </p:nvSpPr>
        <p:spPr/>
        <p:txBody>
          <a:bodyPr/>
          <a:lstStyle/>
          <a:p>
            <a:r>
              <a:rPr lang="es-MX" dirty="0"/>
              <a:t>Pasos a tomar en cuenta</a:t>
            </a:r>
          </a:p>
        </p:txBody>
      </p:sp>
      <p:sp>
        <p:nvSpPr>
          <p:cNvPr id="3" name="Marcador de contenido 2">
            <a:extLst>
              <a:ext uri="{FF2B5EF4-FFF2-40B4-BE49-F238E27FC236}">
                <a16:creationId xmlns:a16="http://schemas.microsoft.com/office/drawing/2014/main" id="{C288CEB4-0F66-4252-83A9-084F386AF1EC}"/>
              </a:ext>
            </a:extLst>
          </p:cNvPr>
          <p:cNvSpPr>
            <a:spLocks noGrp="1"/>
          </p:cNvSpPr>
          <p:nvPr>
            <p:ph idx="1"/>
          </p:nvPr>
        </p:nvSpPr>
        <p:spPr/>
        <p:txBody>
          <a:bodyPr>
            <a:normAutofit/>
          </a:bodyPr>
          <a:lstStyle/>
          <a:p>
            <a:r>
              <a:rPr lang="es-MX" dirty="0"/>
              <a:t>Se recomienda, una vez que se obtengan los resultados de los análisis estadísticos (tablas, gráficas, cuadros, etc.), las siguientes actividades, sobre todo para quienes se inician en la investigación:</a:t>
            </a:r>
          </a:p>
          <a:p>
            <a:r>
              <a:rPr lang="es-MX" dirty="0"/>
              <a:t>1. Revisar cada resultado [análisis general → análisis específico → valores resultantes (incluida la significación) → tablas, diagramas, cuadros y gráficas].</a:t>
            </a:r>
          </a:p>
        </p:txBody>
      </p:sp>
    </p:spTree>
    <p:extLst>
      <p:ext uri="{BB962C8B-B14F-4D97-AF65-F5344CB8AC3E}">
        <p14:creationId xmlns:p14="http://schemas.microsoft.com/office/powerpoint/2010/main" val="1145574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038C29-CFE6-41ED-968C-98BD4494DC37}"/>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CB8777F-53B2-4913-9B9E-923AAA58ABCE}"/>
              </a:ext>
            </a:extLst>
          </p:cNvPr>
          <p:cNvSpPr>
            <a:spLocks noGrp="1"/>
          </p:cNvSpPr>
          <p:nvPr>
            <p:ph idx="1"/>
          </p:nvPr>
        </p:nvSpPr>
        <p:spPr/>
        <p:txBody>
          <a:bodyPr>
            <a:normAutofit/>
          </a:bodyPr>
          <a:lstStyle/>
          <a:p>
            <a:r>
              <a:rPr lang="es-MX" dirty="0"/>
              <a:t>2. Organizar los resultados (primero los descriptivos, por variable del estudio; luego los resultados relativos a la confiabilidad y la validez; posteriormente los inferenciales, que se pueden ordenar por hipótesis o de acuerdo con su desarrollo).</a:t>
            </a:r>
          </a:p>
          <a:p>
            <a:endParaRPr lang="es-MX" dirty="0"/>
          </a:p>
        </p:txBody>
      </p:sp>
    </p:spTree>
    <p:extLst>
      <p:ext uri="{BB962C8B-B14F-4D97-AF65-F5344CB8AC3E}">
        <p14:creationId xmlns:p14="http://schemas.microsoft.com/office/powerpoint/2010/main" val="103882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AA175B-1A94-4BFC-9C16-C7ED81E0100F}"/>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2ECA4D8-AC7F-4E2B-A3BD-FE040E3A521B}"/>
              </a:ext>
            </a:extLst>
          </p:cNvPr>
          <p:cNvSpPr>
            <a:spLocks noGrp="1"/>
          </p:cNvSpPr>
          <p:nvPr>
            <p:ph idx="1"/>
          </p:nvPr>
        </p:nvSpPr>
        <p:spPr/>
        <p:txBody>
          <a:bodyPr>
            <a:normAutofit/>
          </a:bodyPr>
          <a:lstStyle/>
          <a:p>
            <a:r>
              <a:rPr lang="es-MX" dirty="0"/>
              <a:t>3. Cotejar diferentes resultados: su congruencia y en caso de inconsistencia lógica volverlos a revisar.  </a:t>
            </a:r>
          </a:p>
          <a:p>
            <a:pPr lvl="1"/>
            <a:r>
              <a:rPr lang="es-MX" dirty="0"/>
              <a:t>Asimismo, se debe evitar la combinación de tablas, diagramas o gráficas que repitan datos. Por lo  común, columnas o filas idénticas de datos no deben aparecer en dos o más tablas. </a:t>
            </a:r>
          </a:p>
          <a:p>
            <a:pPr lvl="1"/>
            <a:r>
              <a:rPr lang="es-MX" dirty="0"/>
              <a:t>Cuando éste es el caso, debemos elegir la tabla o elemento que ilustre o refleje mejor los resultados y sea la opción que presente mayor claridad. Una buena pregunta en este momento del proceso es: ¿qué valores, tablas, diagramas, cuadros o gráficas son necesarias?, ¿cuáles explican mejor los resultados?</a:t>
            </a:r>
          </a:p>
          <a:p>
            <a:endParaRPr lang="es-MX" dirty="0"/>
          </a:p>
        </p:txBody>
      </p:sp>
    </p:spTree>
    <p:extLst>
      <p:ext uri="{BB962C8B-B14F-4D97-AF65-F5344CB8AC3E}">
        <p14:creationId xmlns:p14="http://schemas.microsoft.com/office/powerpoint/2010/main" val="3185563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CE5251-6AA6-4765-8447-600DBAE35E7F}"/>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953E7A7-C622-43C1-88DD-26B51DC8D4CE}"/>
              </a:ext>
            </a:extLst>
          </p:cNvPr>
          <p:cNvSpPr>
            <a:spLocks noGrp="1"/>
          </p:cNvSpPr>
          <p:nvPr>
            <p:ph idx="1"/>
          </p:nvPr>
        </p:nvSpPr>
        <p:spPr/>
        <p:txBody>
          <a:bodyPr>
            <a:normAutofit/>
          </a:bodyPr>
          <a:lstStyle/>
          <a:p>
            <a:r>
              <a:rPr lang="es-MX" dirty="0"/>
              <a:t>4. Priorizar la información más valiosa (que es en gran parte resultado de la actividad anterior), sobre todo si se van a producir reportes ejecutivos y otros más extensos.</a:t>
            </a:r>
          </a:p>
          <a:p>
            <a:endParaRPr lang="es-MX" dirty="0"/>
          </a:p>
        </p:txBody>
      </p:sp>
    </p:spTree>
    <p:extLst>
      <p:ext uri="{BB962C8B-B14F-4D97-AF65-F5344CB8AC3E}">
        <p14:creationId xmlns:p14="http://schemas.microsoft.com/office/powerpoint/2010/main" val="2554106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9877D9-CD56-44B0-8275-8EE99F15927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FC9E54D4-7B21-4F31-A241-CBCD884E0CFA}"/>
              </a:ext>
            </a:extLst>
          </p:cNvPr>
          <p:cNvSpPr>
            <a:spLocks noGrp="1"/>
          </p:cNvSpPr>
          <p:nvPr>
            <p:ph idx="1"/>
          </p:nvPr>
        </p:nvSpPr>
        <p:spPr/>
        <p:txBody>
          <a:bodyPr>
            <a:normAutofit/>
          </a:bodyPr>
          <a:lstStyle/>
          <a:p>
            <a:r>
              <a:rPr lang="es-MX" dirty="0"/>
              <a:t>5. Copiar o “formatear” las tablas en el programa con el cual se elaborará el reporte de la investigación (procesador de textos —como Word— o uno para presentaciones, como </a:t>
            </a:r>
            <a:r>
              <a:rPr lang="es-MX" dirty="0" err="1"/>
              <a:t>Power</a:t>
            </a:r>
            <a:r>
              <a:rPr lang="es-MX" dirty="0"/>
              <a:t> Point, Flash, Prezi). </a:t>
            </a:r>
          </a:p>
          <a:p>
            <a:pPr lvl="1"/>
            <a:r>
              <a:rPr lang="es-MX" dirty="0"/>
              <a:t>Algunos programas como SPSS y Minitab permiten que se transfieran los resultados (tablas, por ejemplo) directamente a otro programa (copiar y pegar). </a:t>
            </a:r>
          </a:p>
          <a:p>
            <a:pPr lvl="1"/>
            <a:r>
              <a:rPr lang="es-MX" dirty="0"/>
              <a:t>Por ello, resulta conveniente usar una versión del programa de análisis que esté en el mismo idioma que se empleará para escribir el reporte o elaborar la presentación. </a:t>
            </a:r>
          </a:p>
          <a:p>
            <a:pPr lvl="1"/>
            <a:r>
              <a:rPr lang="es-MX" dirty="0"/>
              <a:t>Aunque, de no ser así, el texto de las tablas y gráficas puede modificarse, únicamente es más tardado.</a:t>
            </a:r>
          </a:p>
          <a:p>
            <a:endParaRPr lang="es-MX" dirty="0"/>
          </a:p>
        </p:txBody>
      </p:sp>
    </p:spTree>
    <p:extLst>
      <p:ext uri="{BB962C8B-B14F-4D97-AF65-F5344CB8AC3E}">
        <p14:creationId xmlns:p14="http://schemas.microsoft.com/office/powerpoint/2010/main" val="2032337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1A94B7-FFA5-4B7E-9290-3191C35F9259}"/>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A78F099D-B8C6-45EB-A69C-E5660B655CA5}"/>
              </a:ext>
            </a:extLst>
          </p:cNvPr>
          <p:cNvSpPr>
            <a:spLocks noGrp="1"/>
          </p:cNvSpPr>
          <p:nvPr>
            <p:ph idx="1"/>
          </p:nvPr>
        </p:nvSpPr>
        <p:spPr/>
        <p:txBody>
          <a:bodyPr/>
          <a:lstStyle/>
          <a:p>
            <a:r>
              <a:rPr lang="es-MX" dirty="0"/>
              <a:t>6. Comentar o describir brevemente la esencia de los análisis, valores, tablas, diagramas, gráficas.</a:t>
            </a:r>
          </a:p>
          <a:p>
            <a:r>
              <a:rPr lang="es-MX" dirty="0"/>
              <a:t>7. Volver a revisar los resultados.</a:t>
            </a:r>
          </a:p>
          <a:p>
            <a:r>
              <a:rPr lang="es-MX" dirty="0"/>
              <a:t>8. Y, finalmente, elaborar el reporte de investigación.</a:t>
            </a:r>
          </a:p>
        </p:txBody>
      </p:sp>
    </p:spTree>
    <p:extLst>
      <p:ext uri="{BB962C8B-B14F-4D97-AF65-F5344CB8AC3E}">
        <p14:creationId xmlns:p14="http://schemas.microsoft.com/office/powerpoint/2010/main" val="2272831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59C671B-1B22-4141-A9C0-2E7941FDA7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7" name="Freeform 11">
              <a:extLst>
                <a:ext uri="{FF2B5EF4-FFF2-40B4-BE49-F238E27FC236}">
                  <a16:creationId xmlns:a16="http://schemas.microsoft.com/office/drawing/2014/main" id="{7B2F5A4B-FA0F-4625-82F7-1D3F11281B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8" name="Freeform 12">
              <a:extLst>
                <a:ext uri="{FF2B5EF4-FFF2-40B4-BE49-F238E27FC236}">
                  <a16:creationId xmlns:a16="http://schemas.microsoft.com/office/drawing/2014/main" id="{9ACB0BAE-722F-4C91-8C2A-44EF768E83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9" name="Freeform 13">
              <a:extLst>
                <a:ext uri="{FF2B5EF4-FFF2-40B4-BE49-F238E27FC236}">
                  <a16:creationId xmlns:a16="http://schemas.microsoft.com/office/drawing/2014/main" id="{C3AC4D9F-59AC-421A-9FF3-C936CEC439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0" name="Freeform 14">
              <a:extLst>
                <a:ext uri="{FF2B5EF4-FFF2-40B4-BE49-F238E27FC236}">
                  <a16:creationId xmlns:a16="http://schemas.microsoft.com/office/drawing/2014/main" id="{797BCE03-677D-4D65-A4D1-1FD721DD5D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1" name="Freeform 15">
              <a:extLst>
                <a:ext uri="{FF2B5EF4-FFF2-40B4-BE49-F238E27FC236}">
                  <a16:creationId xmlns:a16="http://schemas.microsoft.com/office/drawing/2014/main" id="{D007E5D0-0B4E-4094-988C-9917146C2D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2" name="Freeform 16">
              <a:extLst>
                <a:ext uri="{FF2B5EF4-FFF2-40B4-BE49-F238E27FC236}">
                  <a16:creationId xmlns:a16="http://schemas.microsoft.com/office/drawing/2014/main" id="{024DB804-C06B-4A0A-AC43-6BCCB7D76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3" name="Freeform 17">
              <a:extLst>
                <a:ext uri="{FF2B5EF4-FFF2-40B4-BE49-F238E27FC236}">
                  <a16:creationId xmlns:a16="http://schemas.microsoft.com/office/drawing/2014/main" id="{B51DC17A-305E-486E-A527-5E8068E9EF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4" name="Freeform 18">
              <a:extLst>
                <a:ext uri="{FF2B5EF4-FFF2-40B4-BE49-F238E27FC236}">
                  <a16:creationId xmlns:a16="http://schemas.microsoft.com/office/drawing/2014/main" id="{B6CCA716-6D46-4523-BF96-FF1B0C546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5" name="Freeform 19">
              <a:extLst>
                <a:ext uri="{FF2B5EF4-FFF2-40B4-BE49-F238E27FC236}">
                  <a16:creationId xmlns:a16="http://schemas.microsoft.com/office/drawing/2014/main" id="{E632B09A-D30C-4268-B28B-ACD6127630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6" name="Freeform 20">
              <a:extLst>
                <a:ext uri="{FF2B5EF4-FFF2-40B4-BE49-F238E27FC236}">
                  <a16:creationId xmlns:a16="http://schemas.microsoft.com/office/drawing/2014/main" id="{5FC839A4-228B-4EC0-8AF4-D8E38ECE6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7" name="Freeform 21">
              <a:extLst>
                <a:ext uri="{FF2B5EF4-FFF2-40B4-BE49-F238E27FC236}">
                  <a16:creationId xmlns:a16="http://schemas.microsoft.com/office/drawing/2014/main" id="{A8FFB1A1-5BB5-4551-87CD-F3365E6FE9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8" name="Freeform 22">
              <a:extLst>
                <a:ext uri="{FF2B5EF4-FFF2-40B4-BE49-F238E27FC236}">
                  <a16:creationId xmlns:a16="http://schemas.microsoft.com/office/drawing/2014/main" id="{D05AF173-8E70-41FA-9254-DF9AC3DDA2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30" name="Group 29">
            <a:extLst>
              <a:ext uri="{FF2B5EF4-FFF2-40B4-BE49-F238E27FC236}">
                <a16:creationId xmlns:a16="http://schemas.microsoft.com/office/drawing/2014/main" id="{1D56A4CE-A3F4-4CFF-9A65-C029AC17B7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31" name="Freeform 27">
              <a:extLst>
                <a:ext uri="{FF2B5EF4-FFF2-40B4-BE49-F238E27FC236}">
                  <a16:creationId xmlns:a16="http://schemas.microsoft.com/office/drawing/2014/main" id="{DF669161-0B30-4C76-96BF-962027487D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2" name="Freeform 28">
              <a:extLst>
                <a:ext uri="{FF2B5EF4-FFF2-40B4-BE49-F238E27FC236}">
                  <a16:creationId xmlns:a16="http://schemas.microsoft.com/office/drawing/2014/main" id="{A5232353-CF7C-44DD-8BEE-1C8FF54CDD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3" name="Freeform 29">
              <a:extLst>
                <a:ext uri="{FF2B5EF4-FFF2-40B4-BE49-F238E27FC236}">
                  <a16:creationId xmlns:a16="http://schemas.microsoft.com/office/drawing/2014/main" id="{AEA6CAE2-8741-4E88-A632-69C2B2EC58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4" name="Freeform 30">
              <a:extLst>
                <a:ext uri="{FF2B5EF4-FFF2-40B4-BE49-F238E27FC236}">
                  <a16:creationId xmlns:a16="http://schemas.microsoft.com/office/drawing/2014/main" id="{014AC37D-4388-4AE6-9D4D-CCD99A608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5" name="Freeform 31">
              <a:extLst>
                <a:ext uri="{FF2B5EF4-FFF2-40B4-BE49-F238E27FC236}">
                  <a16:creationId xmlns:a16="http://schemas.microsoft.com/office/drawing/2014/main" id="{7FE084B0-333E-4F7C-83F1-F7D132527D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6" name="Freeform 32">
              <a:extLst>
                <a:ext uri="{FF2B5EF4-FFF2-40B4-BE49-F238E27FC236}">
                  <a16:creationId xmlns:a16="http://schemas.microsoft.com/office/drawing/2014/main" id="{FDCFCB98-2E3A-4227-823C-80489BB284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7" name="Freeform 33">
              <a:extLst>
                <a:ext uri="{FF2B5EF4-FFF2-40B4-BE49-F238E27FC236}">
                  <a16:creationId xmlns:a16="http://schemas.microsoft.com/office/drawing/2014/main" id="{252F94DE-A6A3-4463-BE05-34281F1C8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8" name="Freeform 34">
              <a:extLst>
                <a:ext uri="{FF2B5EF4-FFF2-40B4-BE49-F238E27FC236}">
                  <a16:creationId xmlns:a16="http://schemas.microsoft.com/office/drawing/2014/main" id="{16EA21FA-886F-43CF-9D44-C1342F3055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9" name="Freeform 35">
              <a:extLst>
                <a:ext uri="{FF2B5EF4-FFF2-40B4-BE49-F238E27FC236}">
                  <a16:creationId xmlns:a16="http://schemas.microsoft.com/office/drawing/2014/main" id="{88C821A5-BCF7-47FE-894F-0ADC5FDB2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40" name="Freeform 36">
              <a:extLst>
                <a:ext uri="{FF2B5EF4-FFF2-40B4-BE49-F238E27FC236}">
                  <a16:creationId xmlns:a16="http://schemas.microsoft.com/office/drawing/2014/main" id="{F8337ECE-206A-472E-AFC4-0F230C91E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1" name="Freeform 37">
              <a:extLst>
                <a:ext uri="{FF2B5EF4-FFF2-40B4-BE49-F238E27FC236}">
                  <a16:creationId xmlns:a16="http://schemas.microsoft.com/office/drawing/2014/main" id="{90BB2EC4-D043-4B43-87E7-723A787EE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2" name="Freeform 38">
              <a:extLst>
                <a:ext uri="{FF2B5EF4-FFF2-40B4-BE49-F238E27FC236}">
                  <a16:creationId xmlns:a16="http://schemas.microsoft.com/office/drawing/2014/main" id="{04013015-AF71-47BC-BE4D-ED9EFA24FF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4" name="Rectangle 43">
            <a:extLst>
              <a:ext uri="{FF2B5EF4-FFF2-40B4-BE49-F238E27FC236}">
                <a16:creationId xmlns:a16="http://schemas.microsoft.com/office/drawing/2014/main" id="{71B30B18-D920-4E3E-B931-1F310244C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6" name="Freeform 11">
            <a:extLst>
              <a:ext uri="{FF2B5EF4-FFF2-40B4-BE49-F238E27FC236}">
                <a16:creationId xmlns:a16="http://schemas.microsoft.com/office/drawing/2014/main" id="{C70EF50A-66E6-460A-8AF9-47A10D0D99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8" name="Rectangle 47">
            <a:extLst>
              <a:ext uri="{FF2B5EF4-FFF2-40B4-BE49-F238E27FC236}">
                <a16:creationId xmlns:a16="http://schemas.microsoft.com/office/drawing/2014/main" id="{241D049E-2C7B-4131-B81E-E5B643BD6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91635463-D121-4B16-AB61-D492DD3F02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Marcador de contenido 4" descr="Diagrama&#10;&#10;Descripción generada automáticamente con confianza media">
            <a:extLst>
              <a:ext uri="{FF2B5EF4-FFF2-40B4-BE49-F238E27FC236}">
                <a16:creationId xmlns:a16="http://schemas.microsoft.com/office/drawing/2014/main" id="{1884C048-9486-4674-8CF0-7FB3D15550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467" y="1098043"/>
            <a:ext cx="10905066" cy="4661914"/>
          </a:xfrm>
          <a:prstGeom prst="rect">
            <a:avLst/>
          </a:prstGeom>
        </p:spPr>
      </p:pic>
    </p:spTree>
    <p:extLst>
      <p:ext uri="{BB962C8B-B14F-4D97-AF65-F5344CB8AC3E}">
        <p14:creationId xmlns:p14="http://schemas.microsoft.com/office/powerpoint/2010/main" val="3703247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B569B9-8547-41FC-874D-FCF944437702}"/>
              </a:ext>
            </a:extLst>
          </p:cNvPr>
          <p:cNvSpPr>
            <a:spLocks noGrp="1"/>
          </p:cNvSpPr>
          <p:nvPr>
            <p:ph type="title"/>
          </p:nvPr>
        </p:nvSpPr>
        <p:spPr/>
        <p:txBody>
          <a:bodyPr/>
          <a:lstStyle/>
          <a:p>
            <a:r>
              <a:rPr lang="es-MX" dirty="0"/>
              <a:t>Referencias</a:t>
            </a:r>
          </a:p>
        </p:txBody>
      </p:sp>
      <p:sp>
        <p:nvSpPr>
          <p:cNvPr id="3" name="Marcador de contenido 2">
            <a:extLst>
              <a:ext uri="{FF2B5EF4-FFF2-40B4-BE49-F238E27FC236}">
                <a16:creationId xmlns:a16="http://schemas.microsoft.com/office/drawing/2014/main" id="{B7A19073-119B-4A45-B165-487A02274879}"/>
              </a:ext>
            </a:extLst>
          </p:cNvPr>
          <p:cNvSpPr>
            <a:spLocks noGrp="1"/>
          </p:cNvSpPr>
          <p:nvPr>
            <p:ph idx="1"/>
          </p:nvPr>
        </p:nvSpPr>
        <p:spPr/>
        <p:txBody>
          <a:bodyPr/>
          <a:lstStyle/>
          <a:p>
            <a:r>
              <a:rPr lang="es-MX" dirty="0"/>
              <a:t>Cid, A., Méndez, R. &amp; Sandoval, F. (2011). Investigación : fundamentos y metodología. Naucalpan de Juárez, Edo. de </a:t>
            </a:r>
            <a:r>
              <a:rPr lang="es-MX" dirty="0" err="1"/>
              <a:t>Méx</a:t>
            </a:r>
            <a:r>
              <a:rPr lang="es-MX" dirty="0"/>
              <a:t>: Pearson Educación de México Prentice Hall.</a:t>
            </a:r>
          </a:p>
          <a:p>
            <a:r>
              <a:rPr lang="es-MX" dirty="0"/>
              <a:t>Sampieri, R., Collado, C. &amp; Lucio, P. (2014). Metodología de la investigación. México, D.F: McGraw-Hill </a:t>
            </a:r>
            <a:r>
              <a:rPr lang="es-MX" dirty="0" err="1"/>
              <a:t>Education</a:t>
            </a:r>
            <a:r>
              <a:rPr lang="es-ES" dirty="0"/>
              <a:t>.</a:t>
            </a:r>
            <a:endParaRPr lang="es-MX" dirty="0"/>
          </a:p>
          <a:p>
            <a:r>
              <a:rPr lang="es-MX" dirty="0"/>
              <a:t>Torres, C., Salavarrieta, D., Amaya, T. &amp; Salazar, R. (2006). Metodología de la investigación : para administración, economía, humanidades y ciencias sociales. México: Pearson Educación.</a:t>
            </a:r>
          </a:p>
          <a:p>
            <a:endParaRPr lang="es-MX" dirty="0"/>
          </a:p>
        </p:txBody>
      </p:sp>
    </p:spTree>
    <p:extLst>
      <p:ext uri="{BB962C8B-B14F-4D97-AF65-F5344CB8AC3E}">
        <p14:creationId xmlns:p14="http://schemas.microsoft.com/office/powerpoint/2010/main" val="380220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E76C90-DDA0-4BD2-983B-E88D652D4A49}"/>
              </a:ext>
            </a:extLst>
          </p:cNvPr>
          <p:cNvSpPr>
            <a:spLocks noGrp="1"/>
          </p:cNvSpPr>
          <p:nvPr>
            <p:ph type="title"/>
          </p:nvPr>
        </p:nvSpPr>
        <p:spPr/>
        <p:txBody>
          <a:bodyPr/>
          <a:lstStyle/>
          <a:p>
            <a:r>
              <a:rPr lang="es-MX" dirty="0"/>
              <a:t>Resultados</a:t>
            </a:r>
          </a:p>
        </p:txBody>
      </p:sp>
      <p:sp>
        <p:nvSpPr>
          <p:cNvPr id="3" name="Marcador de contenido 2">
            <a:extLst>
              <a:ext uri="{FF2B5EF4-FFF2-40B4-BE49-F238E27FC236}">
                <a16:creationId xmlns:a16="http://schemas.microsoft.com/office/drawing/2014/main" id="{DDE8CE4D-1BA1-4820-A74D-DFF0368C5F56}"/>
              </a:ext>
            </a:extLst>
          </p:cNvPr>
          <p:cNvSpPr>
            <a:spLocks noGrp="1"/>
          </p:cNvSpPr>
          <p:nvPr>
            <p:ph idx="1"/>
          </p:nvPr>
        </p:nvSpPr>
        <p:spPr/>
        <p:txBody>
          <a:bodyPr>
            <a:normAutofit/>
          </a:bodyPr>
          <a:lstStyle/>
          <a:p>
            <a:r>
              <a:rPr lang="es-MX" dirty="0"/>
              <a:t>Una vez procesados los datos por medios estadísticos, se obtienen unos resultados que deben ser analizados e interpretados o discutidos. </a:t>
            </a:r>
          </a:p>
          <a:p>
            <a:r>
              <a:rPr lang="es-MX" dirty="0"/>
              <a:t>El análisis de resultados consiste en interpretar los hallazgos relacionados con el problema de investigación, los objetivos propuestos, la hipótesis y/o preguntas formuladas, y las teorías o presupuestos planteados en el marco teórico, con la finalidad de evaluar si confirman las teorías o no, y se generan debates con la teoría ya existente. </a:t>
            </a:r>
          </a:p>
        </p:txBody>
      </p:sp>
    </p:spTree>
    <p:extLst>
      <p:ext uri="{BB962C8B-B14F-4D97-AF65-F5344CB8AC3E}">
        <p14:creationId xmlns:p14="http://schemas.microsoft.com/office/powerpoint/2010/main" val="407664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C5BF1D-5AA7-4D69-AC62-B2FA44FFD2D4}"/>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EB195105-92CD-41F9-AF71-C3DB1749E6EE}"/>
              </a:ext>
            </a:extLst>
          </p:cNvPr>
          <p:cNvSpPr>
            <a:spLocks noGrp="1"/>
          </p:cNvSpPr>
          <p:nvPr>
            <p:ph idx="1"/>
          </p:nvPr>
        </p:nvSpPr>
        <p:spPr/>
        <p:txBody>
          <a:bodyPr/>
          <a:lstStyle/>
          <a:p>
            <a:r>
              <a:rPr lang="es-MX" dirty="0"/>
              <a:t>En este análisis deben mostrarse las implicaciones de la investigación realizada para futuras teorías e investigaciones. </a:t>
            </a:r>
          </a:p>
          <a:p>
            <a:r>
              <a:rPr lang="es-MX" dirty="0"/>
              <a:t>En términos generales, en el análisis también debe indicarse si el estudio respondió o no, a las hipótesis o preguntas planteadas para desarrollar los objetivos del estudio. </a:t>
            </a:r>
          </a:p>
          <a:p>
            <a:r>
              <a:rPr lang="es-MX" dirty="0"/>
              <a:t>El hecho de no encontrar respaldo a la hipótesis o preguntas de investigación no debe ser motivo para considerar que el estudio fracasó; éste podría ser un excelente pretexto para iniciar un nuevo estudio que permita corroborar o contrastar los resultados encontrados.</a:t>
            </a:r>
          </a:p>
        </p:txBody>
      </p:sp>
    </p:spTree>
    <p:extLst>
      <p:ext uri="{BB962C8B-B14F-4D97-AF65-F5344CB8AC3E}">
        <p14:creationId xmlns:p14="http://schemas.microsoft.com/office/powerpoint/2010/main" val="3964874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E074B-ECD5-448B-B02A-14BA61B2E1E0}"/>
              </a:ext>
            </a:extLst>
          </p:cNvPr>
          <p:cNvSpPr>
            <a:spLocks noGrp="1"/>
          </p:cNvSpPr>
          <p:nvPr>
            <p:ph type="title"/>
          </p:nvPr>
        </p:nvSpPr>
        <p:spPr/>
        <p:txBody>
          <a:bodyPr/>
          <a:lstStyle/>
          <a:p>
            <a:r>
              <a:rPr lang="es-MX" dirty="0"/>
              <a:t>Aspectos que debe incluir la presentación de resultados</a:t>
            </a:r>
          </a:p>
        </p:txBody>
      </p:sp>
      <p:sp>
        <p:nvSpPr>
          <p:cNvPr id="3" name="Marcador de contenido 2">
            <a:extLst>
              <a:ext uri="{FF2B5EF4-FFF2-40B4-BE49-F238E27FC236}">
                <a16:creationId xmlns:a16="http://schemas.microsoft.com/office/drawing/2014/main" id="{A1EDF50F-59D8-4E9D-8487-5CAE55797013}"/>
              </a:ext>
            </a:extLst>
          </p:cNvPr>
          <p:cNvSpPr>
            <a:spLocks noGrp="1"/>
          </p:cNvSpPr>
          <p:nvPr>
            <p:ph idx="1"/>
          </p:nvPr>
        </p:nvSpPr>
        <p:spPr/>
        <p:txBody>
          <a:bodyPr/>
          <a:lstStyle/>
          <a:p>
            <a:r>
              <a:rPr lang="es-MX" dirty="0"/>
              <a:t>Sin importar el tipo de presentación que se seleccione, ya sea por medio de tablas, gráficas, cuadros, mapas, etcétera, cada una de ellas debe cumplir con ciertas características para que realmente expliquen su contenido a la persona que se interese en leerlas.</a:t>
            </a:r>
          </a:p>
          <a:p>
            <a:r>
              <a:rPr lang="es-MX" dirty="0"/>
              <a:t>Identificación de la tabla, gráfica o diagrama: </a:t>
            </a:r>
          </a:p>
          <a:p>
            <a:pPr lvl="1"/>
            <a:r>
              <a:rPr lang="es-MX" dirty="0"/>
              <a:t>Este aspecto se refiere a la inclusión de un título que refleje, con el mínimo de palabras, el contenido de la gráfica.</a:t>
            </a:r>
          </a:p>
        </p:txBody>
      </p:sp>
    </p:spTree>
    <p:extLst>
      <p:ext uri="{BB962C8B-B14F-4D97-AF65-F5344CB8AC3E}">
        <p14:creationId xmlns:p14="http://schemas.microsoft.com/office/powerpoint/2010/main" val="3348088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11EA3B-D771-4AC6-BBD2-2AC3CA10C749}"/>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9C27231-E882-4906-96DF-3704359A67A9}"/>
              </a:ext>
            </a:extLst>
          </p:cNvPr>
          <p:cNvSpPr>
            <a:spLocks noGrp="1"/>
          </p:cNvSpPr>
          <p:nvPr>
            <p:ph idx="1"/>
          </p:nvPr>
        </p:nvSpPr>
        <p:spPr/>
        <p:txBody>
          <a:bodyPr>
            <a:normAutofit/>
          </a:bodyPr>
          <a:lstStyle/>
          <a:p>
            <a:r>
              <a:rPr lang="es-MX" dirty="0"/>
              <a:t>Sencillez y claridad: </a:t>
            </a:r>
          </a:p>
          <a:p>
            <a:pPr lvl="1"/>
            <a:r>
              <a:rPr lang="es-MX" dirty="0"/>
              <a:t>El investigador siempre debe expresar sus resultados de la forma más simple; teniendo presente que su principal objetivo en esta etapa es enterar al lector de las respuestas que encontró en el campo.</a:t>
            </a:r>
          </a:p>
          <a:p>
            <a:r>
              <a:rPr lang="es-MX" dirty="0"/>
              <a:t>Relevancia: </a:t>
            </a:r>
          </a:p>
          <a:p>
            <a:pPr lvl="1"/>
            <a:r>
              <a:rPr lang="es-MX" dirty="0"/>
              <a:t>Hay información recopilada que posiblemente resulte irrelevante para la investigación, en este caso el investigador deberá tomar la decisión de descartarla, ya que no le agrega valor a sus resultados.</a:t>
            </a:r>
          </a:p>
          <a:p>
            <a:r>
              <a:rPr lang="es-MX" dirty="0"/>
              <a:t>Fuente o base: </a:t>
            </a:r>
          </a:p>
          <a:p>
            <a:pPr lvl="1"/>
            <a:r>
              <a:rPr lang="es-MX" dirty="0"/>
              <a:t>En todas las formas de presentación de resultados se debe indicar (idealmente al final) la muestra o población que se utilizó de base para obtener la información, es decir, el total de sujetos investigados.</a:t>
            </a:r>
          </a:p>
        </p:txBody>
      </p:sp>
    </p:spTree>
    <p:extLst>
      <p:ext uri="{BB962C8B-B14F-4D97-AF65-F5344CB8AC3E}">
        <p14:creationId xmlns:p14="http://schemas.microsoft.com/office/powerpoint/2010/main" val="1111705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0FF6FE-5F8E-460F-80EA-A30E049A7475}"/>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D4798EEE-700C-4D45-BE6B-BE4969E4999F}"/>
              </a:ext>
            </a:extLst>
          </p:cNvPr>
          <p:cNvSpPr>
            <a:spLocks noGrp="1"/>
          </p:cNvSpPr>
          <p:nvPr>
            <p:ph idx="1"/>
          </p:nvPr>
        </p:nvSpPr>
        <p:spPr/>
        <p:txBody>
          <a:bodyPr>
            <a:normAutofit/>
          </a:bodyPr>
          <a:lstStyle/>
          <a:p>
            <a:r>
              <a:rPr lang="es-MX" dirty="0"/>
              <a:t>Identificación de datos: </a:t>
            </a:r>
          </a:p>
          <a:p>
            <a:pPr lvl="1"/>
            <a:r>
              <a:rPr lang="es-MX" dirty="0"/>
              <a:t>No es raro revisar trabajos en los que el investigador se olvidó de indicar claramente lo que representa cada columna o cada eje de la gráfica. Esta información es crucial para que el lector tenga una mayor  comprensión de la información gráfica que está observando.</a:t>
            </a:r>
          </a:p>
          <a:p>
            <a:r>
              <a:rPr lang="es-MX" dirty="0"/>
              <a:t>Relación cuadro-texto: </a:t>
            </a:r>
          </a:p>
          <a:p>
            <a:pPr lvl="1"/>
            <a:r>
              <a:rPr lang="es-MX" dirty="0"/>
              <a:t>Un cuadro se comprende mejor si va acompañado de una breve explicación del mismo. La concepción de un cuadro debe estar hecha de tal manera que pueda leerse y entenderse por sí solo, independientemente del texto.</a:t>
            </a:r>
          </a:p>
        </p:txBody>
      </p:sp>
    </p:spTree>
    <p:extLst>
      <p:ext uri="{BB962C8B-B14F-4D97-AF65-F5344CB8AC3E}">
        <p14:creationId xmlns:p14="http://schemas.microsoft.com/office/powerpoint/2010/main" val="325675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8B9FBF-8988-4248-A0A0-69B086E45860}"/>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D615CDC1-37F2-4911-8775-00BAA6F98C46}"/>
              </a:ext>
            </a:extLst>
          </p:cNvPr>
          <p:cNvSpPr>
            <a:spLocks noGrp="1"/>
          </p:cNvSpPr>
          <p:nvPr>
            <p:ph idx="1"/>
          </p:nvPr>
        </p:nvSpPr>
        <p:spPr/>
        <p:txBody>
          <a:bodyPr/>
          <a:lstStyle/>
          <a:p>
            <a:r>
              <a:rPr lang="es-MX" dirty="0"/>
              <a:t>Numeración de cuadros y gráficas: </a:t>
            </a:r>
          </a:p>
          <a:p>
            <a:pPr lvl="1"/>
            <a:r>
              <a:rPr lang="es-MX" dirty="0"/>
              <a:t>Es importante presentar cuadros, gráficas y otras figuras con numeración correlativa. Esto facilitará su referencia dentro del texto, o bien que los lectores puedan referirse a uno u otro específicamente y de manera práctica.</a:t>
            </a:r>
          </a:p>
          <a:p>
            <a:r>
              <a:rPr lang="es-MX" dirty="0"/>
              <a:t>Continuidad: </a:t>
            </a:r>
          </a:p>
          <a:p>
            <a:pPr lvl="1"/>
            <a:r>
              <a:rPr lang="es-MX" dirty="0"/>
              <a:t>Se refiere a la relación que debe existir entre los distintos resultados que se presenten, no sólo en el contenido, sino también en el orden correlativo. La numeración contribuye a cumplir este aspecto.</a:t>
            </a:r>
          </a:p>
        </p:txBody>
      </p:sp>
    </p:spTree>
    <p:extLst>
      <p:ext uri="{BB962C8B-B14F-4D97-AF65-F5344CB8AC3E}">
        <p14:creationId xmlns:p14="http://schemas.microsoft.com/office/powerpoint/2010/main" val="3582099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DCF9B7-89C5-4999-A651-1B2BBDEB8AB9}"/>
              </a:ext>
            </a:extLst>
          </p:cNvPr>
          <p:cNvSpPr>
            <a:spLocks noGrp="1"/>
          </p:cNvSpPr>
          <p:nvPr>
            <p:ph type="title"/>
          </p:nvPr>
        </p:nvSpPr>
        <p:spPr/>
        <p:txBody>
          <a:bodyPr/>
          <a:lstStyle/>
          <a:p>
            <a:r>
              <a:rPr lang="es-MX" dirty="0"/>
              <a:t>Discusión de resultados</a:t>
            </a:r>
          </a:p>
        </p:txBody>
      </p:sp>
      <p:sp>
        <p:nvSpPr>
          <p:cNvPr id="3" name="Marcador de contenido 2">
            <a:extLst>
              <a:ext uri="{FF2B5EF4-FFF2-40B4-BE49-F238E27FC236}">
                <a16:creationId xmlns:a16="http://schemas.microsoft.com/office/drawing/2014/main" id="{E106A2C8-B551-43B5-BD35-1B55EA04CEE6}"/>
              </a:ext>
            </a:extLst>
          </p:cNvPr>
          <p:cNvSpPr>
            <a:spLocks noGrp="1"/>
          </p:cNvSpPr>
          <p:nvPr>
            <p:ph idx="1"/>
          </p:nvPr>
        </p:nvSpPr>
        <p:spPr/>
        <p:txBody>
          <a:bodyPr>
            <a:normAutofit/>
          </a:bodyPr>
          <a:lstStyle/>
          <a:p>
            <a:r>
              <a:rPr lang="es-MX" dirty="0"/>
              <a:t>La información recopilada en el trabajo de campo debe relacionarse con los elementos teóricos que se han investigado. Así mismo re recomienda seguir los siguientes puntos;</a:t>
            </a:r>
          </a:p>
          <a:p>
            <a:pPr lvl="1"/>
            <a:r>
              <a:rPr lang="es-MX" dirty="0"/>
              <a:t>Descripción de los hallazgos encontrados.</a:t>
            </a:r>
          </a:p>
          <a:p>
            <a:pPr lvl="1"/>
            <a:r>
              <a:rPr lang="es-MX" dirty="0"/>
              <a:t>Identificación de relaciones entre variables.</a:t>
            </a:r>
          </a:p>
          <a:p>
            <a:pPr lvl="1"/>
            <a:r>
              <a:rPr lang="es-MX" dirty="0"/>
              <a:t>Formulación de relaciones tentativas entre los fenómenos.</a:t>
            </a:r>
          </a:p>
          <a:p>
            <a:pPr lvl="1"/>
            <a:r>
              <a:rPr lang="es-MX" dirty="0"/>
              <a:t>Formulación de explicaciones sobre el fenómeno.</a:t>
            </a:r>
          </a:p>
          <a:p>
            <a:pPr lvl="1"/>
            <a:r>
              <a:rPr lang="es-MX" dirty="0"/>
              <a:t>Identificación de elementos teóricos que contextualicen o expliquen la información recopilada.</a:t>
            </a:r>
          </a:p>
          <a:p>
            <a:endParaRPr lang="es-MX" dirty="0"/>
          </a:p>
        </p:txBody>
      </p:sp>
    </p:spTree>
    <p:extLst>
      <p:ext uri="{BB962C8B-B14F-4D97-AF65-F5344CB8AC3E}">
        <p14:creationId xmlns:p14="http://schemas.microsoft.com/office/powerpoint/2010/main" val="2959987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5AC4E1-1BC2-4CB4-82F4-7D3935F6878A}"/>
              </a:ext>
            </a:extLst>
          </p:cNvPr>
          <p:cNvSpPr>
            <a:spLocks noGrp="1"/>
          </p:cNvSpPr>
          <p:nvPr>
            <p:ph type="title"/>
          </p:nvPr>
        </p:nvSpPr>
        <p:spPr/>
        <p:txBody>
          <a:bodyPr/>
          <a:lstStyle/>
          <a:p>
            <a:r>
              <a:rPr lang="es-MX" dirty="0"/>
              <a:t>Conclusiones</a:t>
            </a:r>
          </a:p>
        </p:txBody>
      </p:sp>
      <p:sp>
        <p:nvSpPr>
          <p:cNvPr id="3" name="Marcador de contenido 2">
            <a:extLst>
              <a:ext uri="{FF2B5EF4-FFF2-40B4-BE49-F238E27FC236}">
                <a16:creationId xmlns:a16="http://schemas.microsoft.com/office/drawing/2014/main" id="{02F1F5AC-A0E4-498C-A63C-DAD12E744869}"/>
              </a:ext>
            </a:extLst>
          </p:cNvPr>
          <p:cNvSpPr>
            <a:spLocks noGrp="1"/>
          </p:cNvSpPr>
          <p:nvPr>
            <p:ph idx="1"/>
          </p:nvPr>
        </p:nvSpPr>
        <p:spPr/>
        <p:txBody>
          <a:bodyPr/>
          <a:lstStyle/>
          <a:p>
            <a:r>
              <a:rPr lang="es-MX" dirty="0"/>
              <a:t>Una vez elaborado el análisis de la información, el investigador podrá sacar sus conclusiones, que pueden redactarse en función de distintos aspectos, por ejemplo: de contenido, acerca de la realidad observada, sobre concordancia o discordancia de la información empírica con la científica, entre otras.</a:t>
            </a:r>
          </a:p>
        </p:txBody>
      </p:sp>
    </p:spTree>
    <p:extLst>
      <p:ext uri="{BB962C8B-B14F-4D97-AF65-F5344CB8AC3E}">
        <p14:creationId xmlns:p14="http://schemas.microsoft.com/office/powerpoint/2010/main" val="3777113746"/>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TotalTime>
  <Words>1219</Words>
  <Application>Microsoft Office PowerPoint</Application>
  <PresentationFormat>Panorámica</PresentationFormat>
  <Paragraphs>53</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Century Gothic</vt:lpstr>
      <vt:lpstr>Wingdings 3</vt:lpstr>
      <vt:lpstr>Espiral</vt:lpstr>
      <vt:lpstr>Resultados, conclusiones y/o discusión</vt:lpstr>
      <vt:lpstr>Resultados</vt:lpstr>
      <vt:lpstr>Presentación de PowerPoint</vt:lpstr>
      <vt:lpstr>Aspectos que debe incluir la presentación de resultados</vt:lpstr>
      <vt:lpstr>Presentación de PowerPoint</vt:lpstr>
      <vt:lpstr>Presentación de PowerPoint</vt:lpstr>
      <vt:lpstr>Presentación de PowerPoint</vt:lpstr>
      <vt:lpstr>Discusión de resultados</vt:lpstr>
      <vt:lpstr>Conclusiones</vt:lpstr>
      <vt:lpstr>Pasos a tomar en cuenta</vt:lpstr>
      <vt:lpstr>Presentación de PowerPoint</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Resultados, conclusiones y/o discusión</dc:title>
  <dc:creator>Brayam Antony Cornejo Cruz</dc:creator>
  <cp:lastModifiedBy>Brayam Antony Cornejo Cruz</cp:lastModifiedBy>
  <cp:revision>1</cp:revision>
  <dcterms:created xsi:type="dcterms:W3CDTF">2021-08-17T13:56:08Z</dcterms:created>
  <dcterms:modified xsi:type="dcterms:W3CDTF">2021-08-17T14:21:29Z</dcterms:modified>
</cp:coreProperties>
</file>