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7" r:id="rId21"/>
    <p:sldId id="278" r:id="rId22"/>
    <p:sldId id="279" r:id="rId23"/>
    <p:sldId id="280" r:id="rId24"/>
    <p:sldId id="282" r:id="rId25"/>
    <p:sldId id="281" r:id="rId26"/>
    <p:sldId id="283" r:id="rId27"/>
    <p:sldId id="284" r:id="rId28"/>
    <p:sldId id="285" r:id="rId29"/>
    <p:sldId id="286" r:id="rId30"/>
    <p:sldId id="287" r:id="rId31"/>
    <p:sldId id="288" r:id="rId32"/>
    <p:sldId id="289" r:id="rId33"/>
    <p:sldId id="290" r:id="rId34"/>
    <p:sldId id="29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2" autoAdjust="0"/>
    <p:restoredTop sz="94660"/>
  </p:normalViewPr>
  <p:slideViewPr>
    <p:cSldViewPr snapToGrid="0">
      <p:cViewPr varScale="1">
        <p:scale>
          <a:sx n="45" d="100"/>
          <a:sy n="45" d="100"/>
        </p:scale>
        <p:origin x="78"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4" y="2514601"/>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4" y="4777380"/>
            <a:ext cx="8915399" cy="1126283"/>
          </a:xfrm>
        </p:spPr>
        <p:txBody>
          <a:bodyPr anchor="t"/>
          <a:lstStyle>
            <a:lvl1pPr marL="0" indent="0" algn="l">
              <a:buNone/>
              <a:defRPr>
                <a:solidFill>
                  <a:schemeClr val="tx1">
                    <a:lumMod val="65000"/>
                    <a:lumOff val="35000"/>
                  </a:schemeClr>
                </a:solidFill>
              </a:defRPr>
            </a:lvl1pPr>
            <a:lvl2pPr marL="457206" indent="0" algn="ctr">
              <a:buNone/>
              <a:defRPr>
                <a:solidFill>
                  <a:schemeClr val="tx1">
                    <a:tint val="75000"/>
                  </a:schemeClr>
                </a:solidFill>
              </a:defRPr>
            </a:lvl2pPr>
            <a:lvl3pPr marL="914411" indent="0" algn="ctr">
              <a:buNone/>
              <a:defRPr>
                <a:solidFill>
                  <a:schemeClr val="tx1">
                    <a:tint val="75000"/>
                  </a:schemeClr>
                </a:solidFill>
              </a:defRPr>
            </a:lvl3pPr>
            <a:lvl4pPr marL="1371617" indent="0" algn="ctr">
              <a:buNone/>
              <a:defRPr>
                <a:solidFill>
                  <a:schemeClr val="tx1">
                    <a:tint val="75000"/>
                  </a:schemeClr>
                </a:solidFill>
              </a:defRPr>
            </a:lvl4pPr>
            <a:lvl5pPr marL="1828823" indent="0" algn="ctr">
              <a:buNone/>
              <a:defRPr>
                <a:solidFill>
                  <a:schemeClr val="tx1">
                    <a:tint val="75000"/>
                  </a:schemeClr>
                </a:solidFill>
              </a:defRPr>
            </a:lvl5pPr>
            <a:lvl6pPr marL="2286029" indent="0" algn="ctr">
              <a:buNone/>
              <a:defRPr>
                <a:solidFill>
                  <a:schemeClr val="tx1">
                    <a:tint val="75000"/>
                  </a:schemeClr>
                </a:solidFill>
              </a:defRPr>
            </a:lvl6pPr>
            <a:lvl7pPr marL="2743234" indent="0" algn="ctr">
              <a:buNone/>
              <a:defRPr>
                <a:solidFill>
                  <a:schemeClr val="tx1">
                    <a:tint val="75000"/>
                  </a:schemeClr>
                </a:solidFill>
              </a:defRPr>
            </a:lvl7pPr>
            <a:lvl8pPr marL="3200440" indent="0" algn="ctr">
              <a:buNone/>
              <a:defRPr>
                <a:solidFill>
                  <a:schemeClr val="tx1">
                    <a:tint val="75000"/>
                  </a:schemeClr>
                </a:solidFill>
              </a:defRPr>
            </a:lvl8pPr>
            <a:lvl9pPr marL="3657646"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0C574E6-55D0-40C4-96EB-B96AF8F06DCC}" type="datetimeFigureOut">
              <a:rPr lang="es-MX" smtClean="0"/>
              <a:t>20/08/2021</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1"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4" y="4529541"/>
            <a:ext cx="779767" cy="365125"/>
          </a:xfrm>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644431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3"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3" y="4354046"/>
            <a:ext cx="8915399" cy="1555864"/>
          </a:xfrm>
        </p:spPr>
        <p:txBody>
          <a:bodyPr anchor="ctr">
            <a:normAutofit/>
          </a:bodyPr>
          <a:lstStyle>
            <a:lvl1pPr marL="0" indent="0" algn="l">
              <a:buNone/>
              <a:defRPr sz="1800">
                <a:solidFill>
                  <a:schemeClr val="tx1">
                    <a:lumMod val="65000"/>
                    <a:lumOff val="35000"/>
                  </a:schemeClr>
                </a:solidFill>
              </a:defRPr>
            </a:lvl1pPr>
            <a:lvl2pPr marL="457206" indent="0">
              <a:buNone/>
              <a:defRPr sz="1800">
                <a:solidFill>
                  <a:schemeClr val="tx1">
                    <a:tint val="75000"/>
                  </a:schemeClr>
                </a:solidFill>
              </a:defRPr>
            </a:lvl2pPr>
            <a:lvl3pPr marL="914411" indent="0">
              <a:buNone/>
              <a:defRPr sz="1600">
                <a:solidFill>
                  <a:schemeClr val="tx1">
                    <a:tint val="75000"/>
                  </a:schemeClr>
                </a:solidFill>
              </a:defRPr>
            </a:lvl3pPr>
            <a:lvl4pPr marL="1371617" indent="0">
              <a:buNone/>
              <a:defRPr sz="1400">
                <a:solidFill>
                  <a:schemeClr val="tx1">
                    <a:tint val="75000"/>
                  </a:schemeClr>
                </a:solidFill>
              </a:defRPr>
            </a:lvl4pPr>
            <a:lvl5pPr marL="1828823" indent="0">
              <a:buNone/>
              <a:defRPr sz="1400">
                <a:solidFill>
                  <a:schemeClr val="tx1">
                    <a:tint val="75000"/>
                  </a:schemeClr>
                </a:solidFill>
              </a:defRPr>
            </a:lvl5pPr>
            <a:lvl6pPr marL="2286029" indent="0">
              <a:buNone/>
              <a:defRPr sz="1400">
                <a:solidFill>
                  <a:schemeClr val="tx1">
                    <a:tint val="75000"/>
                  </a:schemeClr>
                </a:solidFill>
              </a:defRPr>
            </a:lvl6pPr>
            <a:lvl7pPr marL="2743234" indent="0">
              <a:buNone/>
              <a:defRPr sz="1400">
                <a:solidFill>
                  <a:schemeClr val="tx1">
                    <a:tint val="75000"/>
                  </a:schemeClr>
                </a:solidFill>
              </a:defRPr>
            </a:lvl7pPr>
            <a:lvl8pPr marL="3200440" indent="0">
              <a:buNone/>
              <a:defRPr sz="1400">
                <a:solidFill>
                  <a:schemeClr val="tx1">
                    <a:tint val="75000"/>
                  </a:schemeClr>
                </a:solidFill>
              </a:defRPr>
            </a:lvl8pPr>
            <a:lvl9pPr marL="3657646"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0C574E6-55D0-40C4-96EB-B96AF8F06DCC}" type="datetimeFigureOut">
              <a:rPr lang="es-MX" smtClean="0"/>
              <a:t>20/08/2021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8" y="31781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0"/>
            <a:ext cx="779767" cy="365125"/>
          </a:xfrm>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1479508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51" y="609601"/>
            <a:ext cx="8393925"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1" y="3505200"/>
            <a:ext cx="7536555" cy="381000"/>
          </a:xfrm>
        </p:spPr>
        <p:txBody>
          <a:bodyPr anchor="ctr">
            <a:noAutofit/>
          </a:bodyPr>
          <a:lstStyle>
            <a:lvl1pPr marL="0" indent="0">
              <a:buFontTx/>
              <a:buNone/>
              <a:defRPr sz="1600">
                <a:solidFill>
                  <a:schemeClr val="tx1">
                    <a:lumMod val="50000"/>
                    <a:lumOff val="50000"/>
                  </a:schemeClr>
                </a:solidFill>
              </a:defRPr>
            </a:lvl1pPr>
            <a:lvl2pPr marL="457206" indent="0">
              <a:buFontTx/>
              <a:buNone/>
              <a:defRPr/>
            </a:lvl2pPr>
            <a:lvl3pPr marL="914411" indent="0">
              <a:buFontTx/>
              <a:buNone/>
              <a:defRPr/>
            </a:lvl3pPr>
            <a:lvl4pPr marL="1371617" indent="0">
              <a:buFontTx/>
              <a:buNone/>
              <a:defRPr/>
            </a:lvl4pPr>
            <a:lvl5pPr marL="1828823"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3" y="4354046"/>
            <a:ext cx="8915399" cy="1555864"/>
          </a:xfrm>
        </p:spPr>
        <p:txBody>
          <a:bodyPr anchor="ctr">
            <a:normAutofit/>
          </a:bodyPr>
          <a:lstStyle>
            <a:lvl1pPr marL="0" indent="0" algn="l">
              <a:buNone/>
              <a:defRPr sz="1800">
                <a:solidFill>
                  <a:schemeClr val="tx1">
                    <a:lumMod val="65000"/>
                    <a:lumOff val="35000"/>
                  </a:schemeClr>
                </a:solidFill>
              </a:defRPr>
            </a:lvl1pPr>
            <a:lvl2pPr marL="457206" indent="0">
              <a:buNone/>
              <a:defRPr sz="1800">
                <a:solidFill>
                  <a:schemeClr val="tx1">
                    <a:tint val="75000"/>
                  </a:schemeClr>
                </a:solidFill>
              </a:defRPr>
            </a:lvl2pPr>
            <a:lvl3pPr marL="914411" indent="0">
              <a:buNone/>
              <a:defRPr sz="1600">
                <a:solidFill>
                  <a:schemeClr val="tx1">
                    <a:tint val="75000"/>
                  </a:schemeClr>
                </a:solidFill>
              </a:defRPr>
            </a:lvl3pPr>
            <a:lvl4pPr marL="1371617" indent="0">
              <a:buNone/>
              <a:defRPr sz="1400">
                <a:solidFill>
                  <a:schemeClr val="tx1">
                    <a:tint val="75000"/>
                  </a:schemeClr>
                </a:solidFill>
              </a:defRPr>
            </a:lvl4pPr>
            <a:lvl5pPr marL="1828823" indent="0">
              <a:buNone/>
              <a:defRPr sz="1400">
                <a:solidFill>
                  <a:schemeClr val="tx1">
                    <a:tint val="75000"/>
                  </a:schemeClr>
                </a:solidFill>
              </a:defRPr>
            </a:lvl5pPr>
            <a:lvl6pPr marL="2286029" indent="0">
              <a:buNone/>
              <a:defRPr sz="1400">
                <a:solidFill>
                  <a:schemeClr val="tx1">
                    <a:tint val="75000"/>
                  </a:schemeClr>
                </a:solidFill>
              </a:defRPr>
            </a:lvl6pPr>
            <a:lvl7pPr marL="2743234" indent="0">
              <a:buNone/>
              <a:defRPr sz="1400">
                <a:solidFill>
                  <a:schemeClr val="tx1">
                    <a:tint val="75000"/>
                  </a:schemeClr>
                </a:solidFill>
              </a:defRPr>
            </a:lvl7pPr>
            <a:lvl8pPr marL="3200440" indent="0">
              <a:buNone/>
              <a:defRPr sz="1400">
                <a:solidFill>
                  <a:schemeClr val="tx1">
                    <a:tint val="75000"/>
                  </a:schemeClr>
                </a:solidFill>
              </a:defRPr>
            </a:lvl8pPr>
            <a:lvl9pPr marL="3657646"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0C574E6-55D0-40C4-96EB-B96AF8F06DCC}" type="datetimeFigureOut">
              <a:rPr lang="es-MX" smtClean="0"/>
              <a:t>20/08/2021</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8" y="31781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0"/>
            <a:ext cx="779767" cy="365125"/>
          </a:xfrm>
        </p:spPr>
        <p:txBody>
          <a:bodyPr/>
          <a:lstStyle/>
          <a:p>
            <a:fld id="{85613B58-3667-40A0-A79B-5D9BF1C878D1}"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51265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1"/>
            <a:ext cx="8915401"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1"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60C574E6-55D0-40C4-96EB-B96AF8F06DCC}" type="datetimeFigureOut">
              <a:rPr lang="es-MX" smtClean="0"/>
              <a:t>20/08/2021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8" y="491172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8"/>
            <a:ext cx="779767" cy="365125"/>
          </a:xfrm>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3943420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51" y="609601"/>
            <a:ext cx="8393925"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3" y="4343400"/>
            <a:ext cx="8915401" cy="838200"/>
          </a:xfrm>
        </p:spPr>
        <p:txBody>
          <a:bodyPr anchor="b">
            <a:noAutofit/>
          </a:bodyPr>
          <a:lstStyle>
            <a:lvl1pPr marL="0" indent="0">
              <a:buFontTx/>
              <a:buNone/>
              <a:defRPr sz="2400">
                <a:solidFill>
                  <a:schemeClr val="accent1"/>
                </a:solidFill>
              </a:defRPr>
            </a:lvl1pPr>
            <a:lvl2pPr marL="457206" indent="0">
              <a:buFontTx/>
              <a:buNone/>
              <a:defRPr/>
            </a:lvl2pPr>
            <a:lvl3pPr marL="914411" indent="0">
              <a:buFontTx/>
              <a:buNone/>
              <a:defRPr/>
            </a:lvl3pPr>
            <a:lvl4pPr marL="1371617" indent="0">
              <a:buFontTx/>
              <a:buNone/>
              <a:defRPr/>
            </a:lvl4pPr>
            <a:lvl5pPr marL="1828823"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1"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60C574E6-55D0-40C4-96EB-B96AF8F06DCC}" type="datetimeFigureOut">
              <a:rPr lang="es-MX" smtClean="0"/>
              <a:t>20/08/2021</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8" y="491172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8"/>
            <a:ext cx="779767" cy="365125"/>
          </a:xfrm>
        </p:spPr>
        <p:txBody>
          <a:bodyPr/>
          <a:lstStyle/>
          <a:p>
            <a:fld id="{85613B58-3667-40A0-A79B-5D9BF1C878D1}"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30565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3"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3" y="4343400"/>
            <a:ext cx="8915401" cy="838200"/>
          </a:xfrm>
        </p:spPr>
        <p:txBody>
          <a:bodyPr anchor="b">
            <a:noAutofit/>
          </a:bodyPr>
          <a:lstStyle>
            <a:lvl1pPr marL="0" indent="0">
              <a:buFontTx/>
              <a:buNone/>
              <a:defRPr sz="2400">
                <a:solidFill>
                  <a:schemeClr val="accent1"/>
                </a:solidFill>
              </a:defRPr>
            </a:lvl1pPr>
            <a:lvl2pPr marL="457206" indent="0">
              <a:buFontTx/>
              <a:buNone/>
              <a:defRPr/>
            </a:lvl2pPr>
            <a:lvl3pPr marL="914411" indent="0">
              <a:buFontTx/>
              <a:buNone/>
              <a:defRPr/>
            </a:lvl3pPr>
            <a:lvl4pPr marL="1371617" indent="0">
              <a:buFontTx/>
              <a:buNone/>
              <a:defRPr/>
            </a:lvl4pPr>
            <a:lvl5pPr marL="1828823"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1"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60C574E6-55D0-40C4-96EB-B96AF8F06DCC}" type="datetimeFigureOut">
              <a:rPr lang="es-MX" smtClean="0"/>
              <a:t>20/08/2021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8" y="491172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8"/>
            <a:ext cx="779767" cy="365125"/>
          </a:xfrm>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20288837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0C574E6-55D0-40C4-96EB-B96AF8F06DCC}" type="datetimeFigureOut">
              <a:rPr lang="es-MX" smtClean="0"/>
              <a:t>20/08/2021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8" y="7143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660026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6"/>
            <a:ext cx="2207602"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3" y="627406"/>
            <a:ext cx="6477001"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0C574E6-55D0-40C4-96EB-B96AF8F06DCC}" type="datetimeFigureOut">
              <a:rPr lang="es-MX" smtClean="0"/>
              <a:t>20/08/2021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8" y="7143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3234747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3" y="2133600"/>
            <a:ext cx="8915401"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0C574E6-55D0-40C4-96EB-B96AF8F06DCC}" type="datetimeFigureOut">
              <a:rPr lang="es-MX" smtClean="0"/>
              <a:t>20/08/2021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8" y="7143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3657045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3"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3" y="3530129"/>
            <a:ext cx="8915399" cy="860400"/>
          </a:xfrm>
        </p:spPr>
        <p:txBody>
          <a:bodyPr anchor="t"/>
          <a:lstStyle>
            <a:lvl1pPr marL="0" indent="0" algn="l">
              <a:buNone/>
              <a:defRPr sz="2000">
                <a:solidFill>
                  <a:schemeClr val="tx1">
                    <a:lumMod val="65000"/>
                    <a:lumOff val="35000"/>
                  </a:schemeClr>
                </a:solidFill>
              </a:defRPr>
            </a:lvl1pPr>
            <a:lvl2pPr marL="457206" indent="0">
              <a:buNone/>
              <a:defRPr sz="1800">
                <a:solidFill>
                  <a:schemeClr val="tx1">
                    <a:tint val="75000"/>
                  </a:schemeClr>
                </a:solidFill>
              </a:defRPr>
            </a:lvl2pPr>
            <a:lvl3pPr marL="914411" indent="0">
              <a:buNone/>
              <a:defRPr sz="1600">
                <a:solidFill>
                  <a:schemeClr val="tx1">
                    <a:tint val="75000"/>
                  </a:schemeClr>
                </a:solidFill>
              </a:defRPr>
            </a:lvl3pPr>
            <a:lvl4pPr marL="1371617" indent="0">
              <a:buNone/>
              <a:defRPr sz="1400">
                <a:solidFill>
                  <a:schemeClr val="tx1">
                    <a:tint val="75000"/>
                  </a:schemeClr>
                </a:solidFill>
              </a:defRPr>
            </a:lvl4pPr>
            <a:lvl5pPr marL="1828823" indent="0">
              <a:buNone/>
              <a:defRPr sz="1400">
                <a:solidFill>
                  <a:schemeClr val="tx1">
                    <a:tint val="75000"/>
                  </a:schemeClr>
                </a:solidFill>
              </a:defRPr>
            </a:lvl5pPr>
            <a:lvl6pPr marL="2286029" indent="0">
              <a:buNone/>
              <a:defRPr sz="1400">
                <a:solidFill>
                  <a:schemeClr val="tx1">
                    <a:tint val="75000"/>
                  </a:schemeClr>
                </a:solidFill>
              </a:defRPr>
            </a:lvl6pPr>
            <a:lvl7pPr marL="2743234" indent="0">
              <a:buNone/>
              <a:defRPr sz="1400">
                <a:solidFill>
                  <a:schemeClr val="tx1">
                    <a:tint val="75000"/>
                  </a:schemeClr>
                </a:solidFill>
              </a:defRPr>
            </a:lvl7pPr>
            <a:lvl8pPr marL="3200440" indent="0">
              <a:buNone/>
              <a:defRPr sz="1400">
                <a:solidFill>
                  <a:schemeClr val="tx1">
                    <a:tint val="75000"/>
                  </a:schemeClr>
                </a:solidFill>
              </a:defRPr>
            </a:lvl8pPr>
            <a:lvl9pPr marL="3657646"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0C574E6-55D0-40C4-96EB-B96AF8F06DCC}" type="datetimeFigureOut">
              <a:rPr lang="es-MX" smtClean="0"/>
              <a:t>20/08/2021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8" y="31781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0"/>
            <a:ext cx="779767" cy="365125"/>
          </a:xfrm>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2581575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3" y="2133600"/>
            <a:ext cx="4313865"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8" y="2126222"/>
            <a:ext cx="4313865"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0C574E6-55D0-40C4-96EB-B96AF8F06DCC}" type="datetimeFigureOut">
              <a:rPr lang="es-MX" smtClean="0"/>
              <a:t>20/08/2021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8" y="7143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4" y="787783"/>
            <a:ext cx="779767" cy="365125"/>
          </a:xfrm>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3026944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4" y="2548966"/>
            <a:ext cx="4342892"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6" y="2545739"/>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0C574E6-55D0-40C4-96EB-B96AF8F06DCC}" type="datetimeFigureOut">
              <a:rPr lang="es-MX" smtClean="0"/>
              <a:t>20/08/2021</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8" y="7143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4" y="787783"/>
            <a:ext cx="779767" cy="365125"/>
          </a:xfrm>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71850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0C574E6-55D0-40C4-96EB-B96AF8F06DCC}" type="datetimeFigureOut">
              <a:rPr lang="es-MX" smtClean="0"/>
              <a:t>20/08/2021</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8" y="7143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29639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574E6-55D0-40C4-96EB-B96AF8F06DCC}" type="datetimeFigureOut">
              <a:rPr lang="es-MX" smtClean="0"/>
              <a:t>20/08/2021</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8" y="7143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2159643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46088"/>
            <a:ext cx="3505198"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9"/>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3" y="1598613"/>
            <a:ext cx="3505198" cy="4262436"/>
          </a:xfrm>
        </p:spPr>
        <p:txBody>
          <a:bodyPr/>
          <a:lstStyle>
            <a:lvl1pPr marL="0" indent="0">
              <a:buNone/>
              <a:defRPr sz="1400"/>
            </a:lvl1pPr>
            <a:lvl2pPr marL="457206" indent="0">
              <a:buNone/>
              <a:defRPr sz="1200"/>
            </a:lvl2pPr>
            <a:lvl3pPr marL="914411" indent="0">
              <a:buNone/>
              <a:defRPr sz="1000"/>
            </a:lvl3pPr>
            <a:lvl4pPr marL="1371617" indent="0">
              <a:buNone/>
              <a:defRPr sz="900"/>
            </a:lvl4pPr>
            <a:lvl5pPr marL="1828823" indent="0">
              <a:buNone/>
              <a:defRPr sz="900"/>
            </a:lvl5pPr>
            <a:lvl6pPr marL="2286029" indent="0">
              <a:buNone/>
              <a:defRPr sz="900"/>
            </a:lvl6pPr>
            <a:lvl7pPr marL="2743234" indent="0">
              <a:buNone/>
              <a:defRPr sz="900"/>
            </a:lvl7pPr>
            <a:lvl8pPr marL="3200440" indent="0">
              <a:buNone/>
              <a:defRPr sz="900"/>
            </a:lvl8pPr>
            <a:lvl9pPr marL="3657646"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0C574E6-55D0-40C4-96EB-B96AF8F06DCC}" type="datetimeFigureOut">
              <a:rPr lang="es-MX" smtClean="0"/>
              <a:t>20/08/2021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8" y="71437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3137870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1"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3" y="634965"/>
            <a:ext cx="8915401" cy="3854970"/>
          </a:xfrm>
        </p:spPr>
        <p:txBody>
          <a:bodyPr anchor="t">
            <a:normAutofit/>
          </a:bodyPr>
          <a:lstStyle>
            <a:lvl1pPr marL="0" indent="0" algn="ctr">
              <a:buNone/>
              <a:defRPr sz="1600"/>
            </a:lvl1pPr>
            <a:lvl2pPr marL="457206" indent="0">
              <a:buNone/>
              <a:defRPr sz="1600"/>
            </a:lvl2pPr>
            <a:lvl3pPr marL="914411" indent="0">
              <a:buNone/>
              <a:defRPr sz="1600"/>
            </a:lvl3pPr>
            <a:lvl4pPr marL="1371617" indent="0">
              <a:buNone/>
              <a:defRPr sz="1600"/>
            </a:lvl4pPr>
            <a:lvl5pPr marL="1828823" indent="0">
              <a:buNone/>
              <a:defRPr sz="1600"/>
            </a:lvl5pPr>
            <a:lvl6pPr marL="2286029" indent="0">
              <a:buNone/>
              <a:defRPr sz="1600"/>
            </a:lvl6pPr>
            <a:lvl7pPr marL="2743234" indent="0">
              <a:buNone/>
              <a:defRPr sz="1600"/>
            </a:lvl7pPr>
            <a:lvl8pPr marL="3200440" indent="0">
              <a:buNone/>
              <a:defRPr sz="1600"/>
            </a:lvl8pPr>
            <a:lvl9pPr marL="3657646"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1" cy="493712"/>
          </a:xfrm>
        </p:spPr>
        <p:txBody>
          <a:bodyPr>
            <a:normAutofit/>
          </a:bodyPr>
          <a:lstStyle>
            <a:lvl1pPr marL="0" indent="0">
              <a:buNone/>
              <a:defRPr sz="1200"/>
            </a:lvl1pPr>
            <a:lvl2pPr marL="457206" indent="0">
              <a:buNone/>
              <a:defRPr sz="1200"/>
            </a:lvl2pPr>
            <a:lvl3pPr marL="914411" indent="0">
              <a:buNone/>
              <a:defRPr sz="1000"/>
            </a:lvl3pPr>
            <a:lvl4pPr marL="1371617" indent="0">
              <a:buNone/>
              <a:defRPr sz="900"/>
            </a:lvl4pPr>
            <a:lvl5pPr marL="1828823" indent="0">
              <a:buNone/>
              <a:defRPr sz="900"/>
            </a:lvl5pPr>
            <a:lvl6pPr marL="2286029" indent="0">
              <a:buNone/>
              <a:defRPr sz="900"/>
            </a:lvl6pPr>
            <a:lvl7pPr marL="2743234" indent="0">
              <a:buNone/>
              <a:defRPr sz="900"/>
            </a:lvl7pPr>
            <a:lvl8pPr marL="3200440" indent="0">
              <a:buNone/>
              <a:defRPr sz="900"/>
            </a:lvl8pPr>
            <a:lvl9pPr marL="3657646"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0C574E6-55D0-40C4-96EB-B96AF8F06DCC}" type="datetimeFigureOut">
              <a:rPr lang="es-MX" smtClean="0"/>
              <a:t>20/08/2021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8" y="4911726"/>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8"/>
            <a:ext cx="779767" cy="365125"/>
          </a:xfrm>
        </p:spPr>
        <p:txBody>
          <a:bodyPr/>
          <a:lstStyle/>
          <a:p>
            <a:fld id="{85613B58-3667-40A0-A79B-5D9BF1C878D1}" type="slidenum">
              <a:rPr lang="es-MX" smtClean="0"/>
              <a:t>‹Nº›</a:t>
            </a:fld>
            <a:endParaRPr lang="es-MX"/>
          </a:p>
        </p:txBody>
      </p:sp>
    </p:spTree>
    <p:extLst>
      <p:ext uri="{BB962C8B-B14F-4D97-AF65-F5344CB8AC3E}">
        <p14:creationId xmlns:p14="http://schemas.microsoft.com/office/powerpoint/2010/main" val="3352222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0"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2" y="-785"/>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5"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3" y="2133600"/>
            <a:ext cx="8915401"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0C574E6-55D0-40C4-96EB-B96AF8F06DCC}" type="datetimeFigureOut">
              <a:rPr lang="es-MX" smtClean="0"/>
              <a:t>20/08/2021</a:t>
            </a:fld>
            <a:endParaRPr lang="es-MX"/>
          </a:p>
        </p:txBody>
      </p:sp>
      <p:sp>
        <p:nvSpPr>
          <p:cNvPr id="5" name="Footer Placeholder 4"/>
          <p:cNvSpPr>
            <a:spLocks noGrp="1"/>
          </p:cNvSpPr>
          <p:nvPr>
            <p:ph type="ftr" sz="quarter" idx="3"/>
          </p:nvPr>
        </p:nvSpPr>
        <p:spPr>
          <a:xfrm>
            <a:off x="2589213" y="6135809"/>
            <a:ext cx="761999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4" y="787783"/>
            <a:ext cx="779767" cy="365125"/>
          </a:xfrm>
          <a:prstGeom prst="rect">
            <a:avLst/>
          </a:prstGeom>
        </p:spPr>
        <p:txBody>
          <a:bodyPr vert="horz" lIns="91440" tIns="45720" rIns="91440" bIns="45720" rtlCol="0" anchor="ctr"/>
          <a:lstStyle>
            <a:lvl1pPr algn="r">
              <a:defRPr sz="2000">
                <a:solidFill>
                  <a:srgbClr val="FEFFFF"/>
                </a:solidFill>
              </a:defRPr>
            </a:lvl1pPr>
          </a:lstStyle>
          <a:p>
            <a:fld id="{85613B58-3667-40A0-A79B-5D9BF1C878D1}" type="slidenum">
              <a:rPr lang="es-MX" smtClean="0"/>
              <a:t>‹Nº›</a:t>
            </a:fld>
            <a:endParaRPr lang="es-MX"/>
          </a:p>
        </p:txBody>
      </p:sp>
    </p:spTree>
    <p:extLst>
      <p:ext uri="{BB962C8B-B14F-4D97-AF65-F5344CB8AC3E}">
        <p14:creationId xmlns:p14="http://schemas.microsoft.com/office/powerpoint/2010/main" val="4232086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6"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5" indent="-342905" algn="l" defTabSz="457206"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60" indent="-285753" algn="l" defTabSz="457206"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14" indent="-228603" algn="l" defTabSz="457206"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20" indent="-228603" algn="l" defTabSz="457206"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26" indent="-228603" algn="l" defTabSz="457206"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32" indent="-228603" algn="l" defTabSz="457206"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37" indent="-228603" algn="l" defTabSz="457206"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43" indent="-228603" algn="l" defTabSz="457206"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48" indent="-228603" algn="l" defTabSz="457206"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6" rtl="0" eaLnBrk="1" latinLnBrk="0" hangingPunct="1">
        <a:defRPr sz="1800" kern="1200">
          <a:solidFill>
            <a:schemeClr val="tx1"/>
          </a:solidFill>
          <a:latin typeface="+mn-lt"/>
          <a:ea typeface="+mn-ea"/>
          <a:cs typeface="+mn-cs"/>
        </a:defRPr>
      </a:lvl1pPr>
      <a:lvl2pPr marL="457206" algn="l" defTabSz="457206" rtl="0" eaLnBrk="1" latinLnBrk="0" hangingPunct="1">
        <a:defRPr sz="1800" kern="1200">
          <a:solidFill>
            <a:schemeClr val="tx1"/>
          </a:solidFill>
          <a:latin typeface="+mn-lt"/>
          <a:ea typeface="+mn-ea"/>
          <a:cs typeface="+mn-cs"/>
        </a:defRPr>
      </a:lvl2pPr>
      <a:lvl3pPr marL="914411" algn="l" defTabSz="457206" rtl="0" eaLnBrk="1" latinLnBrk="0" hangingPunct="1">
        <a:defRPr sz="1800" kern="1200">
          <a:solidFill>
            <a:schemeClr val="tx1"/>
          </a:solidFill>
          <a:latin typeface="+mn-lt"/>
          <a:ea typeface="+mn-ea"/>
          <a:cs typeface="+mn-cs"/>
        </a:defRPr>
      </a:lvl3pPr>
      <a:lvl4pPr marL="1371617" algn="l" defTabSz="457206" rtl="0" eaLnBrk="1" latinLnBrk="0" hangingPunct="1">
        <a:defRPr sz="1800" kern="1200">
          <a:solidFill>
            <a:schemeClr val="tx1"/>
          </a:solidFill>
          <a:latin typeface="+mn-lt"/>
          <a:ea typeface="+mn-ea"/>
          <a:cs typeface="+mn-cs"/>
        </a:defRPr>
      </a:lvl4pPr>
      <a:lvl5pPr marL="1828823" algn="l" defTabSz="457206" rtl="0" eaLnBrk="1" latinLnBrk="0" hangingPunct="1">
        <a:defRPr sz="1800" kern="1200">
          <a:solidFill>
            <a:schemeClr val="tx1"/>
          </a:solidFill>
          <a:latin typeface="+mn-lt"/>
          <a:ea typeface="+mn-ea"/>
          <a:cs typeface="+mn-cs"/>
        </a:defRPr>
      </a:lvl5pPr>
      <a:lvl6pPr marL="2286029" algn="l" defTabSz="457206" rtl="0" eaLnBrk="1" latinLnBrk="0" hangingPunct="1">
        <a:defRPr sz="1800" kern="1200">
          <a:solidFill>
            <a:schemeClr val="tx1"/>
          </a:solidFill>
          <a:latin typeface="+mn-lt"/>
          <a:ea typeface="+mn-ea"/>
          <a:cs typeface="+mn-cs"/>
        </a:defRPr>
      </a:lvl6pPr>
      <a:lvl7pPr marL="2743234" algn="l" defTabSz="457206" rtl="0" eaLnBrk="1" latinLnBrk="0" hangingPunct="1">
        <a:defRPr sz="1800" kern="1200">
          <a:solidFill>
            <a:schemeClr val="tx1"/>
          </a:solidFill>
          <a:latin typeface="+mn-lt"/>
          <a:ea typeface="+mn-ea"/>
          <a:cs typeface="+mn-cs"/>
        </a:defRPr>
      </a:lvl7pPr>
      <a:lvl8pPr marL="3200440" algn="l" defTabSz="457206" rtl="0" eaLnBrk="1" latinLnBrk="0" hangingPunct="1">
        <a:defRPr sz="1800" kern="1200">
          <a:solidFill>
            <a:schemeClr val="tx1"/>
          </a:solidFill>
          <a:latin typeface="+mn-lt"/>
          <a:ea typeface="+mn-ea"/>
          <a:cs typeface="+mn-cs"/>
        </a:defRPr>
      </a:lvl8pPr>
      <a:lvl9pPr marL="3657646" algn="l" defTabSz="45720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5BED9AB-4319-4C41-96BE-BC9D7111A7B2}"/>
              </a:ext>
            </a:extLst>
          </p:cNvPr>
          <p:cNvSpPr>
            <a:spLocks noGrp="1"/>
          </p:cNvSpPr>
          <p:nvPr>
            <p:ph type="ctrTitle"/>
          </p:nvPr>
        </p:nvSpPr>
        <p:spPr/>
        <p:txBody>
          <a:bodyPr/>
          <a:lstStyle/>
          <a:p>
            <a:r>
              <a:rPr lang="es-MX" dirty="0"/>
              <a:t>Diseño estadístico </a:t>
            </a:r>
          </a:p>
        </p:txBody>
      </p:sp>
      <p:sp>
        <p:nvSpPr>
          <p:cNvPr id="3" name="Subtítulo 2">
            <a:extLst>
              <a:ext uri="{FF2B5EF4-FFF2-40B4-BE49-F238E27FC236}">
                <a16:creationId xmlns:a16="http://schemas.microsoft.com/office/drawing/2014/main" xmlns="" id="{FB407800-859E-426E-935D-38BAAB3F95C1}"/>
              </a:ext>
            </a:extLst>
          </p:cNvPr>
          <p:cNvSpPr>
            <a:spLocks noGrp="1"/>
          </p:cNvSpPr>
          <p:nvPr>
            <p:ph type="subTitle" idx="1"/>
          </p:nvPr>
        </p:nvSpPr>
        <p:spPr/>
        <p:txBody>
          <a:bodyPr/>
          <a:lstStyle/>
          <a:p>
            <a:endParaRPr lang="es-MX"/>
          </a:p>
        </p:txBody>
      </p:sp>
    </p:spTree>
    <p:extLst>
      <p:ext uri="{BB962C8B-B14F-4D97-AF65-F5344CB8AC3E}">
        <p14:creationId xmlns:p14="http://schemas.microsoft.com/office/powerpoint/2010/main" val="2209950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31DBB4D-8915-4FE4-98A8-84A42B067C90}"/>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FC11CF2F-E9BF-4338-9EA7-2AD585E08A63}"/>
              </a:ext>
            </a:extLst>
          </p:cNvPr>
          <p:cNvSpPr>
            <a:spLocks noGrp="1"/>
          </p:cNvSpPr>
          <p:nvPr>
            <p:ph idx="1"/>
          </p:nvPr>
        </p:nvSpPr>
        <p:spPr/>
        <p:txBody>
          <a:bodyPr/>
          <a:lstStyle/>
          <a:p>
            <a:r>
              <a:rPr lang="es-MX" dirty="0"/>
              <a:t>Desviación estándar: </a:t>
            </a:r>
          </a:p>
          <a:p>
            <a:pPr lvl="1"/>
            <a:r>
              <a:rPr lang="es-MX" dirty="0"/>
              <a:t>Es el promedio de desviación de las puntuaciones con respecto a la media. Esta medida se expresa en las unidades originales de medición de la distribución. Se interpreta en relación con la media. </a:t>
            </a:r>
          </a:p>
          <a:p>
            <a:pPr lvl="1"/>
            <a:r>
              <a:rPr lang="es-MX" dirty="0"/>
              <a:t>Cuanto mayor sea la dispersión de los datos alrededor de la media, mayor será la desviación estándar. </a:t>
            </a:r>
          </a:p>
          <a:p>
            <a:pPr lvl="1"/>
            <a:r>
              <a:rPr lang="es-MX" dirty="0"/>
              <a:t>La desviación estándar se interpreta como cuánto se desvía, en promedio, de la media un conjunto de puntuaciones.</a:t>
            </a:r>
          </a:p>
          <a:p>
            <a:endParaRPr lang="es-MX" dirty="0"/>
          </a:p>
        </p:txBody>
      </p:sp>
    </p:spTree>
    <p:extLst>
      <p:ext uri="{BB962C8B-B14F-4D97-AF65-F5344CB8AC3E}">
        <p14:creationId xmlns:p14="http://schemas.microsoft.com/office/powerpoint/2010/main" val="2281458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8D8F894-82ED-43BB-9C3E-19B0E8FA6CAC}"/>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9A339B42-CF88-42CD-B2AC-E654839838F5}"/>
              </a:ext>
            </a:extLst>
          </p:cNvPr>
          <p:cNvSpPr>
            <a:spLocks noGrp="1"/>
          </p:cNvSpPr>
          <p:nvPr>
            <p:ph idx="1"/>
          </p:nvPr>
        </p:nvSpPr>
        <p:spPr/>
        <p:txBody>
          <a:bodyPr>
            <a:normAutofit/>
          </a:bodyPr>
          <a:lstStyle/>
          <a:p>
            <a:r>
              <a:rPr lang="es-MX" dirty="0"/>
              <a:t>Varianza:</a:t>
            </a:r>
          </a:p>
          <a:p>
            <a:pPr lvl="1"/>
            <a:r>
              <a:rPr lang="es-MX" dirty="0"/>
              <a:t>Es la desviación estándar elevada al cuadrado y se simboliza como s2 . Es  un concepto estadístico muy importante, ya que la mayoría de las pruebas cuantitativas se fundamentan en él.</a:t>
            </a:r>
          </a:p>
          <a:p>
            <a:pPr lvl="1"/>
            <a:r>
              <a:rPr lang="es-MX" dirty="0"/>
              <a:t>Diversos métodos estadísticos parten de la descomposición de la varianza. Sin embargo, con fines descriptivos se utiliza preferentemente la desviación estándar.</a:t>
            </a:r>
          </a:p>
        </p:txBody>
      </p:sp>
    </p:spTree>
    <p:extLst>
      <p:ext uri="{BB962C8B-B14F-4D97-AF65-F5344CB8AC3E}">
        <p14:creationId xmlns:p14="http://schemas.microsoft.com/office/powerpoint/2010/main" val="1542109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9D917D8-EF58-4A3A-AA37-B8DF0AAEEFA7}"/>
              </a:ext>
            </a:extLst>
          </p:cNvPr>
          <p:cNvSpPr>
            <a:spLocks noGrp="1"/>
          </p:cNvSpPr>
          <p:nvPr>
            <p:ph type="title"/>
          </p:nvPr>
        </p:nvSpPr>
        <p:spPr/>
        <p:txBody>
          <a:bodyPr/>
          <a:lstStyle/>
          <a:p>
            <a:r>
              <a:rPr lang="es-MX" dirty="0"/>
              <a:t>¿Hay alguna otra estadística descriptiva?</a:t>
            </a:r>
          </a:p>
        </p:txBody>
      </p:sp>
      <p:sp>
        <p:nvSpPr>
          <p:cNvPr id="3" name="Marcador de contenido 2">
            <a:extLst>
              <a:ext uri="{FF2B5EF4-FFF2-40B4-BE49-F238E27FC236}">
                <a16:creationId xmlns:a16="http://schemas.microsoft.com/office/drawing/2014/main" xmlns="" id="{100F743D-519F-46DC-9149-AFF509316123}"/>
              </a:ext>
            </a:extLst>
          </p:cNvPr>
          <p:cNvSpPr>
            <a:spLocks noGrp="1"/>
          </p:cNvSpPr>
          <p:nvPr>
            <p:ph idx="1"/>
          </p:nvPr>
        </p:nvSpPr>
        <p:spPr/>
        <p:txBody>
          <a:bodyPr>
            <a:normAutofit/>
          </a:bodyPr>
          <a:lstStyle/>
          <a:p>
            <a:r>
              <a:rPr lang="es-MX" dirty="0"/>
              <a:t>Sí, la asimetría y la curtosis. </a:t>
            </a:r>
          </a:p>
          <a:p>
            <a:pPr lvl="1"/>
            <a:r>
              <a:rPr lang="es-MX" dirty="0"/>
              <a:t>Los polígonos de frecuencia son curvas, por ello se representan como tales, para que puedan analizarse en términos de probabilidad y visualizar su grado de dispersión. Estos dos elementos resultan esenciales para analizar estas curvas o polígonos de frecuencias. </a:t>
            </a:r>
          </a:p>
          <a:p>
            <a:r>
              <a:rPr lang="es-MX" dirty="0"/>
              <a:t>La asimetría: </a:t>
            </a:r>
          </a:p>
          <a:p>
            <a:pPr lvl="1"/>
            <a:r>
              <a:rPr lang="es-MX" dirty="0"/>
              <a:t>Es una estadística necesaria para conocer cuánto se parece nuestra distribución a una distribución teórica llamada curva normal y constituye un indicador del lado de la curva donde se agrupan las frecuencias. </a:t>
            </a:r>
          </a:p>
          <a:p>
            <a:r>
              <a:rPr lang="es-MX" dirty="0"/>
              <a:t>La curtosis: </a:t>
            </a:r>
          </a:p>
          <a:p>
            <a:pPr lvl="1"/>
            <a:r>
              <a:rPr lang="es-MX" dirty="0"/>
              <a:t>Es un indicador de lo plana o “picuda” que es una curva. </a:t>
            </a:r>
          </a:p>
        </p:txBody>
      </p:sp>
    </p:spTree>
    <p:extLst>
      <p:ext uri="{BB962C8B-B14F-4D97-AF65-F5344CB8AC3E}">
        <p14:creationId xmlns:p14="http://schemas.microsoft.com/office/powerpoint/2010/main" val="1848579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89446E7-78A0-451B-811B-D473EABE6E2D}"/>
              </a:ext>
            </a:extLst>
          </p:cNvPr>
          <p:cNvSpPr>
            <a:spLocks noGrp="1"/>
          </p:cNvSpPr>
          <p:nvPr>
            <p:ph type="title"/>
          </p:nvPr>
        </p:nvSpPr>
        <p:spPr/>
        <p:txBody>
          <a:bodyPr/>
          <a:lstStyle/>
          <a:p>
            <a:r>
              <a:rPr lang="es-MX" dirty="0"/>
              <a:t>2) Confiabilidad y validez</a:t>
            </a:r>
          </a:p>
        </p:txBody>
      </p:sp>
      <p:sp>
        <p:nvSpPr>
          <p:cNvPr id="3" name="Marcador de contenido 2">
            <a:extLst>
              <a:ext uri="{FF2B5EF4-FFF2-40B4-BE49-F238E27FC236}">
                <a16:creationId xmlns:a16="http://schemas.microsoft.com/office/drawing/2014/main" xmlns="" id="{F7234AE5-BF32-4463-9E5E-128BB4B634DB}"/>
              </a:ext>
            </a:extLst>
          </p:cNvPr>
          <p:cNvSpPr>
            <a:spLocks noGrp="1"/>
          </p:cNvSpPr>
          <p:nvPr>
            <p:ph idx="1"/>
          </p:nvPr>
        </p:nvSpPr>
        <p:spPr/>
        <p:txBody>
          <a:bodyPr/>
          <a:lstStyle/>
          <a:p>
            <a:r>
              <a:rPr lang="es-MX" dirty="0"/>
              <a:t>La confiabilidad se calcula y evalúa para todo el instrumento de medición utilizado, o bien, si se administraron varios instrumentos, se determina para cada uno de ellos. </a:t>
            </a:r>
          </a:p>
          <a:p>
            <a:r>
              <a:rPr lang="es-MX" dirty="0"/>
              <a:t>Asimismo, es común que el instrumento contenga varias escalas para diferentes variables o dimensiones, entonces la fiabilidad se establece para cada escala y para el total de escalas.</a:t>
            </a:r>
          </a:p>
          <a:p>
            <a:endParaRPr lang="es-MX" dirty="0"/>
          </a:p>
        </p:txBody>
      </p:sp>
    </p:spTree>
    <p:extLst>
      <p:ext uri="{BB962C8B-B14F-4D97-AF65-F5344CB8AC3E}">
        <p14:creationId xmlns:p14="http://schemas.microsoft.com/office/powerpoint/2010/main" val="1614073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8D2D1A2-1885-409A-8ADD-9EAE38EC7E71}"/>
              </a:ext>
            </a:extLst>
          </p:cNvPr>
          <p:cNvSpPr>
            <a:spLocks noGrp="1"/>
          </p:cNvSpPr>
          <p:nvPr>
            <p:ph type="title"/>
          </p:nvPr>
        </p:nvSpPr>
        <p:spPr/>
        <p:txBody>
          <a:bodyPr/>
          <a:lstStyle/>
          <a:p>
            <a:r>
              <a:rPr lang="es-MX" dirty="0"/>
              <a:t>Confiabilidad</a:t>
            </a:r>
          </a:p>
        </p:txBody>
      </p:sp>
      <p:sp>
        <p:nvSpPr>
          <p:cNvPr id="3" name="Marcador de contenido 2">
            <a:extLst>
              <a:ext uri="{FF2B5EF4-FFF2-40B4-BE49-F238E27FC236}">
                <a16:creationId xmlns:a16="http://schemas.microsoft.com/office/drawing/2014/main" xmlns="" id="{F6ACD383-E521-4D58-9189-0C354691F4D6}"/>
              </a:ext>
            </a:extLst>
          </p:cNvPr>
          <p:cNvSpPr>
            <a:spLocks noGrp="1"/>
          </p:cNvSpPr>
          <p:nvPr>
            <p:ph idx="1"/>
          </p:nvPr>
        </p:nvSpPr>
        <p:spPr/>
        <p:txBody>
          <a:bodyPr/>
          <a:lstStyle/>
          <a:p>
            <a:r>
              <a:rPr lang="es-MX" dirty="0"/>
              <a:t>Los procedimientos más utilizados para determinar la confiabilidad mediante un coeficiente son: </a:t>
            </a:r>
          </a:p>
          <a:p>
            <a:r>
              <a:rPr lang="es-MX" dirty="0"/>
              <a:t>Medida de estabilidad (confiabilidad por test-</a:t>
            </a:r>
            <a:r>
              <a:rPr lang="es-MX" dirty="0" err="1"/>
              <a:t>retest</a:t>
            </a:r>
            <a:r>
              <a:rPr lang="es-MX" dirty="0"/>
              <a:t>): </a:t>
            </a:r>
          </a:p>
          <a:p>
            <a:pPr lvl="1"/>
            <a:r>
              <a:rPr lang="es-MX" dirty="0"/>
              <a:t>En este procedimiento un mismo instrumento de medición se aplica dos o más veces a un mismo grupo de personas o casos, después de cierto periodo. </a:t>
            </a:r>
          </a:p>
          <a:p>
            <a:pPr lvl="1"/>
            <a:r>
              <a:rPr lang="es-MX" dirty="0"/>
              <a:t>Si la correlación entre los resultados de las diferentes aplicaciones es muy positiva, el instrumento se considera confiable</a:t>
            </a:r>
          </a:p>
        </p:txBody>
      </p:sp>
    </p:spTree>
    <p:extLst>
      <p:ext uri="{BB962C8B-B14F-4D97-AF65-F5344CB8AC3E}">
        <p14:creationId xmlns:p14="http://schemas.microsoft.com/office/powerpoint/2010/main" val="2216296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A1EA741-2297-453A-8C6C-31B109A4FE77}"/>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897F964A-8B8A-4F56-BF93-68EB85B88648}"/>
              </a:ext>
            </a:extLst>
          </p:cNvPr>
          <p:cNvSpPr>
            <a:spLocks noGrp="1"/>
          </p:cNvSpPr>
          <p:nvPr>
            <p:ph idx="1"/>
          </p:nvPr>
        </p:nvSpPr>
        <p:spPr/>
        <p:txBody>
          <a:bodyPr/>
          <a:lstStyle/>
          <a:p>
            <a:r>
              <a:rPr lang="es-MX" dirty="0"/>
              <a:t>Método de formas alternativas o paralelas: </a:t>
            </a:r>
          </a:p>
          <a:p>
            <a:pPr lvl="1"/>
            <a:r>
              <a:rPr lang="es-MX" dirty="0"/>
              <a:t>En este esquema no se administra el mismo instrumento de medición, sino dos o más versiones equivalentes de éste. </a:t>
            </a:r>
          </a:p>
          <a:p>
            <a:pPr lvl="1"/>
            <a:r>
              <a:rPr lang="es-MX" dirty="0"/>
              <a:t>Las versiones (casi siempre dos) son similares en contenido, instrucciones, duración y otras características, y se administran a un mismo grupo de personas simultáneamente o dentro de un periodo corto. </a:t>
            </a:r>
          </a:p>
          <a:p>
            <a:pPr lvl="1"/>
            <a:r>
              <a:rPr lang="es-MX" dirty="0"/>
              <a:t>El instrumento es confiable si la correlación entre los resultados de ambas administraciones es positiva de manera significativa.</a:t>
            </a:r>
          </a:p>
        </p:txBody>
      </p:sp>
    </p:spTree>
    <p:extLst>
      <p:ext uri="{BB962C8B-B14F-4D97-AF65-F5344CB8AC3E}">
        <p14:creationId xmlns:p14="http://schemas.microsoft.com/office/powerpoint/2010/main" val="372445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2D0E30E-2E66-4E83-B152-AB2C106F23D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CEF40124-5DFD-43B5-905C-879C0105D185}"/>
              </a:ext>
            </a:extLst>
          </p:cNvPr>
          <p:cNvSpPr>
            <a:spLocks noGrp="1"/>
          </p:cNvSpPr>
          <p:nvPr>
            <p:ph idx="1"/>
          </p:nvPr>
        </p:nvSpPr>
        <p:spPr/>
        <p:txBody>
          <a:bodyPr/>
          <a:lstStyle/>
          <a:p>
            <a:r>
              <a:rPr lang="es-MX" dirty="0"/>
              <a:t>Método de mitades partidas (</a:t>
            </a:r>
            <a:r>
              <a:rPr lang="es-MX" dirty="0" err="1"/>
              <a:t>split-halves</a:t>
            </a:r>
            <a:r>
              <a:rPr lang="es-MX" dirty="0"/>
              <a:t>):</a:t>
            </a:r>
          </a:p>
          <a:p>
            <a:pPr lvl="1"/>
            <a:r>
              <a:rPr lang="es-MX" dirty="0"/>
              <a:t>Los procedimientos anteriores requieren cuando menos dos administraciones de la medición en la muestra. En cambio, el método de mitades partidas necesita sólo una aplicación de la medición. </a:t>
            </a:r>
          </a:p>
          <a:p>
            <a:pPr lvl="1"/>
            <a:r>
              <a:rPr lang="es-MX" dirty="0"/>
              <a:t>Específicamente, el conjunto total de ítems o reactivos se divide en dos mitades equivalentes y se comparan las puntuaciones o resultados de ambas. </a:t>
            </a:r>
          </a:p>
          <a:p>
            <a:pPr lvl="1"/>
            <a:r>
              <a:rPr lang="es-MX" dirty="0"/>
              <a:t>Si el instrumento es confiable, las puntuaciones de las dos mitades deben estar muy correlacionadas.</a:t>
            </a:r>
          </a:p>
        </p:txBody>
      </p:sp>
    </p:spTree>
    <p:extLst>
      <p:ext uri="{BB962C8B-B14F-4D97-AF65-F5344CB8AC3E}">
        <p14:creationId xmlns:p14="http://schemas.microsoft.com/office/powerpoint/2010/main" val="2720934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BCDDCF1-8EEC-456F-B3BE-097E515D71A7}"/>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225A5EF1-469F-4116-A93C-FD16C229DA61}"/>
              </a:ext>
            </a:extLst>
          </p:cNvPr>
          <p:cNvSpPr>
            <a:spLocks noGrp="1"/>
          </p:cNvSpPr>
          <p:nvPr>
            <p:ph idx="1"/>
          </p:nvPr>
        </p:nvSpPr>
        <p:spPr/>
        <p:txBody>
          <a:bodyPr/>
          <a:lstStyle/>
          <a:p>
            <a:r>
              <a:rPr lang="es-MX" dirty="0"/>
              <a:t>Medidas de coherencia o consistencia interna: </a:t>
            </a:r>
          </a:p>
          <a:p>
            <a:pPr lvl="1"/>
            <a:r>
              <a:rPr lang="es-MX" dirty="0"/>
              <a:t>Éstos son coeficientes que estiman la confiabilidad: </a:t>
            </a:r>
          </a:p>
          <a:p>
            <a:pPr lvl="2"/>
            <a:r>
              <a:rPr lang="es-MX" dirty="0"/>
              <a:t>a) el alfa de Cronbach (desarrollado por J.L. Cronbach) </a:t>
            </a:r>
          </a:p>
          <a:p>
            <a:pPr lvl="2"/>
            <a:r>
              <a:rPr lang="es-MX" dirty="0"/>
              <a:t>b) los coeficientes KR-20 y KR-21 de </a:t>
            </a:r>
            <a:r>
              <a:rPr lang="es-MX" dirty="0" err="1"/>
              <a:t>Kuder</a:t>
            </a:r>
            <a:r>
              <a:rPr lang="es-MX" dirty="0"/>
              <a:t> y Richardson. </a:t>
            </a:r>
          </a:p>
          <a:p>
            <a:pPr lvl="1"/>
            <a:r>
              <a:rPr lang="es-MX" dirty="0"/>
              <a:t>El método de cálculo de éstos requiere una sola administración del instrumento de medición. </a:t>
            </a:r>
          </a:p>
          <a:p>
            <a:pPr lvl="1"/>
            <a:r>
              <a:rPr lang="es-MX" dirty="0"/>
              <a:t>Su ventaja reside en que no es necesario dividir en dos mitades a los ítems del instrumento, simplemente se aplica la medición y se calcula el coeficiente.</a:t>
            </a:r>
          </a:p>
        </p:txBody>
      </p:sp>
    </p:spTree>
    <p:extLst>
      <p:ext uri="{BB962C8B-B14F-4D97-AF65-F5344CB8AC3E}">
        <p14:creationId xmlns:p14="http://schemas.microsoft.com/office/powerpoint/2010/main" val="3329243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9995701-B05E-4F3D-AB61-940B69786CDC}"/>
              </a:ext>
            </a:extLst>
          </p:cNvPr>
          <p:cNvSpPr>
            <a:spLocks noGrp="1"/>
          </p:cNvSpPr>
          <p:nvPr>
            <p:ph type="title"/>
          </p:nvPr>
        </p:nvSpPr>
        <p:spPr/>
        <p:txBody>
          <a:bodyPr/>
          <a:lstStyle/>
          <a:p>
            <a:r>
              <a:rPr lang="es-MX" dirty="0"/>
              <a:t>Validez</a:t>
            </a:r>
          </a:p>
        </p:txBody>
      </p:sp>
      <p:sp>
        <p:nvSpPr>
          <p:cNvPr id="3" name="Marcador de contenido 2">
            <a:extLst>
              <a:ext uri="{FF2B5EF4-FFF2-40B4-BE49-F238E27FC236}">
                <a16:creationId xmlns:a16="http://schemas.microsoft.com/office/drawing/2014/main" xmlns="" id="{8AD53691-4941-45A4-90AA-66A0CF4CF09C}"/>
              </a:ext>
            </a:extLst>
          </p:cNvPr>
          <p:cNvSpPr>
            <a:spLocks noGrp="1"/>
          </p:cNvSpPr>
          <p:nvPr>
            <p:ph idx="1"/>
          </p:nvPr>
        </p:nvSpPr>
        <p:spPr/>
        <p:txBody>
          <a:bodyPr/>
          <a:lstStyle/>
          <a:p>
            <a:r>
              <a:rPr lang="es-MX" dirty="0"/>
              <a:t>La evidencia de la validez de criterio se produce al correlacionar las puntuaciones de los participantes, obtenidas por medio del instrumento, con sus valores logrados en el criterio.</a:t>
            </a:r>
          </a:p>
        </p:txBody>
      </p:sp>
    </p:spTree>
    <p:extLst>
      <p:ext uri="{BB962C8B-B14F-4D97-AF65-F5344CB8AC3E}">
        <p14:creationId xmlns:p14="http://schemas.microsoft.com/office/powerpoint/2010/main" val="2224073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52F073E-157C-40F2-900B-7DEE3598FDD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8E4335F0-2F73-4D7D-BBEC-EAAF4E54CBA8}"/>
              </a:ext>
            </a:extLst>
          </p:cNvPr>
          <p:cNvSpPr>
            <a:spLocks noGrp="1"/>
          </p:cNvSpPr>
          <p:nvPr>
            <p:ph idx="1"/>
          </p:nvPr>
        </p:nvSpPr>
        <p:spPr/>
        <p:txBody>
          <a:bodyPr/>
          <a:lstStyle/>
          <a:p>
            <a:r>
              <a:rPr lang="es-MX" dirty="0"/>
              <a:t>Para cada escala, una vez que se determina la confiabilidad (de 0 a 1) y se muestra la evidencia sobre la validez, si algunos ítems son problemáticos (no discriminan, no se vinculan a otros ítems, van en sentido contrario a toda la escala, no miden lo mismo, etc.), se eliminan de los cálculos (pero en el reporte de la investigación, se indica cuáles fueron descartados, las razones de ello y cómo alteran los resultados); posteriormente se vuelve a realizar el análisis descriptivo (distribución de frecuencias, medidas de tendencia central y de variabilidad, etcétera)</a:t>
            </a:r>
          </a:p>
        </p:txBody>
      </p:sp>
    </p:spTree>
    <p:extLst>
      <p:ext uri="{BB962C8B-B14F-4D97-AF65-F5344CB8AC3E}">
        <p14:creationId xmlns:p14="http://schemas.microsoft.com/office/powerpoint/2010/main" val="321878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EABF7BB-F1B9-4E43-937B-CAD1DB8085FF}"/>
              </a:ext>
            </a:extLst>
          </p:cNvPr>
          <p:cNvSpPr>
            <a:spLocks noGrp="1"/>
          </p:cNvSpPr>
          <p:nvPr>
            <p:ph type="title"/>
          </p:nvPr>
        </p:nvSpPr>
        <p:spPr/>
        <p:txBody>
          <a:bodyPr/>
          <a:lstStyle/>
          <a:p>
            <a:r>
              <a:rPr lang="es-MX" dirty="0"/>
              <a:t>1) Estadística descriptiva</a:t>
            </a:r>
          </a:p>
        </p:txBody>
      </p:sp>
      <p:sp>
        <p:nvSpPr>
          <p:cNvPr id="3" name="Marcador de contenido 2">
            <a:extLst>
              <a:ext uri="{FF2B5EF4-FFF2-40B4-BE49-F238E27FC236}">
                <a16:creationId xmlns:a16="http://schemas.microsoft.com/office/drawing/2014/main" xmlns="" id="{1D2B042C-E76E-4C3D-A3B7-6BAC1480C7B9}"/>
              </a:ext>
            </a:extLst>
          </p:cNvPr>
          <p:cNvSpPr>
            <a:spLocks noGrp="1"/>
          </p:cNvSpPr>
          <p:nvPr>
            <p:ph idx="1"/>
          </p:nvPr>
        </p:nvSpPr>
        <p:spPr/>
        <p:txBody>
          <a:bodyPr/>
          <a:lstStyle/>
          <a:p>
            <a:r>
              <a:rPr lang="es-MX" dirty="0"/>
              <a:t>La primera tarea es describir los datos, los valores o las puntuaciones obtenidas para cada variable. </a:t>
            </a:r>
          </a:p>
          <a:p>
            <a:r>
              <a:rPr lang="es-MX" dirty="0"/>
              <a:t>Esto se logra al describir la distribución de las puntuaciones o frecuencias de cada variable. </a:t>
            </a:r>
          </a:p>
        </p:txBody>
      </p:sp>
    </p:spTree>
    <p:extLst>
      <p:ext uri="{BB962C8B-B14F-4D97-AF65-F5344CB8AC3E}">
        <p14:creationId xmlns:p14="http://schemas.microsoft.com/office/powerpoint/2010/main" val="2141228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C4FAC2D-52AA-4C13-9617-D71E32B1A4E8}"/>
              </a:ext>
            </a:extLst>
          </p:cNvPr>
          <p:cNvSpPr>
            <a:spLocks noGrp="1"/>
          </p:cNvSpPr>
          <p:nvPr>
            <p:ph type="title"/>
          </p:nvPr>
        </p:nvSpPr>
        <p:spPr/>
        <p:txBody>
          <a:bodyPr/>
          <a:lstStyle/>
          <a:p>
            <a:r>
              <a:rPr lang="es-MX" dirty="0"/>
              <a:t>3) Estadística inferencial</a:t>
            </a:r>
          </a:p>
        </p:txBody>
      </p:sp>
      <p:sp>
        <p:nvSpPr>
          <p:cNvPr id="3" name="Marcador de contenido 2">
            <a:extLst>
              <a:ext uri="{FF2B5EF4-FFF2-40B4-BE49-F238E27FC236}">
                <a16:creationId xmlns:a16="http://schemas.microsoft.com/office/drawing/2014/main" xmlns="" id="{C24D408D-A317-41DD-BB58-D22132D0B55B}"/>
              </a:ext>
            </a:extLst>
          </p:cNvPr>
          <p:cNvSpPr>
            <a:spLocks noGrp="1"/>
          </p:cNvSpPr>
          <p:nvPr>
            <p:ph idx="1"/>
          </p:nvPr>
        </p:nvSpPr>
        <p:spPr/>
        <p:txBody>
          <a:bodyPr/>
          <a:lstStyle/>
          <a:p>
            <a:r>
              <a:rPr lang="es-MX" dirty="0"/>
              <a:t>Con frecuencia, el propósito de la investigación va más allá de describir las distribuciones de las variables: se pretende probar hipótesis y generalizar los resultados obtenidos en la muestra a la población o universo.</a:t>
            </a:r>
          </a:p>
          <a:p>
            <a:r>
              <a:rPr lang="es-MX" dirty="0"/>
              <a:t>Los datos casi siempre se recolectan de una muestra y sus resultados estadísticos se denominan estadígrafos; la media o la desviación estándar de la distribución de una muestra son estadígrafos. </a:t>
            </a:r>
          </a:p>
          <a:p>
            <a:r>
              <a:rPr lang="es-MX" dirty="0"/>
              <a:t>A las estadísticas de la población se les conoce como parámetros. Éstos no son calculados, porque no se recolectan datos de toda la población, pero pueden ser inferidos de los estadígrafos, de ahí el nombre de estadística inferencial</a:t>
            </a:r>
          </a:p>
        </p:txBody>
      </p:sp>
    </p:spTree>
    <p:extLst>
      <p:ext uri="{BB962C8B-B14F-4D97-AF65-F5344CB8AC3E}">
        <p14:creationId xmlns:p14="http://schemas.microsoft.com/office/powerpoint/2010/main" val="104908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08F117E-6149-4C96-A9E2-9B7624817689}"/>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B0F4CE46-2344-48E0-9225-6EE588AF4553}"/>
              </a:ext>
            </a:extLst>
          </p:cNvPr>
          <p:cNvSpPr>
            <a:spLocks noGrp="1"/>
          </p:cNvSpPr>
          <p:nvPr>
            <p:ph idx="1"/>
          </p:nvPr>
        </p:nvSpPr>
        <p:spPr/>
        <p:txBody>
          <a:bodyPr/>
          <a:lstStyle/>
          <a:p>
            <a:r>
              <a:rPr lang="es-MX" dirty="0"/>
              <a:t>La inferencia de los parámetros depende de que hayamos elegido una muestra probabilística con un tamaño que asegure un nivel de significancia o significación adecuado</a:t>
            </a:r>
          </a:p>
        </p:txBody>
      </p:sp>
    </p:spTree>
    <p:extLst>
      <p:ext uri="{BB962C8B-B14F-4D97-AF65-F5344CB8AC3E}">
        <p14:creationId xmlns:p14="http://schemas.microsoft.com/office/powerpoint/2010/main" val="4230336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8C61378-3BF2-4A8E-9E28-EF5973AE236C}"/>
              </a:ext>
            </a:extLst>
          </p:cNvPr>
          <p:cNvSpPr>
            <a:spLocks noGrp="1"/>
          </p:cNvSpPr>
          <p:nvPr>
            <p:ph type="title"/>
          </p:nvPr>
        </p:nvSpPr>
        <p:spPr/>
        <p:txBody>
          <a:bodyPr/>
          <a:lstStyle/>
          <a:p>
            <a:r>
              <a:rPr lang="es-MX" dirty="0"/>
              <a:t>Prueba de hipótesis</a:t>
            </a:r>
          </a:p>
        </p:txBody>
      </p:sp>
      <p:sp>
        <p:nvSpPr>
          <p:cNvPr id="3" name="Marcador de contenido 2">
            <a:extLst>
              <a:ext uri="{FF2B5EF4-FFF2-40B4-BE49-F238E27FC236}">
                <a16:creationId xmlns:a16="http://schemas.microsoft.com/office/drawing/2014/main" xmlns="" id="{9FA44718-70FC-402D-BA6A-6A9E13C0DCFA}"/>
              </a:ext>
            </a:extLst>
          </p:cNvPr>
          <p:cNvSpPr>
            <a:spLocks noGrp="1"/>
          </p:cNvSpPr>
          <p:nvPr>
            <p:ph idx="1"/>
          </p:nvPr>
        </p:nvSpPr>
        <p:spPr/>
        <p:txBody>
          <a:bodyPr/>
          <a:lstStyle/>
          <a:p>
            <a:r>
              <a:rPr lang="es-MX" dirty="0"/>
              <a:t>Una hipótesis en el contexto de la estadística inferencial es una proposición respecto de uno o varios parámetros, y lo que el investigador hace por medio de la prueba de hipótesis es determinar si la hipótesis poblacional es congruente con los datos obtenidos en la muestra.</a:t>
            </a:r>
          </a:p>
          <a:p>
            <a:r>
              <a:rPr lang="es-MX" dirty="0"/>
              <a:t>Una hipótesis se retiene como un valor aceptable del parámetro, si es consistente con los datos. Si no lo es, se rechaza (pero los datos no se descartan). </a:t>
            </a:r>
          </a:p>
          <a:p>
            <a:r>
              <a:rPr lang="es-MX" dirty="0"/>
              <a:t>Para comprender lo que es la prueba de hipótesis en la estadística inferencial es necesaria la distribución muestral y el nivel de significancia.</a:t>
            </a:r>
          </a:p>
        </p:txBody>
      </p:sp>
    </p:spTree>
    <p:extLst>
      <p:ext uri="{BB962C8B-B14F-4D97-AF65-F5344CB8AC3E}">
        <p14:creationId xmlns:p14="http://schemas.microsoft.com/office/powerpoint/2010/main" val="1169929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DFFF3B5-A990-44CE-825C-FF7559C92C21}"/>
              </a:ext>
            </a:extLst>
          </p:cNvPr>
          <p:cNvSpPr>
            <a:spLocks noGrp="1"/>
          </p:cNvSpPr>
          <p:nvPr>
            <p:ph type="title"/>
          </p:nvPr>
        </p:nvSpPr>
        <p:spPr/>
        <p:txBody>
          <a:bodyPr/>
          <a:lstStyle/>
          <a:p>
            <a:r>
              <a:rPr lang="es-MX" dirty="0"/>
              <a:t>Distribución muestral </a:t>
            </a:r>
          </a:p>
        </p:txBody>
      </p:sp>
      <p:sp>
        <p:nvSpPr>
          <p:cNvPr id="3" name="Marcador de contenido 2">
            <a:extLst>
              <a:ext uri="{FF2B5EF4-FFF2-40B4-BE49-F238E27FC236}">
                <a16:creationId xmlns:a16="http://schemas.microsoft.com/office/drawing/2014/main" xmlns="" id="{E05BA01E-4DE0-4851-9B46-23E9CCFDEA68}"/>
              </a:ext>
            </a:extLst>
          </p:cNvPr>
          <p:cNvSpPr>
            <a:spLocks noGrp="1"/>
          </p:cNvSpPr>
          <p:nvPr>
            <p:ph idx="1"/>
          </p:nvPr>
        </p:nvSpPr>
        <p:spPr/>
        <p:txBody>
          <a:bodyPr>
            <a:normAutofit/>
          </a:bodyPr>
          <a:lstStyle/>
          <a:p>
            <a:r>
              <a:rPr lang="es-MX" dirty="0"/>
              <a:t>Una distribución muestral es un conjunto de valores sobre una estadística calculada de todas las muestras posibles de determinado tamaño de una población.</a:t>
            </a:r>
          </a:p>
          <a:p>
            <a:r>
              <a:rPr lang="es-MX" dirty="0"/>
              <a:t>Distribución normal: </a:t>
            </a:r>
          </a:p>
          <a:p>
            <a:pPr lvl="1"/>
            <a:r>
              <a:rPr lang="es-MX" dirty="0"/>
              <a:t>Distribución en forma de campana que se logra con muestras de 100 o más unidades muestrales y que es útil y necesaria cuando se hacen inferencias estadísticas.</a:t>
            </a:r>
          </a:p>
          <a:p>
            <a:pPr lvl="1"/>
            <a:r>
              <a:rPr lang="es-MX" dirty="0"/>
              <a:t>Como todo modelo es una distribución conceptual que difícilmente se presenta en la realidad tal cual, pero sí se presentan aproximaciones a éste. La curva normal tiene la siguiente configuración:</a:t>
            </a:r>
          </a:p>
        </p:txBody>
      </p:sp>
    </p:spTree>
    <p:extLst>
      <p:ext uri="{BB962C8B-B14F-4D97-AF65-F5344CB8AC3E}">
        <p14:creationId xmlns:p14="http://schemas.microsoft.com/office/powerpoint/2010/main" val="3622536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259C671B-1B22-4141-A9C0-2E7941FDA7C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xmlns="" id="{7B2F5A4B-FA0F-4625-82F7-1D3F11281B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2" name="Freeform 12">
              <a:extLst>
                <a:ext uri="{FF2B5EF4-FFF2-40B4-BE49-F238E27FC236}">
                  <a16:creationId xmlns:a16="http://schemas.microsoft.com/office/drawing/2014/main" xmlns="" id="{9ACB0BAE-722F-4C91-8C2A-44EF768E83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3" name="Freeform 13">
              <a:extLst>
                <a:ext uri="{FF2B5EF4-FFF2-40B4-BE49-F238E27FC236}">
                  <a16:creationId xmlns:a16="http://schemas.microsoft.com/office/drawing/2014/main" xmlns="" id="{C3AC4D9F-59AC-421A-9FF3-C936CEC439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4" name="Freeform 14">
              <a:extLst>
                <a:ext uri="{FF2B5EF4-FFF2-40B4-BE49-F238E27FC236}">
                  <a16:creationId xmlns:a16="http://schemas.microsoft.com/office/drawing/2014/main" xmlns="" id="{797BCE03-677D-4D65-A4D1-1FD721DD5D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5" name="Freeform 15">
              <a:extLst>
                <a:ext uri="{FF2B5EF4-FFF2-40B4-BE49-F238E27FC236}">
                  <a16:creationId xmlns:a16="http://schemas.microsoft.com/office/drawing/2014/main" xmlns="" id="{D007E5D0-0B4E-4094-988C-9917146C2D1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6" name="Freeform 16">
              <a:extLst>
                <a:ext uri="{FF2B5EF4-FFF2-40B4-BE49-F238E27FC236}">
                  <a16:creationId xmlns:a16="http://schemas.microsoft.com/office/drawing/2014/main" xmlns="" id="{024DB804-C06B-4A0A-AC43-6BCCB7D760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7" name="Freeform 17">
              <a:extLst>
                <a:ext uri="{FF2B5EF4-FFF2-40B4-BE49-F238E27FC236}">
                  <a16:creationId xmlns:a16="http://schemas.microsoft.com/office/drawing/2014/main" xmlns="" id="{B51DC17A-305E-486E-A527-5E8068E9EF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8" name="Freeform 18">
              <a:extLst>
                <a:ext uri="{FF2B5EF4-FFF2-40B4-BE49-F238E27FC236}">
                  <a16:creationId xmlns:a16="http://schemas.microsoft.com/office/drawing/2014/main" xmlns="" id="{B6CCA716-6D46-4523-BF96-FF1B0C5464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9" name="Freeform 19">
              <a:extLst>
                <a:ext uri="{FF2B5EF4-FFF2-40B4-BE49-F238E27FC236}">
                  <a16:creationId xmlns:a16="http://schemas.microsoft.com/office/drawing/2014/main" xmlns="" id="{E632B09A-D30C-4268-B28B-ACD6127630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0" name="Freeform 20">
              <a:extLst>
                <a:ext uri="{FF2B5EF4-FFF2-40B4-BE49-F238E27FC236}">
                  <a16:creationId xmlns:a16="http://schemas.microsoft.com/office/drawing/2014/main" xmlns="" id="{5FC839A4-228B-4EC0-8AF4-D8E38ECE67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1" name="Freeform 21">
              <a:extLst>
                <a:ext uri="{FF2B5EF4-FFF2-40B4-BE49-F238E27FC236}">
                  <a16:creationId xmlns:a16="http://schemas.microsoft.com/office/drawing/2014/main" xmlns="" id="{A8FFB1A1-5BB5-4551-87CD-F3365E6FE9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2" name="Freeform 22">
              <a:extLst>
                <a:ext uri="{FF2B5EF4-FFF2-40B4-BE49-F238E27FC236}">
                  <a16:creationId xmlns:a16="http://schemas.microsoft.com/office/drawing/2014/main" xmlns="" id="{D05AF173-8E70-41FA-9254-DF9AC3DDA2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4" name="Group 23">
            <a:extLst>
              <a:ext uri="{FF2B5EF4-FFF2-40B4-BE49-F238E27FC236}">
                <a16:creationId xmlns:a16="http://schemas.microsoft.com/office/drawing/2014/main" xmlns="" id="{1D56A4CE-A3F4-4CFF-9A65-C029AC17B7C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xmlns="" id="{DF669161-0B30-4C76-96BF-962027487D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6" name="Freeform 28">
              <a:extLst>
                <a:ext uri="{FF2B5EF4-FFF2-40B4-BE49-F238E27FC236}">
                  <a16:creationId xmlns:a16="http://schemas.microsoft.com/office/drawing/2014/main" xmlns="" id="{A5232353-CF7C-44DD-8BEE-1C8FF54CDD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7" name="Freeform 29">
              <a:extLst>
                <a:ext uri="{FF2B5EF4-FFF2-40B4-BE49-F238E27FC236}">
                  <a16:creationId xmlns:a16="http://schemas.microsoft.com/office/drawing/2014/main" xmlns="" id="{AEA6CAE2-8741-4E88-A632-69C2B2EC58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8" name="Freeform 30">
              <a:extLst>
                <a:ext uri="{FF2B5EF4-FFF2-40B4-BE49-F238E27FC236}">
                  <a16:creationId xmlns:a16="http://schemas.microsoft.com/office/drawing/2014/main" xmlns="" id="{014AC37D-4388-4AE6-9D4D-CCD99A608C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9" name="Freeform 31">
              <a:extLst>
                <a:ext uri="{FF2B5EF4-FFF2-40B4-BE49-F238E27FC236}">
                  <a16:creationId xmlns:a16="http://schemas.microsoft.com/office/drawing/2014/main" xmlns="" id="{7FE084B0-333E-4F7C-83F1-F7D132527D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0" name="Freeform 32">
              <a:extLst>
                <a:ext uri="{FF2B5EF4-FFF2-40B4-BE49-F238E27FC236}">
                  <a16:creationId xmlns:a16="http://schemas.microsoft.com/office/drawing/2014/main" xmlns="" id="{FDCFCB98-2E3A-4227-823C-80489BB284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1" name="Freeform 33">
              <a:extLst>
                <a:ext uri="{FF2B5EF4-FFF2-40B4-BE49-F238E27FC236}">
                  <a16:creationId xmlns:a16="http://schemas.microsoft.com/office/drawing/2014/main" xmlns="" id="{252F94DE-A6A3-4463-BE05-34281F1C878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2" name="Freeform 34">
              <a:extLst>
                <a:ext uri="{FF2B5EF4-FFF2-40B4-BE49-F238E27FC236}">
                  <a16:creationId xmlns:a16="http://schemas.microsoft.com/office/drawing/2014/main" xmlns="" id="{16EA21FA-886F-43CF-9D44-C1342F3055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3" name="Freeform 35">
              <a:extLst>
                <a:ext uri="{FF2B5EF4-FFF2-40B4-BE49-F238E27FC236}">
                  <a16:creationId xmlns:a16="http://schemas.microsoft.com/office/drawing/2014/main" xmlns="" id="{88C821A5-BCF7-47FE-894F-0ADC5FDB28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4" name="Freeform 36">
              <a:extLst>
                <a:ext uri="{FF2B5EF4-FFF2-40B4-BE49-F238E27FC236}">
                  <a16:creationId xmlns:a16="http://schemas.microsoft.com/office/drawing/2014/main" xmlns="" id="{F8337ECE-206A-472E-AFC4-0F230C91E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5" name="Freeform 37">
              <a:extLst>
                <a:ext uri="{FF2B5EF4-FFF2-40B4-BE49-F238E27FC236}">
                  <a16:creationId xmlns:a16="http://schemas.microsoft.com/office/drawing/2014/main" xmlns="" id="{90BB2EC4-D043-4B43-87E7-723A787EE8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6" name="Freeform 38">
              <a:extLst>
                <a:ext uri="{FF2B5EF4-FFF2-40B4-BE49-F238E27FC236}">
                  <a16:creationId xmlns:a16="http://schemas.microsoft.com/office/drawing/2014/main" xmlns="" id="{04013015-AF71-47BC-BE4D-ED9EFA24FF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8" name="Rectangle 37">
            <a:extLst>
              <a:ext uri="{FF2B5EF4-FFF2-40B4-BE49-F238E27FC236}">
                <a16:creationId xmlns:a16="http://schemas.microsoft.com/office/drawing/2014/main" xmlns="" id="{71B30B18-D920-4E3E-B931-1F310244C1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0" name="Freeform 11">
            <a:extLst>
              <a:ext uri="{FF2B5EF4-FFF2-40B4-BE49-F238E27FC236}">
                <a16:creationId xmlns:a16="http://schemas.microsoft.com/office/drawing/2014/main" xmlns="" id="{C70EF50A-66E6-460A-8AF9-47A10D0D99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2" name="Rectangle 41">
            <a:extLst>
              <a:ext uri="{FF2B5EF4-FFF2-40B4-BE49-F238E27FC236}">
                <a16:creationId xmlns:a16="http://schemas.microsoft.com/office/drawing/2014/main" xmlns="" id="{FBDDE715-DC1D-4B19-9FCF-8B62FCE8E6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BC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xmlns="" id="{059D4B08-2FD7-4795-B867-90033141C3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xmlns="" id="{0FEAB822-F0FD-4704-BB9F-0294145AD5F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3467"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4" descr="Gráfico, Histograma&#10;&#10;Descripción generada automáticamente">
            <a:extLst>
              <a:ext uri="{FF2B5EF4-FFF2-40B4-BE49-F238E27FC236}">
                <a16:creationId xmlns:a16="http://schemas.microsoft.com/office/drawing/2014/main" xmlns="" id="{313F5F81-D011-401C-9AE2-F328E3AD8413}"/>
              </a:ext>
            </a:extLst>
          </p:cNvPr>
          <p:cNvPicPr>
            <a:picLocks noChangeAspect="1"/>
          </p:cNvPicPr>
          <p:nvPr/>
        </p:nvPicPr>
        <p:blipFill>
          <a:blip r:embed="rId2"/>
          <a:stretch>
            <a:fillRect/>
          </a:stretch>
        </p:blipFill>
        <p:spPr>
          <a:xfrm>
            <a:off x="2693826" y="1123527"/>
            <a:ext cx="6804343" cy="4604800"/>
          </a:xfrm>
          <a:prstGeom prst="rect">
            <a:avLst/>
          </a:prstGeom>
        </p:spPr>
      </p:pic>
    </p:spTree>
    <p:extLst>
      <p:ext uri="{BB962C8B-B14F-4D97-AF65-F5344CB8AC3E}">
        <p14:creationId xmlns:p14="http://schemas.microsoft.com/office/powerpoint/2010/main" val="18898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816476F-4900-485F-A0C4-10154E692570}"/>
              </a:ext>
            </a:extLst>
          </p:cNvPr>
          <p:cNvSpPr>
            <a:spLocks noGrp="1"/>
          </p:cNvSpPr>
          <p:nvPr>
            <p:ph type="title"/>
          </p:nvPr>
        </p:nvSpPr>
        <p:spPr/>
        <p:txBody>
          <a:bodyPr/>
          <a:lstStyle/>
          <a:p>
            <a:r>
              <a:rPr lang="es-MX" dirty="0"/>
              <a:t>Nivel de significancia</a:t>
            </a:r>
          </a:p>
        </p:txBody>
      </p:sp>
      <p:sp>
        <p:nvSpPr>
          <p:cNvPr id="3" name="Marcador de contenido 2">
            <a:extLst>
              <a:ext uri="{FF2B5EF4-FFF2-40B4-BE49-F238E27FC236}">
                <a16:creationId xmlns:a16="http://schemas.microsoft.com/office/drawing/2014/main" xmlns="" id="{8F97011B-9314-4968-BBF9-5BBA80CAF48C}"/>
              </a:ext>
            </a:extLst>
          </p:cNvPr>
          <p:cNvSpPr>
            <a:spLocks noGrp="1"/>
          </p:cNvSpPr>
          <p:nvPr>
            <p:ph idx="1"/>
          </p:nvPr>
        </p:nvSpPr>
        <p:spPr/>
        <p:txBody>
          <a:bodyPr>
            <a:normAutofit lnSpcReduction="10000"/>
          </a:bodyPr>
          <a:lstStyle/>
          <a:p>
            <a:r>
              <a:rPr lang="es-MX" dirty="0"/>
              <a:t>Nivel de la probabilidad de equivocarse y que fija de manera a priori el investigador</a:t>
            </a:r>
          </a:p>
          <a:p>
            <a:r>
              <a:rPr lang="es-MX" dirty="0"/>
              <a:t>¿Con qué porcentaje de confianza el investigador generaliza, para suponer que tal cercanía es real y no por un error de muestreo? Existen dos niveles convenidos en las ciencias:</a:t>
            </a:r>
          </a:p>
          <a:p>
            <a:r>
              <a:rPr lang="es-MX" dirty="0"/>
              <a:t>a) El nivel de significancia de 0.05, el cual implica que el investigador tiene 95% de seguridad para generalizar sin equivocarse y sólo 5% en contra. En términos de probabilidad, 0.95 y 0.05, respectivamente; ambos suman la unidad. Este nivel es el más común en ciencias sociales.</a:t>
            </a:r>
          </a:p>
          <a:p>
            <a:r>
              <a:rPr lang="es-MX" dirty="0"/>
              <a:t>b) El nivel de significancia de 0.01, el cual implica que el investigador tiene 99% en su favor y 1% en contra (0.99 y 0.01 = 1.00) para generalizar sin temor. Muy utilizado cuando las generalizaciones implican riesgos vitales para las personas.</a:t>
            </a:r>
          </a:p>
        </p:txBody>
      </p:sp>
    </p:spTree>
    <p:extLst>
      <p:ext uri="{BB962C8B-B14F-4D97-AF65-F5344CB8AC3E}">
        <p14:creationId xmlns:p14="http://schemas.microsoft.com/office/powerpoint/2010/main" val="1663365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6A3F93E-2AE1-48C7-B7D8-A1043CFA01C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61949D9B-B608-49F3-9175-08A7B875EA00}"/>
              </a:ext>
            </a:extLst>
          </p:cNvPr>
          <p:cNvSpPr>
            <a:spLocks noGrp="1"/>
          </p:cNvSpPr>
          <p:nvPr>
            <p:ph idx="1"/>
          </p:nvPr>
        </p:nvSpPr>
        <p:spPr/>
        <p:txBody>
          <a:bodyPr/>
          <a:lstStyle/>
          <a:p>
            <a:r>
              <a:rPr lang="es-MX" dirty="0"/>
              <a:t>Hay dos tipos de análisis estadísticos que pueden realizarse para probar hipótesis: los análisis paramétricos y los no paramétricos. Cada tipo posee sus características y presuposiciones que lo sustentan; la elección de qué clase de análisis efectuar depende de los supuestos.</a:t>
            </a:r>
          </a:p>
        </p:txBody>
      </p:sp>
    </p:spTree>
    <p:extLst>
      <p:ext uri="{BB962C8B-B14F-4D97-AF65-F5344CB8AC3E}">
        <p14:creationId xmlns:p14="http://schemas.microsoft.com/office/powerpoint/2010/main" val="1826154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49665DE-986D-48EC-B7CE-0960DF7FAAAD}"/>
              </a:ext>
            </a:extLst>
          </p:cNvPr>
          <p:cNvSpPr>
            <a:spLocks noGrp="1"/>
          </p:cNvSpPr>
          <p:nvPr>
            <p:ph type="title"/>
          </p:nvPr>
        </p:nvSpPr>
        <p:spPr/>
        <p:txBody>
          <a:bodyPr/>
          <a:lstStyle/>
          <a:p>
            <a:r>
              <a:rPr lang="es-MX" dirty="0"/>
              <a:t>Análisis paramétricos</a:t>
            </a:r>
          </a:p>
        </p:txBody>
      </p:sp>
      <p:sp>
        <p:nvSpPr>
          <p:cNvPr id="3" name="Marcador de contenido 2">
            <a:extLst>
              <a:ext uri="{FF2B5EF4-FFF2-40B4-BE49-F238E27FC236}">
                <a16:creationId xmlns:a16="http://schemas.microsoft.com/office/drawing/2014/main" xmlns="" id="{E9213EEA-9F00-4DDC-AB0E-299A2CA237F6}"/>
              </a:ext>
            </a:extLst>
          </p:cNvPr>
          <p:cNvSpPr>
            <a:spLocks noGrp="1"/>
          </p:cNvSpPr>
          <p:nvPr>
            <p:ph idx="1"/>
          </p:nvPr>
        </p:nvSpPr>
        <p:spPr/>
        <p:txBody>
          <a:bodyPr/>
          <a:lstStyle/>
          <a:p>
            <a:r>
              <a:rPr lang="es-MX" dirty="0"/>
              <a:t>Para realizar análisis paramétricos debe partirse de los siguientes supuestos:</a:t>
            </a:r>
          </a:p>
          <a:p>
            <a:pPr lvl="1"/>
            <a:r>
              <a:rPr lang="es-MX" dirty="0"/>
              <a:t>1. La distribución poblacional de la variable dependiente es normal: el universo tiene una distribución normal.</a:t>
            </a:r>
          </a:p>
          <a:p>
            <a:pPr lvl="1"/>
            <a:r>
              <a:rPr lang="es-MX" dirty="0"/>
              <a:t>2. El nivel de medición de las variables es por intervalos o razón.</a:t>
            </a:r>
          </a:p>
          <a:p>
            <a:pPr lvl="1"/>
            <a:r>
              <a:rPr lang="es-MX" dirty="0"/>
              <a:t>3. Cuando dos o más poblaciones son estudiadas, tienen una varianza homogénea: las poblaciones en cuestión poseen una dispersión similar en sus distribuciones.</a:t>
            </a:r>
          </a:p>
        </p:txBody>
      </p:sp>
    </p:spTree>
    <p:extLst>
      <p:ext uri="{BB962C8B-B14F-4D97-AF65-F5344CB8AC3E}">
        <p14:creationId xmlns:p14="http://schemas.microsoft.com/office/powerpoint/2010/main" val="2005013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F0B96B3-4607-4860-BD8E-C34C814B1915}"/>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D71E6088-D3E3-42B9-A229-BA41960F64FB}"/>
              </a:ext>
            </a:extLst>
          </p:cNvPr>
          <p:cNvSpPr>
            <a:spLocks noGrp="1"/>
          </p:cNvSpPr>
          <p:nvPr>
            <p:ph idx="1"/>
          </p:nvPr>
        </p:nvSpPr>
        <p:spPr/>
        <p:txBody>
          <a:bodyPr/>
          <a:lstStyle/>
          <a:p>
            <a:r>
              <a:rPr lang="es-MX" dirty="0"/>
              <a:t>Existen diversas pruebas paramétricas, pero las más utilizadas son:</a:t>
            </a:r>
          </a:p>
          <a:p>
            <a:pPr lvl="1"/>
            <a:r>
              <a:rPr lang="es-MX" dirty="0"/>
              <a:t>Coeficiente de correlación de Pearson y regresión lineal.</a:t>
            </a:r>
          </a:p>
          <a:p>
            <a:pPr lvl="1"/>
            <a:r>
              <a:rPr lang="es-MX" dirty="0"/>
              <a:t>Prueba t.</a:t>
            </a:r>
          </a:p>
          <a:p>
            <a:pPr lvl="1"/>
            <a:r>
              <a:rPr lang="es-MX" dirty="0"/>
              <a:t>Prueba de contraste de la diferencia de proporciones.</a:t>
            </a:r>
          </a:p>
          <a:p>
            <a:pPr lvl="1"/>
            <a:r>
              <a:rPr lang="es-MX" dirty="0"/>
              <a:t>Análisis de varianza unidireccional (ANOVA en un sentido).</a:t>
            </a:r>
          </a:p>
          <a:p>
            <a:pPr lvl="1"/>
            <a:r>
              <a:rPr lang="es-MX" dirty="0"/>
              <a:t>Análisis de varianza factorial (ANOVA).</a:t>
            </a:r>
          </a:p>
          <a:p>
            <a:pPr lvl="1"/>
            <a:r>
              <a:rPr lang="es-MX" dirty="0"/>
              <a:t>Análisis de covarianza (ANCOVA).</a:t>
            </a:r>
          </a:p>
          <a:p>
            <a:endParaRPr lang="es-MX" dirty="0"/>
          </a:p>
        </p:txBody>
      </p:sp>
    </p:spTree>
    <p:extLst>
      <p:ext uri="{BB962C8B-B14F-4D97-AF65-F5344CB8AC3E}">
        <p14:creationId xmlns:p14="http://schemas.microsoft.com/office/powerpoint/2010/main" val="5234316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376E6B2-3E3D-4958-AA99-581D77C1D9BC}"/>
              </a:ext>
            </a:extLst>
          </p:cNvPr>
          <p:cNvSpPr>
            <a:spLocks noGrp="1"/>
          </p:cNvSpPr>
          <p:nvPr>
            <p:ph type="title"/>
          </p:nvPr>
        </p:nvSpPr>
        <p:spPr/>
        <p:txBody>
          <a:bodyPr/>
          <a:lstStyle/>
          <a:p>
            <a:r>
              <a:rPr lang="es-MX" dirty="0"/>
              <a:t>Análisis no paramétricos</a:t>
            </a:r>
          </a:p>
        </p:txBody>
      </p:sp>
      <p:sp>
        <p:nvSpPr>
          <p:cNvPr id="3" name="Marcador de contenido 2">
            <a:extLst>
              <a:ext uri="{FF2B5EF4-FFF2-40B4-BE49-F238E27FC236}">
                <a16:creationId xmlns:a16="http://schemas.microsoft.com/office/drawing/2014/main" xmlns="" id="{FF8D2691-BE47-4DE1-BCB8-FE54048AE290}"/>
              </a:ext>
            </a:extLst>
          </p:cNvPr>
          <p:cNvSpPr>
            <a:spLocks noGrp="1"/>
          </p:cNvSpPr>
          <p:nvPr>
            <p:ph idx="1"/>
          </p:nvPr>
        </p:nvSpPr>
        <p:spPr/>
        <p:txBody>
          <a:bodyPr/>
          <a:lstStyle/>
          <a:p>
            <a:r>
              <a:rPr lang="es-MX" dirty="0"/>
              <a:t>Para realizar los análisis no paramétricos debe partirse de las siguientes consideraciones:</a:t>
            </a:r>
          </a:p>
          <a:p>
            <a:pPr lvl="1"/>
            <a:r>
              <a:rPr lang="es-MX" dirty="0"/>
              <a:t>1. La mayoría de estos análisis no requieren de presupuestos acerca de la forma de la distribución poblacional. Aceptan distribuciones no normales (distribuciones “libres”).</a:t>
            </a:r>
          </a:p>
          <a:p>
            <a:pPr lvl="1"/>
            <a:r>
              <a:rPr lang="es-MX" dirty="0"/>
              <a:t>2. Las variables no necesariamente tienen que estar medidas en un nivel por intervalos o de razón; pueden analizar datos nominales u ordinales. De hecho, si se quieren aplicar análisis no paramétricos a datos por intervalos o razón, éstos necesitan resumirse a categorías discretas (a unas cuantas). Las variables deben ser categóricas.</a:t>
            </a:r>
          </a:p>
        </p:txBody>
      </p:sp>
    </p:spTree>
    <p:extLst>
      <p:ext uri="{BB962C8B-B14F-4D97-AF65-F5344CB8AC3E}">
        <p14:creationId xmlns:p14="http://schemas.microsoft.com/office/powerpoint/2010/main" val="4282009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83030214-227F-42DB-9282-BBA6AF8D94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06B48DCA-211F-4DF8-B257-F0A7D49AF668}"/>
              </a:ext>
            </a:extLst>
          </p:cNvPr>
          <p:cNvSpPr>
            <a:spLocks noGrp="1"/>
          </p:cNvSpPr>
          <p:nvPr>
            <p:ph type="title"/>
          </p:nvPr>
        </p:nvSpPr>
        <p:spPr>
          <a:xfrm>
            <a:off x="1433889" y="1059872"/>
            <a:ext cx="3012216" cy="4851349"/>
          </a:xfrm>
        </p:spPr>
        <p:txBody>
          <a:bodyPr>
            <a:normAutofit/>
          </a:bodyPr>
          <a:lstStyle/>
          <a:p>
            <a:r>
              <a:rPr lang="es-MX"/>
              <a:t>Distribución de frecuencias</a:t>
            </a:r>
            <a:endParaRPr lang="es-MX" dirty="0"/>
          </a:p>
        </p:txBody>
      </p:sp>
      <p:sp>
        <p:nvSpPr>
          <p:cNvPr id="21" name="Freeform 11">
            <a:extLst>
              <a:ext uri="{FF2B5EF4-FFF2-40B4-BE49-F238E27FC236}">
                <a16:creationId xmlns:a16="http://schemas.microsoft.com/office/drawing/2014/main" xmlns="" id="{0D7A9289-BAD1-4A78-979F-A655C886DB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3" name="Marcador de contenido 2">
            <a:extLst>
              <a:ext uri="{FF2B5EF4-FFF2-40B4-BE49-F238E27FC236}">
                <a16:creationId xmlns:a16="http://schemas.microsoft.com/office/drawing/2014/main" xmlns="" id="{811D27E3-A4D9-48DF-A84B-130ACA70D261}"/>
              </a:ext>
            </a:extLst>
          </p:cNvPr>
          <p:cNvSpPr>
            <a:spLocks noGrp="1"/>
          </p:cNvSpPr>
          <p:nvPr>
            <p:ph idx="1"/>
          </p:nvPr>
        </p:nvSpPr>
        <p:spPr>
          <a:xfrm>
            <a:off x="5280368" y="1059872"/>
            <a:ext cx="6224244" cy="4851350"/>
          </a:xfrm>
        </p:spPr>
        <p:txBody>
          <a:bodyPr>
            <a:normAutofit/>
          </a:bodyPr>
          <a:lstStyle/>
          <a:p>
            <a:r>
              <a:rPr lang="es-MX"/>
              <a:t>Una distribución de frecuencias es un conjunto de puntuaciones respecto de una variable ordenadas en sus respectivas categorías y generalmente se presenta como una tabla. </a:t>
            </a:r>
          </a:p>
          <a:p>
            <a:r>
              <a:rPr lang="es-MX"/>
              <a:t>Las distribuciones de frecuencias pueden completarse agregando los porcentajes de casos en cada categoría, los porcentajes válidos (excluyendo los valores perdidos) y los porcentajes acumulados (porcentaje de lo que se va acumulando en cada categoría, desde la más baja hasta la más alta)</a:t>
            </a:r>
          </a:p>
        </p:txBody>
      </p:sp>
    </p:spTree>
    <p:extLst>
      <p:ext uri="{BB962C8B-B14F-4D97-AF65-F5344CB8AC3E}">
        <p14:creationId xmlns:p14="http://schemas.microsoft.com/office/powerpoint/2010/main" val="766677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38C0847-29CB-413D-B543-EEE101E0339B}"/>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xmlns="" id="{7B07FA09-9FA6-4A30-B4A6-C3DB5F8FEE5A}"/>
              </a:ext>
            </a:extLst>
          </p:cNvPr>
          <p:cNvSpPr>
            <a:spLocks noGrp="1"/>
          </p:cNvSpPr>
          <p:nvPr>
            <p:ph idx="1"/>
          </p:nvPr>
        </p:nvSpPr>
        <p:spPr/>
        <p:txBody>
          <a:bodyPr/>
          <a:lstStyle/>
          <a:p>
            <a:r>
              <a:rPr lang="es-MX" dirty="0"/>
              <a:t>Las pruebas no paramétricas más utilizadas son:</a:t>
            </a:r>
          </a:p>
          <a:p>
            <a:pPr lvl="1"/>
            <a:r>
              <a:rPr lang="es-MX" dirty="0"/>
              <a:t>La chi cuadrada </a:t>
            </a:r>
          </a:p>
          <a:p>
            <a:pPr lvl="1"/>
            <a:r>
              <a:rPr lang="es-MX" dirty="0"/>
              <a:t>Los coeficientes de correlación e independencia para tabulaciones cruzadas.</a:t>
            </a:r>
          </a:p>
          <a:p>
            <a:pPr lvl="1"/>
            <a:r>
              <a:rPr lang="es-MX" dirty="0"/>
              <a:t>Los coeficientes de correlación por rangos ordenados de Spearman y Kendall.</a:t>
            </a:r>
          </a:p>
        </p:txBody>
      </p:sp>
    </p:spTree>
    <p:extLst>
      <p:ext uri="{BB962C8B-B14F-4D97-AF65-F5344CB8AC3E}">
        <p14:creationId xmlns:p14="http://schemas.microsoft.com/office/powerpoint/2010/main" val="12415741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4" name="Group 103">
            <a:extLst>
              <a:ext uri="{FF2B5EF4-FFF2-40B4-BE49-F238E27FC236}">
                <a16:creationId xmlns:a16="http://schemas.microsoft.com/office/drawing/2014/main" xmlns="" id="{F01E7660-30BE-4AD1-939C-8ABBC66EC79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p:grpSpPr>
        <p:sp>
          <p:nvSpPr>
            <p:cNvPr id="105" name="Freeform 11">
              <a:extLst>
                <a:ext uri="{FF2B5EF4-FFF2-40B4-BE49-F238E27FC236}">
                  <a16:creationId xmlns:a16="http://schemas.microsoft.com/office/drawing/2014/main" xmlns="" id="{AF2339E5-4CFB-46BA-A1E6-1F2F592978F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6" name="Freeform 12">
              <a:extLst>
                <a:ext uri="{FF2B5EF4-FFF2-40B4-BE49-F238E27FC236}">
                  <a16:creationId xmlns:a16="http://schemas.microsoft.com/office/drawing/2014/main" xmlns="" id="{A714EACA-E00A-47F4-9617-48EF86FCA8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7" name="Freeform 13">
              <a:extLst>
                <a:ext uri="{FF2B5EF4-FFF2-40B4-BE49-F238E27FC236}">
                  <a16:creationId xmlns:a16="http://schemas.microsoft.com/office/drawing/2014/main" xmlns="" id="{3D643816-3096-4530-BAC2-B7799760D5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08" name="Freeform 14">
              <a:extLst>
                <a:ext uri="{FF2B5EF4-FFF2-40B4-BE49-F238E27FC236}">
                  <a16:creationId xmlns:a16="http://schemas.microsoft.com/office/drawing/2014/main" xmlns="" id="{4481B6B9-DFCC-4B58-B517-C90F77008C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09" name="Freeform 15">
              <a:extLst>
                <a:ext uri="{FF2B5EF4-FFF2-40B4-BE49-F238E27FC236}">
                  <a16:creationId xmlns:a16="http://schemas.microsoft.com/office/drawing/2014/main" xmlns="" id="{C3AD10B5-BAA3-43BF-AB59-8B0E610B5E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10" name="Freeform 16">
              <a:extLst>
                <a:ext uri="{FF2B5EF4-FFF2-40B4-BE49-F238E27FC236}">
                  <a16:creationId xmlns:a16="http://schemas.microsoft.com/office/drawing/2014/main" xmlns="" id="{A8CBC7E8-2093-422A-B1DF-548212F5E9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11" name="Freeform 17">
              <a:extLst>
                <a:ext uri="{FF2B5EF4-FFF2-40B4-BE49-F238E27FC236}">
                  <a16:creationId xmlns:a16="http://schemas.microsoft.com/office/drawing/2014/main" xmlns="" id="{DACD4C1E-0C60-49F4-9940-2EC2B35127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12" name="Freeform 18">
              <a:extLst>
                <a:ext uri="{FF2B5EF4-FFF2-40B4-BE49-F238E27FC236}">
                  <a16:creationId xmlns:a16="http://schemas.microsoft.com/office/drawing/2014/main" xmlns="" id="{D4EBDC8A-E0EA-4C61-9A07-F87965F308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13" name="Freeform 19">
              <a:extLst>
                <a:ext uri="{FF2B5EF4-FFF2-40B4-BE49-F238E27FC236}">
                  <a16:creationId xmlns:a16="http://schemas.microsoft.com/office/drawing/2014/main" xmlns="" id="{56AB17E4-FFC1-40A6-8716-4DA6E7E2E0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14" name="Freeform 20">
              <a:extLst>
                <a:ext uri="{FF2B5EF4-FFF2-40B4-BE49-F238E27FC236}">
                  <a16:creationId xmlns:a16="http://schemas.microsoft.com/office/drawing/2014/main" xmlns="" id="{18B82752-3697-40F0-A707-455553AE39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15" name="Freeform 21">
              <a:extLst>
                <a:ext uri="{FF2B5EF4-FFF2-40B4-BE49-F238E27FC236}">
                  <a16:creationId xmlns:a16="http://schemas.microsoft.com/office/drawing/2014/main" xmlns="" id="{46E341FE-2212-45E9-9AC6-689D6A7A0B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16" name="Freeform 22">
              <a:extLst>
                <a:ext uri="{FF2B5EF4-FFF2-40B4-BE49-F238E27FC236}">
                  <a16:creationId xmlns:a16="http://schemas.microsoft.com/office/drawing/2014/main" xmlns="" id="{60DDF26F-4245-4642-8C13-878C6ABE4A7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18" name="Group 117">
            <a:extLst>
              <a:ext uri="{FF2B5EF4-FFF2-40B4-BE49-F238E27FC236}">
                <a16:creationId xmlns:a16="http://schemas.microsoft.com/office/drawing/2014/main" xmlns="" id="{E2F0A64F-6E97-407F-905F-CFB60C876A0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786"/>
            <a:ext cx="2356675" cy="6854040"/>
            <a:chOff x="6627813" y="194833"/>
            <a:chExt cx="1952625" cy="5678918"/>
          </a:xfrm>
        </p:grpSpPr>
        <p:sp>
          <p:nvSpPr>
            <p:cNvPr id="119" name="Freeform 27">
              <a:extLst>
                <a:ext uri="{FF2B5EF4-FFF2-40B4-BE49-F238E27FC236}">
                  <a16:creationId xmlns:a16="http://schemas.microsoft.com/office/drawing/2014/main" xmlns="" id="{6B2CD8E6-069E-402A-B6AC-FF0051404F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0" name="Freeform 28">
              <a:extLst>
                <a:ext uri="{FF2B5EF4-FFF2-40B4-BE49-F238E27FC236}">
                  <a16:creationId xmlns:a16="http://schemas.microsoft.com/office/drawing/2014/main" xmlns="" id="{A6CA6D01-96EA-411D-B14A-86F2AFDBDC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21" name="Freeform 29">
              <a:extLst>
                <a:ext uri="{FF2B5EF4-FFF2-40B4-BE49-F238E27FC236}">
                  <a16:creationId xmlns:a16="http://schemas.microsoft.com/office/drawing/2014/main" xmlns="" id="{69CFD19D-A122-4CB2-866A-479CA3A52F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22" name="Freeform 30">
              <a:extLst>
                <a:ext uri="{FF2B5EF4-FFF2-40B4-BE49-F238E27FC236}">
                  <a16:creationId xmlns:a16="http://schemas.microsoft.com/office/drawing/2014/main" xmlns="" id="{C9F6C159-EFEF-4092-B1F1-7AB7F5A44F8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23" name="Freeform 31">
              <a:extLst>
                <a:ext uri="{FF2B5EF4-FFF2-40B4-BE49-F238E27FC236}">
                  <a16:creationId xmlns:a16="http://schemas.microsoft.com/office/drawing/2014/main" xmlns="" id="{3A1E13BE-E59A-46EA-8C13-190FCBC3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24" name="Freeform 32">
              <a:extLst>
                <a:ext uri="{FF2B5EF4-FFF2-40B4-BE49-F238E27FC236}">
                  <a16:creationId xmlns:a16="http://schemas.microsoft.com/office/drawing/2014/main" xmlns="" id="{4872D65B-9C5F-405F-BCCD-D61CB85656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25" name="Freeform 33">
              <a:extLst>
                <a:ext uri="{FF2B5EF4-FFF2-40B4-BE49-F238E27FC236}">
                  <a16:creationId xmlns:a16="http://schemas.microsoft.com/office/drawing/2014/main" xmlns="" id="{F6590D24-F49D-498F-A9A5-9CF6B09517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26" name="Freeform 34">
              <a:extLst>
                <a:ext uri="{FF2B5EF4-FFF2-40B4-BE49-F238E27FC236}">
                  <a16:creationId xmlns:a16="http://schemas.microsoft.com/office/drawing/2014/main" xmlns="" id="{F7AFD90D-3869-4EB4-A43D-A59A0583F6D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27" name="Freeform 35">
              <a:extLst>
                <a:ext uri="{FF2B5EF4-FFF2-40B4-BE49-F238E27FC236}">
                  <a16:creationId xmlns:a16="http://schemas.microsoft.com/office/drawing/2014/main" xmlns="" id="{226A884C-1C5B-4789-8BED-CA2815F2BE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28" name="Freeform 36">
              <a:extLst>
                <a:ext uri="{FF2B5EF4-FFF2-40B4-BE49-F238E27FC236}">
                  <a16:creationId xmlns:a16="http://schemas.microsoft.com/office/drawing/2014/main" xmlns="" id="{54FC0D3F-819F-41B1-BFC2-FA3443FB46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29" name="Freeform 37">
              <a:extLst>
                <a:ext uri="{FF2B5EF4-FFF2-40B4-BE49-F238E27FC236}">
                  <a16:creationId xmlns:a16="http://schemas.microsoft.com/office/drawing/2014/main" xmlns="" id="{839E654C-F067-4053-881C-7D53C2E60B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30" name="Freeform 38">
              <a:extLst>
                <a:ext uri="{FF2B5EF4-FFF2-40B4-BE49-F238E27FC236}">
                  <a16:creationId xmlns:a16="http://schemas.microsoft.com/office/drawing/2014/main" xmlns="" id="{F44A0F15-BA31-4A9E-A48B-2F1D0E2CE5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32" name="Rectangle 131">
            <a:extLst>
              <a:ext uri="{FF2B5EF4-FFF2-40B4-BE49-F238E27FC236}">
                <a16:creationId xmlns:a16="http://schemas.microsoft.com/office/drawing/2014/main" xmlns="" id="{62631CC7-E8DA-4782-ADDD-F97B25E404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34" name="Freeform 11">
            <a:extLst>
              <a:ext uri="{FF2B5EF4-FFF2-40B4-BE49-F238E27FC236}">
                <a16:creationId xmlns:a16="http://schemas.microsoft.com/office/drawing/2014/main" xmlns="" id="{5D16879A-58B6-4F6B-8688-42B28FE10D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36" name="Rectangle 135">
            <a:extLst>
              <a:ext uri="{FF2B5EF4-FFF2-40B4-BE49-F238E27FC236}">
                <a16:creationId xmlns:a16="http://schemas.microsoft.com/office/drawing/2014/main" xmlns="" id="{51C6D932-DFF5-4EAB-9FB1-5073B33058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8574" y="3962"/>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Marcador de contenido 4" descr="Tabla&#10;&#10;Descripción generada automáticamente">
            <a:extLst>
              <a:ext uri="{FF2B5EF4-FFF2-40B4-BE49-F238E27FC236}">
                <a16:creationId xmlns:a16="http://schemas.microsoft.com/office/drawing/2014/main" xmlns="" id="{569702E7-F892-4064-B7B3-AD103339D337}"/>
              </a:ext>
            </a:extLst>
          </p:cNvPr>
          <p:cNvPicPr>
            <a:picLocks noChangeAspect="1"/>
          </p:cNvPicPr>
          <p:nvPr/>
        </p:nvPicPr>
        <p:blipFill rotWithShape="1">
          <a:blip r:embed="rId2">
            <a:extLst>
              <a:ext uri="{28A0092B-C50C-407E-A947-70E740481C1C}">
                <a14:useLocalDpi xmlns:a14="http://schemas.microsoft.com/office/drawing/2010/main" val="0"/>
              </a:ext>
            </a:extLst>
          </a:blip>
          <a:srcRect b="37819"/>
          <a:stretch/>
        </p:blipFill>
        <p:spPr>
          <a:xfrm>
            <a:off x="643467" y="1117897"/>
            <a:ext cx="5303959" cy="4297138"/>
          </a:xfrm>
          <a:prstGeom prst="rect">
            <a:avLst/>
          </a:prstGeom>
          <a:ln w="127000" cap="sq">
            <a:solidFill>
              <a:srgbClr val="FFFFFF"/>
            </a:solidFill>
            <a:miter lim="800000"/>
          </a:ln>
        </p:spPr>
      </p:pic>
      <p:pic>
        <p:nvPicPr>
          <p:cNvPr id="7" name="Imagen 6" descr="Texto&#10;&#10;Descripción generada automáticamente con confianza baja">
            <a:extLst>
              <a:ext uri="{FF2B5EF4-FFF2-40B4-BE49-F238E27FC236}">
                <a16:creationId xmlns:a16="http://schemas.microsoft.com/office/drawing/2014/main" xmlns="" id="{07B64D2B-8C90-4517-A9E4-0F89E9A22F7A}"/>
              </a:ext>
            </a:extLst>
          </p:cNvPr>
          <p:cNvPicPr>
            <a:picLocks noChangeAspect="1"/>
          </p:cNvPicPr>
          <p:nvPr/>
        </p:nvPicPr>
        <p:blipFill>
          <a:blip r:embed="rId3"/>
          <a:stretch>
            <a:fillRect/>
          </a:stretch>
        </p:blipFill>
        <p:spPr>
          <a:xfrm>
            <a:off x="6256866" y="1951849"/>
            <a:ext cx="5303959" cy="2629235"/>
          </a:xfrm>
          <a:prstGeom prst="rect">
            <a:avLst/>
          </a:prstGeom>
          <a:ln w="127000" cap="sq">
            <a:solidFill>
              <a:srgbClr val="FFFFFF"/>
            </a:solidFill>
            <a:miter lim="800000"/>
          </a:ln>
        </p:spPr>
      </p:pic>
      <p:sp>
        <p:nvSpPr>
          <p:cNvPr id="8" name="Rectángulo 7">
            <a:extLst>
              <a:ext uri="{FF2B5EF4-FFF2-40B4-BE49-F238E27FC236}">
                <a16:creationId xmlns:a16="http://schemas.microsoft.com/office/drawing/2014/main" xmlns="" id="{CBCEBBDC-8609-40DE-A39D-32FECD691442}"/>
              </a:ext>
            </a:extLst>
          </p:cNvPr>
          <p:cNvSpPr/>
          <p:nvPr/>
        </p:nvSpPr>
        <p:spPr>
          <a:xfrm>
            <a:off x="3931130" y="1189649"/>
            <a:ext cx="174356" cy="15758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1580759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57" name="Group 20">
            <a:extLst>
              <a:ext uri="{FF2B5EF4-FFF2-40B4-BE49-F238E27FC236}">
                <a16:creationId xmlns:a16="http://schemas.microsoft.com/office/drawing/2014/main" xmlns="" id="{259C671B-1B22-4141-A9C0-2E7941FDA7C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p:grpSpPr>
        <p:sp>
          <p:nvSpPr>
            <p:cNvPr id="22" name="Freeform 11">
              <a:extLst>
                <a:ext uri="{FF2B5EF4-FFF2-40B4-BE49-F238E27FC236}">
                  <a16:creationId xmlns:a16="http://schemas.microsoft.com/office/drawing/2014/main" xmlns="" id="{7B2F5A4B-FA0F-4625-82F7-1D3F11281B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3" name="Freeform 12">
              <a:extLst>
                <a:ext uri="{FF2B5EF4-FFF2-40B4-BE49-F238E27FC236}">
                  <a16:creationId xmlns:a16="http://schemas.microsoft.com/office/drawing/2014/main" xmlns="" id="{9ACB0BAE-722F-4C91-8C2A-44EF768E83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4" name="Freeform 13">
              <a:extLst>
                <a:ext uri="{FF2B5EF4-FFF2-40B4-BE49-F238E27FC236}">
                  <a16:creationId xmlns:a16="http://schemas.microsoft.com/office/drawing/2014/main" xmlns="" id="{C3AC4D9F-59AC-421A-9FF3-C936CEC439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5" name="Freeform 14">
              <a:extLst>
                <a:ext uri="{FF2B5EF4-FFF2-40B4-BE49-F238E27FC236}">
                  <a16:creationId xmlns:a16="http://schemas.microsoft.com/office/drawing/2014/main" xmlns="" id="{797BCE03-677D-4D65-A4D1-1FD721DD5D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6" name="Freeform 15">
              <a:extLst>
                <a:ext uri="{FF2B5EF4-FFF2-40B4-BE49-F238E27FC236}">
                  <a16:creationId xmlns:a16="http://schemas.microsoft.com/office/drawing/2014/main" xmlns="" id="{D007E5D0-0B4E-4094-988C-9917146C2D1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7" name="Freeform 16">
              <a:extLst>
                <a:ext uri="{FF2B5EF4-FFF2-40B4-BE49-F238E27FC236}">
                  <a16:creationId xmlns:a16="http://schemas.microsoft.com/office/drawing/2014/main" xmlns="" id="{024DB804-C06B-4A0A-AC43-6BCCB7D760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8" name="Freeform 17">
              <a:extLst>
                <a:ext uri="{FF2B5EF4-FFF2-40B4-BE49-F238E27FC236}">
                  <a16:creationId xmlns:a16="http://schemas.microsoft.com/office/drawing/2014/main" xmlns="" id="{B51DC17A-305E-486E-A527-5E8068E9EF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9" name="Freeform 18">
              <a:extLst>
                <a:ext uri="{FF2B5EF4-FFF2-40B4-BE49-F238E27FC236}">
                  <a16:creationId xmlns:a16="http://schemas.microsoft.com/office/drawing/2014/main" xmlns="" id="{B6CCA716-6D46-4523-BF96-FF1B0C5464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0" name="Freeform 19">
              <a:extLst>
                <a:ext uri="{FF2B5EF4-FFF2-40B4-BE49-F238E27FC236}">
                  <a16:creationId xmlns:a16="http://schemas.microsoft.com/office/drawing/2014/main" xmlns="" id="{E632B09A-D30C-4268-B28B-ACD6127630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1" name="Freeform 20">
              <a:extLst>
                <a:ext uri="{FF2B5EF4-FFF2-40B4-BE49-F238E27FC236}">
                  <a16:creationId xmlns:a16="http://schemas.microsoft.com/office/drawing/2014/main" xmlns="" id="{5FC839A4-228B-4EC0-8AF4-D8E38ECE67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2" name="Freeform 21">
              <a:extLst>
                <a:ext uri="{FF2B5EF4-FFF2-40B4-BE49-F238E27FC236}">
                  <a16:creationId xmlns:a16="http://schemas.microsoft.com/office/drawing/2014/main" xmlns="" id="{A8FFB1A1-5BB5-4551-87CD-F3365E6FE9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3" name="Freeform 22">
              <a:extLst>
                <a:ext uri="{FF2B5EF4-FFF2-40B4-BE49-F238E27FC236}">
                  <a16:creationId xmlns:a16="http://schemas.microsoft.com/office/drawing/2014/main" xmlns="" id="{D05AF173-8E70-41FA-9254-DF9AC3DDA2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58" name="Group 34">
            <a:extLst>
              <a:ext uri="{FF2B5EF4-FFF2-40B4-BE49-F238E27FC236}">
                <a16:creationId xmlns:a16="http://schemas.microsoft.com/office/drawing/2014/main" xmlns="" id="{1D56A4CE-A3F4-4CFF-9A65-C029AC17B7C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786"/>
            <a:ext cx="2356675" cy="6854040"/>
            <a:chOff x="6627813" y="194833"/>
            <a:chExt cx="1952625" cy="5678918"/>
          </a:xfrm>
        </p:grpSpPr>
        <p:sp>
          <p:nvSpPr>
            <p:cNvPr id="36" name="Freeform 27">
              <a:extLst>
                <a:ext uri="{FF2B5EF4-FFF2-40B4-BE49-F238E27FC236}">
                  <a16:creationId xmlns:a16="http://schemas.microsoft.com/office/drawing/2014/main" xmlns="" id="{DF669161-0B30-4C76-96BF-962027487D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7" name="Freeform 28">
              <a:extLst>
                <a:ext uri="{FF2B5EF4-FFF2-40B4-BE49-F238E27FC236}">
                  <a16:creationId xmlns:a16="http://schemas.microsoft.com/office/drawing/2014/main" xmlns="" id="{A5232353-CF7C-44DD-8BEE-1C8FF54CDD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8" name="Freeform 29">
              <a:extLst>
                <a:ext uri="{FF2B5EF4-FFF2-40B4-BE49-F238E27FC236}">
                  <a16:creationId xmlns:a16="http://schemas.microsoft.com/office/drawing/2014/main" xmlns="" id="{AEA6CAE2-8741-4E88-A632-69C2B2EC58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9" name="Freeform 30">
              <a:extLst>
                <a:ext uri="{FF2B5EF4-FFF2-40B4-BE49-F238E27FC236}">
                  <a16:creationId xmlns:a16="http://schemas.microsoft.com/office/drawing/2014/main" xmlns="" id="{014AC37D-4388-4AE6-9D4D-CCD99A608C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40" name="Freeform 31">
              <a:extLst>
                <a:ext uri="{FF2B5EF4-FFF2-40B4-BE49-F238E27FC236}">
                  <a16:creationId xmlns:a16="http://schemas.microsoft.com/office/drawing/2014/main" xmlns="" id="{7FE084B0-333E-4F7C-83F1-F7D132527D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41" name="Freeform 32">
              <a:extLst>
                <a:ext uri="{FF2B5EF4-FFF2-40B4-BE49-F238E27FC236}">
                  <a16:creationId xmlns:a16="http://schemas.microsoft.com/office/drawing/2014/main" xmlns="" id="{FDCFCB98-2E3A-4227-823C-80489BB284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42" name="Freeform 33">
              <a:extLst>
                <a:ext uri="{FF2B5EF4-FFF2-40B4-BE49-F238E27FC236}">
                  <a16:creationId xmlns:a16="http://schemas.microsoft.com/office/drawing/2014/main" xmlns="" id="{252F94DE-A6A3-4463-BE05-34281F1C878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43" name="Freeform 34">
              <a:extLst>
                <a:ext uri="{FF2B5EF4-FFF2-40B4-BE49-F238E27FC236}">
                  <a16:creationId xmlns:a16="http://schemas.microsoft.com/office/drawing/2014/main" xmlns="" id="{16EA21FA-886F-43CF-9D44-C1342F3055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44" name="Freeform 35">
              <a:extLst>
                <a:ext uri="{FF2B5EF4-FFF2-40B4-BE49-F238E27FC236}">
                  <a16:creationId xmlns:a16="http://schemas.microsoft.com/office/drawing/2014/main" xmlns="" id="{88C821A5-BCF7-47FE-894F-0ADC5FDB28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45" name="Freeform 36">
              <a:extLst>
                <a:ext uri="{FF2B5EF4-FFF2-40B4-BE49-F238E27FC236}">
                  <a16:creationId xmlns:a16="http://schemas.microsoft.com/office/drawing/2014/main" xmlns="" id="{F8337ECE-206A-472E-AFC4-0F230C91E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6" name="Freeform 37">
              <a:extLst>
                <a:ext uri="{FF2B5EF4-FFF2-40B4-BE49-F238E27FC236}">
                  <a16:creationId xmlns:a16="http://schemas.microsoft.com/office/drawing/2014/main" xmlns="" id="{90BB2EC4-D043-4B43-87E7-723A787EE8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7" name="Freeform 38">
              <a:extLst>
                <a:ext uri="{FF2B5EF4-FFF2-40B4-BE49-F238E27FC236}">
                  <a16:creationId xmlns:a16="http://schemas.microsoft.com/office/drawing/2014/main" xmlns="" id="{04013015-AF71-47BC-BE4D-ED9EFA24FF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9" name="Rectangle 48">
            <a:extLst>
              <a:ext uri="{FF2B5EF4-FFF2-40B4-BE49-F238E27FC236}">
                <a16:creationId xmlns:a16="http://schemas.microsoft.com/office/drawing/2014/main" xmlns="" id="{71B30B18-D920-4E3E-B931-1F310244C1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60" name="Freeform 11">
            <a:extLst>
              <a:ext uri="{FF2B5EF4-FFF2-40B4-BE49-F238E27FC236}">
                <a16:creationId xmlns:a16="http://schemas.microsoft.com/office/drawing/2014/main" xmlns="" id="{C70EF50A-66E6-460A-8AF9-47A10D0D99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1" name="Freeform 11">
            <a:extLst>
              <a:ext uri="{FF2B5EF4-FFF2-40B4-BE49-F238E27FC236}">
                <a16:creationId xmlns:a16="http://schemas.microsoft.com/office/drawing/2014/main" xmlns="" id="{54EEEBD9-D37D-42B9-BE64-2C102B1D6E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2" name="Rectangle 54">
            <a:extLst>
              <a:ext uri="{FF2B5EF4-FFF2-40B4-BE49-F238E27FC236}">
                <a16:creationId xmlns:a16="http://schemas.microsoft.com/office/drawing/2014/main" xmlns="" id="{A2F47212-081A-4E41-8623-C5BD41ADDC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589211" y="643467"/>
            <a:ext cx="8959322" cy="5571066"/>
          </a:xfrm>
          <a:prstGeom prst="rect">
            <a:avLst/>
          </a:prstGeom>
          <a:solidFill>
            <a:srgbClr val="FFFFFF"/>
          </a:solidFill>
          <a:ln w="12700" cap="sq">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Marcador de contenido 4" descr="Interfaz de usuario gráfica, Texto&#10;&#10;Descripción generada automáticamente">
            <a:extLst>
              <a:ext uri="{FF2B5EF4-FFF2-40B4-BE49-F238E27FC236}">
                <a16:creationId xmlns:a16="http://schemas.microsoft.com/office/drawing/2014/main" xmlns="" id="{E5C6FF26-FEAE-4FEE-B0D1-5B6E0A49CF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0944" y="1579299"/>
            <a:ext cx="8319604" cy="3702224"/>
          </a:xfrm>
          <a:prstGeom prst="rect">
            <a:avLst/>
          </a:prstGeom>
        </p:spPr>
      </p:pic>
    </p:spTree>
    <p:extLst>
      <p:ext uri="{BB962C8B-B14F-4D97-AF65-F5344CB8AC3E}">
        <p14:creationId xmlns:p14="http://schemas.microsoft.com/office/powerpoint/2010/main" val="272283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F01E7660-30BE-4AD1-939C-8ABBC66EC79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p:grpSpPr>
        <p:sp>
          <p:nvSpPr>
            <p:cNvPr id="24" name="Freeform 11">
              <a:extLst>
                <a:ext uri="{FF2B5EF4-FFF2-40B4-BE49-F238E27FC236}">
                  <a16:creationId xmlns:a16="http://schemas.microsoft.com/office/drawing/2014/main" xmlns="" id="{AF2339E5-4CFB-46BA-A1E6-1F2F592978F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a:extLst>
                <a:ext uri="{FF2B5EF4-FFF2-40B4-BE49-F238E27FC236}">
                  <a16:creationId xmlns:a16="http://schemas.microsoft.com/office/drawing/2014/main" xmlns="" id="{A714EACA-E00A-47F4-9617-48EF86FCA8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a:extLst>
                <a:ext uri="{FF2B5EF4-FFF2-40B4-BE49-F238E27FC236}">
                  <a16:creationId xmlns:a16="http://schemas.microsoft.com/office/drawing/2014/main" xmlns="" id="{3D643816-3096-4530-BAC2-B7799760D5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a:extLst>
                <a:ext uri="{FF2B5EF4-FFF2-40B4-BE49-F238E27FC236}">
                  <a16:creationId xmlns:a16="http://schemas.microsoft.com/office/drawing/2014/main" xmlns="" id="{4481B6B9-DFCC-4B58-B517-C90F77008C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a:extLst>
                <a:ext uri="{FF2B5EF4-FFF2-40B4-BE49-F238E27FC236}">
                  <a16:creationId xmlns:a16="http://schemas.microsoft.com/office/drawing/2014/main" xmlns="" id="{C3AD10B5-BAA3-43BF-AB59-8B0E610B5E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a:extLst>
                <a:ext uri="{FF2B5EF4-FFF2-40B4-BE49-F238E27FC236}">
                  <a16:creationId xmlns:a16="http://schemas.microsoft.com/office/drawing/2014/main" xmlns="" id="{A8CBC7E8-2093-422A-B1DF-548212F5E9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a:extLst>
                <a:ext uri="{FF2B5EF4-FFF2-40B4-BE49-F238E27FC236}">
                  <a16:creationId xmlns:a16="http://schemas.microsoft.com/office/drawing/2014/main" xmlns="" id="{DACD4C1E-0C60-49F4-9940-2EC2B35127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a:extLst>
                <a:ext uri="{FF2B5EF4-FFF2-40B4-BE49-F238E27FC236}">
                  <a16:creationId xmlns:a16="http://schemas.microsoft.com/office/drawing/2014/main" xmlns="" id="{D4EBDC8A-E0EA-4C61-9A07-F87965F308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a:extLst>
                <a:ext uri="{FF2B5EF4-FFF2-40B4-BE49-F238E27FC236}">
                  <a16:creationId xmlns:a16="http://schemas.microsoft.com/office/drawing/2014/main" xmlns="" id="{56AB17E4-FFC1-40A6-8716-4DA6E7E2E0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a:extLst>
                <a:ext uri="{FF2B5EF4-FFF2-40B4-BE49-F238E27FC236}">
                  <a16:creationId xmlns:a16="http://schemas.microsoft.com/office/drawing/2014/main" xmlns="" id="{18B82752-3697-40F0-A707-455553AE39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a:extLst>
                <a:ext uri="{FF2B5EF4-FFF2-40B4-BE49-F238E27FC236}">
                  <a16:creationId xmlns:a16="http://schemas.microsoft.com/office/drawing/2014/main" xmlns="" id="{46E341FE-2212-45E9-9AC6-689D6A7A0B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a:extLst>
                <a:ext uri="{FF2B5EF4-FFF2-40B4-BE49-F238E27FC236}">
                  <a16:creationId xmlns:a16="http://schemas.microsoft.com/office/drawing/2014/main" xmlns="" id="{60DDF26F-4245-4642-8C13-878C6ABE4A7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37" name="Group 36">
            <a:extLst>
              <a:ext uri="{FF2B5EF4-FFF2-40B4-BE49-F238E27FC236}">
                <a16:creationId xmlns:a16="http://schemas.microsoft.com/office/drawing/2014/main" xmlns="" id="{E2F0A64F-6E97-407F-905F-CFB60C876A0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786"/>
            <a:ext cx="2356675" cy="6854040"/>
            <a:chOff x="6627813" y="194833"/>
            <a:chExt cx="1952625" cy="5678918"/>
          </a:xfrm>
        </p:grpSpPr>
        <p:sp>
          <p:nvSpPr>
            <p:cNvPr id="38" name="Freeform 27">
              <a:extLst>
                <a:ext uri="{FF2B5EF4-FFF2-40B4-BE49-F238E27FC236}">
                  <a16:creationId xmlns:a16="http://schemas.microsoft.com/office/drawing/2014/main" xmlns="" id="{6B2CD8E6-069E-402A-B6AC-FF0051404F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9" name="Freeform 28">
              <a:extLst>
                <a:ext uri="{FF2B5EF4-FFF2-40B4-BE49-F238E27FC236}">
                  <a16:creationId xmlns:a16="http://schemas.microsoft.com/office/drawing/2014/main" xmlns="" id="{A6CA6D01-96EA-411D-B14A-86F2AFDBDC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40" name="Freeform 29">
              <a:extLst>
                <a:ext uri="{FF2B5EF4-FFF2-40B4-BE49-F238E27FC236}">
                  <a16:creationId xmlns:a16="http://schemas.microsoft.com/office/drawing/2014/main" xmlns="" id="{69CFD19D-A122-4CB2-866A-479CA3A52F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41" name="Freeform 30">
              <a:extLst>
                <a:ext uri="{FF2B5EF4-FFF2-40B4-BE49-F238E27FC236}">
                  <a16:creationId xmlns:a16="http://schemas.microsoft.com/office/drawing/2014/main" xmlns="" id="{C9F6C159-EFEF-4092-B1F1-7AB7F5A44F8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42" name="Freeform 31">
              <a:extLst>
                <a:ext uri="{FF2B5EF4-FFF2-40B4-BE49-F238E27FC236}">
                  <a16:creationId xmlns:a16="http://schemas.microsoft.com/office/drawing/2014/main" xmlns="" id="{3A1E13BE-E59A-46EA-8C13-190FCBC3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43" name="Freeform 32">
              <a:extLst>
                <a:ext uri="{FF2B5EF4-FFF2-40B4-BE49-F238E27FC236}">
                  <a16:creationId xmlns:a16="http://schemas.microsoft.com/office/drawing/2014/main" xmlns="" id="{4872D65B-9C5F-405F-BCCD-D61CB85656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44" name="Freeform 33">
              <a:extLst>
                <a:ext uri="{FF2B5EF4-FFF2-40B4-BE49-F238E27FC236}">
                  <a16:creationId xmlns:a16="http://schemas.microsoft.com/office/drawing/2014/main" xmlns="" id="{F6590D24-F49D-498F-A9A5-9CF6B09517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45" name="Freeform 34">
              <a:extLst>
                <a:ext uri="{FF2B5EF4-FFF2-40B4-BE49-F238E27FC236}">
                  <a16:creationId xmlns:a16="http://schemas.microsoft.com/office/drawing/2014/main" xmlns="" id="{F7AFD90D-3869-4EB4-A43D-A59A0583F6D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46" name="Freeform 35">
              <a:extLst>
                <a:ext uri="{FF2B5EF4-FFF2-40B4-BE49-F238E27FC236}">
                  <a16:creationId xmlns:a16="http://schemas.microsoft.com/office/drawing/2014/main" xmlns="" id="{226A884C-1C5B-4789-8BED-CA2815F2BE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47" name="Freeform 36">
              <a:extLst>
                <a:ext uri="{FF2B5EF4-FFF2-40B4-BE49-F238E27FC236}">
                  <a16:creationId xmlns:a16="http://schemas.microsoft.com/office/drawing/2014/main" xmlns="" id="{54FC0D3F-819F-41B1-BFC2-FA3443FB46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8" name="Freeform 37">
              <a:extLst>
                <a:ext uri="{FF2B5EF4-FFF2-40B4-BE49-F238E27FC236}">
                  <a16:creationId xmlns:a16="http://schemas.microsoft.com/office/drawing/2014/main" xmlns="" id="{839E654C-F067-4053-881C-7D53C2E60B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9" name="Freeform 38">
              <a:extLst>
                <a:ext uri="{FF2B5EF4-FFF2-40B4-BE49-F238E27FC236}">
                  <a16:creationId xmlns:a16="http://schemas.microsoft.com/office/drawing/2014/main" xmlns="" id="{F44A0F15-BA31-4A9E-A48B-2F1D0E2CE5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1" name="Rectangle 50">
            <a:extLst>
              <a:ext uri="{FF2B5EF4-FFF2-40B4-BE49-F238E27FC236}">
                <a16:creationId xmlns:a16="http://schemas.microsoft.com/office/drawing/2014/main" xmlns="" id="{62631CC7-E8DA-4782-ADDD-F97B25E404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3" name="Freeform 11">
            <a:extLst>
              <a:ext uri="{FF2B5EF4-FFF2-40B4-BE49-F238E27FC236}">
                <a16:creationId xmlns:a16="http://schemas.microsoft.com/office/drawing/2014/main" xmlns="" id="{5D16879A-58B6-4F6B-8688-42B28FE10D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55" name="Rectangle 54">
            <a:extLst>
              <a:ext uri="{FF2B5EF4-FFF2-40B4-BE49-F238E27FC236}">
                <a16:creationId xmlns:a16="http://schemas.microsoft.com/office/drawing/2014/main" xmlns="" id="{51C6D932-DFF5-4EAB-9FB1-5073B33058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8574" y="3962"/>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Marcador de contenido 6" descr="Tabla&#10;&#10;Descripción generada automáticamente con confianza media">
            <a:extLst>
              <a:ext uri="{FF2B5EF4-FFF2-40B4-BE49-F238E27FC236}">
                <a16:creationId xmlns:a16="http://schemas.microsoft.com/office/drawing/2014/main" xmlns="" id="{BEDE3D29-206F-4511-9782-57D3CF05ED79}"/>
              </a:ext>
            </a:extLst>
          </p:cNvPr>
          <p:cNvPicPr>
            <a:picLocks noChangeAspect="1"/>
          </p:cNvPicPr>
          <p:nvPr/>
        </p:nvPicPr>
        <p:blipFill>
          <a:blip r:embed="rId2"/>
          <a:stretch>
            <a:fillRect/>
          </a:stretch>
        </p:blipFill>
        <p:spPr>
          <a:xfrm>
            <a:off x="643467" y="983750"/>
            <a:ext cx="5303959" cy="4565433"/>
          </a:xfrm>
          <a:prstGeom prst="rect">
            <a:avLst/>
          </a:prstGeom>
          <a:ln w="127000" cap="sq">
            <a:solidFill>
              <a:srgbClr val="FFFFFF"/>
            </a:solidFill>
            <a:miter lim="800000"/>
          </a:ln>
        </p:spPr>
      </p:pic>
      <p:pic>
        <p:nvPicPr>
          <p:cNvPr id="5" name="Imagen 4" descr="Interfaz de usuario gráfica, Texto, Aplicación&#10;&#10;Descripción generada automáticamente">
            <a:extLst>
              <a:ext uri="{FF2B5EF4-FFF2-40B4-BE49-F238E27FC236}">
                <a16:creationId xmlns:a16="http://schemas.microsoft.com/office/drawing/2014/main" xmlns="" id="{FE3B462F-35EC-49DF-8354-7FFB281FD0C9}"/>
              </a:ext>
            </a:extLst>
          </p:cNvPr>
          <p:cNvPicPr>
            <a:picLocks noChangeAspect="1"/>
          </p:cNvPicPr>
          <p:nvPr/>
        </p:nvPicPr>
        <p:blipFill>
          <a:blip r:embed="rId3"/>
          <a:stretch>
            <a:fillRect/>
          </a:stretch>
        </p:blipFill>
        <p:spPr>
          <a:xfrm>
            <a:off x="6256866" y="1138531"/>
            <a:ext cx="5303959" cy="4255870"/>
          </a:xfrm>
          <a:prstGeom prst="rect">
            <a:avLst/>
          </a:prstGeom>
          <a:ln w="127000" cap="sq">
            <a:solidFill>
              <a:srgbClr val="FFFFFF"/>
            </a:solidFill>
            <a:miter lim="800000"/>
          </a:ln>
        </p:spPr>
      </p:pic>
    </p:spTree>
    <p:extLst>
      <p:ext uri="{BB962C8B-B14F-4D97-AF65-F5344CB8AC3E}">
        <p14:creationId xmlns:p14="http://schemas.microsoft.com/office/powerpoint/2010/main" val="255765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73FAC17-7D4B-4359-8B9E-6B62E8070119}"/>
              </a:ext>
            </a:extLst>
          </p:cNvPr>
          <p:cNvSpPr>
            <a:spLocks noGrp="1"/>
          </p:cNvSpPr>
          <p:nvPr>
            <p:ph type="title"/>
          </p:nvPr>
        </p:nvSpPr>
        <p:spPr/>
        <p:txBody>
          <a:bodyPr/>
          <a:lstStyle/>
          <a:p>
            <a:r>
              <a:rPr lang="es-MX" dirty="0"/>
              <a:t>Referencias</a:t>
            </a:r>
          </a:p>
        </p:txBody>
      </p:sp>
      <p:sp>
        <p:nvSpPr>
          <p:cNvPr id="3" name="Marcador de contenido 2">
            <a:extLst>
              <a:ext uri="{FF2B5EF4-FFF2-40B4-BE49-F238E27FC236}">
                <a16:creationId xmlns:a16="http://schemas.microsoft.com/office/drawing/2014/main" xmlns="" id="{8083247D-DFC9-4E30-988A-5F119F0429D0}"/>
              </a:ext>
            </a:extLst>
          </p:cNvPr>
          <p:cNvSpPr>
            <a:spLocks noGrp="1"/>
          </p:cNvSpPr>
          <p:nvPr>
            <p:ph idx="1"/>
          </p:nvPr>
        </p:nvSpPr>
        <p:spPr/>
        <p:txBody>
          <a:bodyPr/>
          <a:lstStyle/>
          <a:p>
            <a:r>
              <a:rPr lang="es-MX" dirty="0"/>
              <a:t>Sampieri, R., Collado, C. &amp; Lucio, P. (2014). Metodología de la investigación. México, D.F: McGraw-Hill </a:t>
            </a:r>
            <a:r>
              <a:rPr lang="es-MX" dirty="0" err="1"/>
              <a:t>Education</a:t>
            </a:r>
            <a:r>
              <a:rPr lang="es-MX" dirty="0"/>
              <a:t>.</a:t>
            </a:r>
          </a:p>
          <a:p>
            <a:r>
              <a:rPr lang="es-MX" dirty="0"/>
              <a:t>Torres, C., Salavarrieta, D., Amaya, T. &amp; Salazar, R. (2006). Metodología de la investigación : para administración, economía, humanidades y ciencias sociales. México: Pearson </a:t>
            </a:r>
            <a:r>
              <a:rPr lang="es-MX"/>
              <a:t>Educación.</a:t>
            </a:r>
            <a:endParaRPr lang="es-MX" dirty="0"/>
          </a:p>
        </p:txBody>
      </p:sp>
    </p:spTree>
    <p:extLst>
      <p:ext uri="{BB962C8B-B14F-4D97-AF65-F5344CB8AC3E}">
        <p14:creationId xmlns:p14="http://schemas.microsoft.com/office/powerpoint/2010/main" val="3512733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xmlns="" id="{259C671B-1B22-4141-A9C0-2E7941FDA7C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p:grpSpPr>
        <p:sp>
          <p:nvSpPr>
            <p:cNvPr id="49" name="Freeform 11">
              <a:extLst>
                <a:ext uri="{FF2B5EF4-FFF2-40B4-BE49-F238E27FC236}">
                  <a16:creationId xmlns:a16="http://schemas.microsoft.com/office/drawing/2014/main" xmlns="" id="{7B2F5A4B-FA0F-4625-82F7-1D3F11281B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50" name="Freeform 12">
              <a:extLst>
                <a:ext uri="{FF2B5EF4-FFF2-40B4-BE49-F238E27FC236}">
                  <a16:creationId xmlns:a16="http://schemas.microsoft.com/office/drawing/2014/main" xmlns="" id="{9ACB0BAE-722F-4C91-8C2A-44EF768E83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51" name="Freeform 13">
              <a:extLst>
                <a:ext uri="{FF2B5EF4-FFF2-40B4-BE49-F238E27FC236}">
                  <a16:creationId xmlns:a16="http://schemas.microsoft.com/office/drawing/2014/main" xmlns="" id="{C3AC4D9F-59AC-421A-9FF3-C936CEC439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52" name="Freeform 14">
              <a:extLst>
                <a:ext uri="{FF2B5EF4-FFF2-40B4-BE49-F238E27FC236}">
                  <a16:creationId xmlns:a16="http://schemas.microsoft.com/office/drawing/2014/main" xmlns="" id="{797BCE03-677D-4D65-A4D1-1FD721DD5D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53" name="Freeform 15">
              <a:extLst>
                <a:ext uri="{FF2B5EF4-FFF2-40B4-BE49-F238E27FC236}">
                  <a16:creationId xmlns:a16="http://schemas.microsoft.com/office/drawing/2014/main" xmlns="" id="{D007E5D0-0B4E-4094-988C-9917146C2D1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54" name="Freeform 16">
              <a:extLst>
                <a:ext uri="{FF2B5EF4-FFF2-40B4-BE49-F238E27FC236}">
                  <a16:creationId xmlns:a16="http://schemas.microsoft.com/office/drawing/2014/main" xmlns="" id="{024DB804-C06B-4A0A-AC43-6BCCB7D760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55" name="Freeform 17">
              <a:extLst>
                <a:ext uri="{FF2B5EF4-FFF2-40B4-BE49-F238E27FC236}">
                  <a16:creationId xmlns:a16="http://schemas.microsoft.com/office/drawing/2014/main" xmlns="" id="{B51DC17A-305E-486E-A527-5E8068E9EF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56" name="Freeform 18">
              <a:extLst>
                <a:ext uri="{FF2B5EF4-FFF2-40B4-BE49-F238E27FC236}">
                  <a16:creationId xmlns:a16="http://schemas.microsoft.com/office/drawing/2014/main" xmlns="" id="{B6CCA716-6D46-4523-BF96-FF1B0C5464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57" name="Freeform 19">
              <a:extLst>
                <a:ext uri="{FF2B5EF4-FFF2-40B4-BE49-F238E27FC236}">
                  <a16:creationId xmlns:a16="http://schemas.microsoft.com/office/drawing/2014/main" xmlns="" id="{E632B09A-D30C-4268-B28B-ACD6127630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58" name="Freeform 20">
              <a:extLst>
                <a:ext uri="{FF2B5EF4-FFF2-40B4-BE49-F238E27FC236}">
                  <a16:creationId xmlns:a16="http://schemas.microsoft.com/office/drawing/2014/main" xmlns="" id="{5FC839A4-228B-4EC0-8AF4-D8E38ECE67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59" name="Freeform 21">
              <a:extLst>
                <a:ext uri="{FF2B5EF4-FFF2-40B4-BE49-F238E27FC236}">
                  <a16:creationId xmlns:a16="http://schemas.microsoft.com/office/drawing/2014/main" xmlns="" id="{A8FFB1A1-5BB5-4551-87CD-F3365E6FE9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60" name="Freeform 22">
              <a:extLst>
                <a:ext uri="{FF2B5EF4-FFF2-40B4-BE49-F238E27FC236}">
                  <a16:creationId xmlns:a16="http://schemas.microsoft.com/office/drawing/2014/main" xmlns="" id="{D05AF173-8E70-41FA-9254-DF9AC3DDA2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62" name="Group 61">
            <a:extLst>
              <a:ext uri="{FF2B5EF4-FFF2-40B4-BE49-F238E27FC236}">
                <a16:creationId xmlns:a16="http://schemas.microsoft.com/office/drawing/2014/main" xmlns="" id="{1D56A4CE-A3F4-4CFF-9A65-C029AC17B7C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786"/>
            <a:ext cx="2356675" cy="6854040"/>
            <a:chOff x="6627813" y="194833"/>
            <a:chExt cx="1952625" cy="5678918"/>
          </a:xfrm>
        </p:grpSpPr>
        <p:sp>
          <p:nvSpPr>
            <p:cNvPr id="63" name="Freeform 27">
              <a:extLst>
                <a:ext uri="{FF2B5EF4-FFF2-40B4-BE49-F238E27FC236}">
                  <a16:creationId xmlns:a16="http://schemas.microsoft.com/office/drawing/2014/main" xmlns="" id="{DF669161-0B30-4C76-96BF-962027487D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64" name="Freeform 28">
              <a:extLst>
                <a:ext uri="{FF2B5EF4-FFF2-40B4-BE49-F238E27FC236}">
                  <a16:creationId xmlns:a16="http://schemas.microsoft.com/office/drawing/2014/main" xmlns="" id="{A5232353-CF7C-44DD-8BEE-1C8FF54CDD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65" name="Freeform 29">
              <a:extLst>
                <a:ext uri="{FF2B5EF4-FFF2-40B4-BE49-F238E27FC236}">
                  <a16:creationId xmlns:a16="http://schemas.microsoft.com/office/drawing/2014/main" xmlns="" id="{AEA6CAE2-8741-4E88-A632-69C2B2EC58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66" name="Freeform 30">
              <a:extLst>
                <a:ext uri="{FF2B5EF4-FFF2-40B4-BE49-F238E27FC236}">
                  <a16:creationId xmlns:a16="http://schemas.microsoft.com/office/drawing/2014/main" xmlns="" id="{014AC37D-4388-4AE6-9D4D-CCD99A608C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67" name="Freeform 31">
              <a:extLst>
                <a:ext uri="{FF2B5EF4-FFF2-40B4-BE49-F238E27FC236}">
                  <a16:creationId xmlns:a16="http://schemas.microsoft.com/office/drawing/2014/main" xmlns="" id="{7FE084B0-333E-4F7C-83F1-F7D132527D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68" name="Freeform 32">
              <a:extLst>
                <a:ext uri="{FF2B5EF4-FFF2-40B4-BE49-F238E27FC236}">
                  <a16:creationId xmlns:a16="http://schemas.microsoft.com/office/drawing/2014/main" xmlns="" id="{FDCFCB98-2E3A-4227-823C-80489BB284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69" name="Freeform 33">
              <a:extLst>
                <a:ext uri="{FF2B5EF4-FFF2-40B4-BE49-F238E27FC236}">
                  <a16:creationId xmlns:a16="http://schemas.microsoft.com/office/drawing/2014/main" xmlns="" id="{252F94DE-A6A3-4463-BE05-34281F1C878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70" name="Freeform 34">
              <a:extLst>
                <a:ext uri="{FF2B5EF4-FFF2-40B4-BE49-F238E27FC236}">
                  <a16:creationId xmlns:a16="http://schemas.microsoft.com/office/drawing/2014/main" xmlns="" id="{16EA21FA-886F-43CF-9D44-C1342F3055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71" name="Freeform 35">
              <a:extLst>
                <a:ext uri="{FF2B5EF4-FFF2-40B4-BE49-F238E27FC236}">
                  <a16:creationId xmlns:a16="http://schemas.microsoft.com/office/drawing/2014/main" xmlns="" id="{88C821A5-BCF7-47FE-894F-0ADC5FDB28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72" name="Freeform 36">
              <a:extLst>
                <a:ext uri="{FF2B5EF4-FFF2-40B4-BE49-F238E27FC236}">
                  <a16:creationId xmlns:a16="http://schemas.microsoft.com/office/drawing/2014/main" xmlns="" id="{F8337ECE-206A-472E-AFC4-0F230C91E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73" name="Freeform 37">
              <a:extLst>
                <a:ext uri="{FF2B5EF4-FFF2-40B4-BE49-F238E27FC236}">
                  <a16:creationId xmlns:a16="http://schemas.microsoft.com/office/drawing/2014/main" xmlns="" id="{90BB2EC4-D043-4B43-87E7-723A787EE8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74" name="Freeform 38">
              <a:extLst>
                <a:ext uri="{FF2B5EF4-FFF2-40B4-BE49-F238E27FC236}">
                  <a16:creationId xmlns:a16="http://schemas.microsoft.com/office/drawing/2014/main" xmlns="" id="{04013015-AF71-47BC-BE4D-ED9EFA24FF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6" name="Rectangle 75">
            <a:extLst>
              <a:ext uri="{FF2B5EF4-FFF2-40B4-BE49-F238E27FC236}">
                <a16:creationId xmlns:a16="http://schemas.microsoft.com/office/drawing/2014/main" xmlns="" id="{71B30B18-D920-4E3E-B931-1F310244C1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78" name="Freeform 11">
            <a:extLst>
              <a:ext uri="{FF2B5EF4-FFF2-40B4-BE49-F238E27FC236}">
                <a16:creationId xmlns:a16="http://schemas.microsoft.com/office/drawing/2014/main" xmlns="" id="{C70EF50A-66E6-460A-8AF9-47A10D0D99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80" name="Rectangle 79">
            <a:extLst>
              <a:ext uri="{FF2B5EF4-FFF2-40B4-BE49-F238E27FC236}">
                <a16:creationId xmlns:a16="http://schemas.microsoft.com/office/drawing/2014/main" xmlns="" id="{01520B72-94C4-4ABB-AC64-A3382705BE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494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xmlns="" id="{9A64CBFD-D6E8-4E6A-8F66-1948BED331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n 5" descr="Tabla&#10;&#10;Descripción generada automáticamente">
            <a:extLst>
              <a:ext uri="{FF2B5EF4-FFF2-40B4-BE49-F238E27FC236}">
                <a16:creationId xmlns:a16="http://schemas.microsoft.com/office/drawing/2014/main" xmlns="" id="{FA8F123F-07CC-4A41-8E2E-DC856A1695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278" y="643468"/>
            <a:ext cx="10511445" cy="5571066"/>
          </a:xfrm>
          <a:prstGeom prst="rect">
            <a:avLst/>
          </a:prstGeom>
        </p:spPr>
      </p:pic>
    </p:spTree>
    <p:extLst>
      <p:ext uri="{BB962C8B-B14F-4D97-AF65-F5344CB8AC3E}">
        <p14:creationId xmlns:p14="http://schemas.microsoft.com/office/powerpoint/2010/main" val="325381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3F4C104D-5F30-4811-9376-566B26E471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0815E34B-5D02-4E01-A936-E8E1C0AB6F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xmlns="" id="{839053BD-3DF2-487E-9977-445655B5EE2A}"/>
              </a:ext>
            </a:extLst>
          </p:cNvPr>
          <p:cNvSpPr>
            <a:spLocks noGrp="1"/>
          </p:cNvSpPr>
          <p:nvPr>
            <p:ph idx="1"/>
          </p:nvPr>
        </p:nvSpPr>
        <p:spPr>
          <a:xfrm>
            <a:off x="649225" y="2133600"/>
            <a:ext cx="3650278" cy="3759253"/>
          </a:xfrm>
        </p:spPr>
        <p:txBody>
          <a:bodyPr>
            <a:normAutofit/>
          </a:bodyPr>
          <a:lstStyle/>
          <a:p>
            <a:r>
              <a:rPr lang="es-MX" dirty="0"/>
              <a:t>Las distribuciones de frecuencias, especialmente cuando utilizamos los porcentajes, pueden presentarse en forma de histogramas o gráficas de otro tipo (por ejemplo: de pastel).</a:t>
            </a:r>
          </a:p>
        </p:txBody>
      </p:sp>
      <p:pic>
        <p:nvPicPr>
          <p:cNvPr id="5" name="Imagen 4" descr="Imagen que contiene Diagrama&#10;&#10;Descripción generada automáticamente">
            <a:extLst>
              <a:ext uri="{FF2B5EF4-FFF2-40B4-BE49-F238E27FC236}">
                <a16:creationId xmlns:a16="http://schemas.microsoft.com/office/drawing/2014/main" xmlns="" id="{AF10E145-F7C1-4B8F-99E0-BEAA803753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9544" y="1015246"/>
            <a:ext cx="6953577" cy="4502440"/>
          </a:xfrm>
          <a:prstGeom prst="rect">
            <a:avLst/>
          </a:prstGeom>
        </p:spPr>
      </p:pic>
      <p:sp>
        <p:nvSpPr>
          <p:cNvPr id="14" name="Freeform 11">
            <a:extLst>
              <a:ext uri="{FF2B5EF4-FFF2-40B4-BE49-F238E27FC236}">
                <a16:creationId xmlns:a16="http://schemas.microsoft.com/office/drawing/2014/main" xmlns="" id="{7DE3414B-B032-4710-A468-D3285E38C5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488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FFAA315-F44C-4875-A8B8-0A9D107DBF99}"/>
              </a:ext>
            </a:extLst>
          </p:cNvPr>
          <p:cNvSpPr>
            <a:spLocks noGrp="1"/>
          </p:cNvSpPr>
          <p:nvPr>
            <p:ph type="title"/>
          </p:nvPr>
        </p:nvSpPr>
        <p:spPr/>
        <p:txBody>
          <a:bodyPr/>
          <a:lstStyle/>
          <a:p>
            <a:r>
              <a:rPr lang="es-MX" dirty="0"/>
              <a:t>Medidas de tendencia central</a:t>
            </a:r>
          </a:p>
        </p:txBody>
      </p:sp>
      <p:sp>
        <p:nvSpPr>
          <p:cNvPr id="3" name="Marcador de contenido 2">
            <a:extLst>
              <a:ext uri="{FF2B5EF4-FFF2-40B4-BE49-F238E27FC236}">
                <a16:creationId xmlns:a16="http://schemas.microsoft.com/office/drawing/2014/main" xmlns="" id="{D3ECBC39-9DF8-41C9-86FB-25E8157FE604}"/>
              </a:ext>
            </a:extLst>
          </p:cNvPr>
          <p:cNvSpPr>
            <a:spLocks noGrp="1"/>
          </p:cNvSpPr>
          <p:nvPr>
            <p:ph idx="1"/>
          </p:nvPr>
        </p:nvSpPr>
        <p:spPr/>
        <p:txBody>
          <a:bodyPr/>
          <a:lstStyle/>
          <a:p>
            <a:r>
              <a:rPr lang="es-MX" dirty="0"/>
              <a:t>Las medidas de tendencia central son puntos en una distribución obtenida, los valores medios o centrales de ésta, y nos ayudan a ubicarla dentro de la escala de medición de la variable analizada. </a:t>
            </a:r>
          </a:p>
          <a:p>
            <a:r>
              <a:rPr lang="es-MX" dirty="0"/>
              <a:t>Las principales medidas de tendencia central son tres: moda, mediana y media. </a:t>
            </a:r>
          </a:p>
          <a:p>
            <a:r>
              <a:rPr lang="es-MX" dirty="0"/>
              <a:t>El nivel de medición de la variable determina cuál es la medida de tendencia central apropiada para interpretar.</a:t>
            </a:r>
          </a:p>
        </p:txBody>
      </p:sp>
    </p:spTree>
    <p:extLst>
      <p:ext uri="{BB962C8B-B14F-4D97-AF65-F5344CB8AC3E}">
        <p14:creationId xmlns:p14="http://schemas.microsoft.com/office/powerpoint/2010/main" val="1090752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451130D-38CB-42AC-AFD2-9E5CC6EBB974}"/>
              </a:ext>
            </a:extLst>
          </p:cNvPr>
          <p:cNvSpPr>
            <a:spLocks noGrp="1"/>
          </p:cNvSpPr>
          <p:nvPr>
            <p:ph type="title"/>
          </p:nvPr>
        </p:nvSpPr>
        <p:spPr/>
        <p:txBody>
          <a:bodyPr/>
          <a:lstStyle/>
          <a:p>
            <a:r>
              <a:rPr lang="es-MX" dirty="0"/>
              <a:t>Moda, media, mediana</a:t>
            </a:r>
          </a:p>
        </p:txBody>
      </p:sp>
      <p:sp>
        <p:nvSpPr>
          <p:cNvPr id="3" name="Marcador de contenido 2">
            <a:extLst>
              <a:ext uri="{FF2B5EF4-FFF2-40B4-BE49-F238E27FC236}">
                <a16:creationId xmlns:a16="http://schemas.microsoft.com/office/drawing/2014/main" xmlns="" id="{63E91724-5113-40FE-B670-9677BA7BD7C1}"/>
              </a:ext>
            </a:extLst>
          </p:cNvPr>
          <p:cNvSpPr>
            <a:spLocks noGrp="1"/>
          </p:cNvSpPr>
          <p:nvPr>
            <p:ph idx="1"/>
          </p:nvPr>
        </p:nvSpPr>
        <p:spPr/>
        <p:txBody>
          <a:bodyPr>
            <a:normAutofit lnSpcReduction="10000"/>
          </a:bodyPr>
          <a:lstStyle/>
          <a:p>
            <a:r>
              <a:rPr lang="es-MX" dirty="0"/>
              <a:t>Moda: </a:t>
            </a:r>
          </a:p>
          <a:p>
            <a:pPr lvl="1"/>
            <a:r>
              <a:rPr lang="es-MX" dirty="0"/>
              <a:t>Categoría o puntuación que se presenta con mayor frecuencia.</a:t>
            </a:r>
          </a:p>
          <a:p>
            <a:r>
              <a:rPr lang="es-MX" dirty="0"/>
              <a:t>Mediana: </a:t>
            </a:r>
          </a:p>
          <a:p>
            <a:pPr lvl="1"/>
            <a:r>
              <a:rPr lang="es-MX" dirty="0"/>
              <a:t>La mediana es el valor que divide la distribución por la mitad. Esto es, la mitad de los casos caen por debajo de la mediana y la otra mitad se ubica por encima de ésta. La mediana refleja la posición intermedia de la distribución. En general, para descubrir la puntuación que constituye la mediana de una distribución, simplemente se aplica la fórmula:</a:t>
            </a:r>
          </a:p>
          <a:p>
            <a:pPr lvl="1"/>
            <a:endParaRPr lang="es-MX" dirty="0"/>
          </a:p>
          <a:p>
            <a:r>
              <a:rPr lang="es-MX" dirty="0"/>
              <a:t>Media: </a:t>
            </a:r>
          </a:p>
          <a:p>
            <a:pPr lvl="1"/>
            <a:r>
              <a:rPr lang="es-MX" dirty="0"/>
              <a:t>Promedio aritmético de una distribución. Es la medida de tendencia central más utilizada.</a:t>
            </a:r>
          </a:p>
        </p:txBody>
      </p:sp>
      <p:pic>
        <p:nvPicPr>
          <p:cNvPr id="5" name="Imagen 4">
            <a:extLst>
              <a:ext uri="{FF2B5EF4-FFF2-40B4-BE49-F238E27FC236}">
                <a16:creationId xmlns:a16="http://schemas.microsoft.com/office/drawing/2014/main" xmlns="" id="{8227DFA2-0BC7-44CC-9A78-0AAD5C51277E}"/>
              </a:ext>
            </a:extLst>
          </p:cNvPr>
          <p:cNvPicPr>
            <a:picLocks noChangeAspect="1"/>
          </p:cNvPicPr>
          <p:nvPr/>
        </p:nvPicPr>
        <p:blipFill>
          <a:blip r:embed="rId2"/>
          <a:stretch>
            <a:fillRect/>
          </a:stretch>
        </p:blipFill>
        <p:spPr>
          <a:xfrm>
            <a:off x="8168483" y="4181028"/>
            <a:ext cx="832020" cy="815041"/>
          </a:xfrm>
          <a:prstGeom prst="rect">
            <a:avLst/>
          </a:prstGeom>
        </p:spPr>
      </p:pic>
    </p:spTree>
    <p:extLst>
      <p:ext uri="{BB962C8B-B14F-4D97-AF65-F5344CB8AC3E}">
        <p14:creationId xmlns:p14="http://schemas.microsoft.com/office/powerpoint/2010/main" val="3619744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735B6EE-1217-47C3-97D5-3CBAFA0F9FC0}"/>
              </a:ext>
            </a:extLst>
          </p:cNvPr>
          <p:cNvSpPr>
            <a:spLocks noGrp="1"/>
          </p:cNvSpPr>
          <p:nvPr>
            <p:ph type="title"/>
          </p:nvPr>
        </p:nvSpPr>
        <p:spPr/>
        <p:txBody>
          <a:bodyPr/>
          <a:lstStyle/>
          <a:p>
            <a:r>
              <a:rPr lang="es-MX" dirty="0"/>
              <a:t>Medidas de la variabilidad</a:t>
            </a:r>
          </a:p>
        </p:txBody>
      </p:sp>
      <p:sp>
        <p:nvSpPr>
          <p:cNvPr id="3" name="Marcador de contenido 2">
            <a:extLst>
              <a:ext uri="{FF2B5EF4-FFF2-40B4-BE49-F238E27FC236}">
                <a16:creationId xmlns:a16="http://schemas.microsoft.com/office/drawing/2014/main" xmlns="" id="{C3E1344D-7E67-4A9F-8561-0E76020FCC49}"/>
              </a:ext>
            </a:extLst>
          </p:cNvPr>
          <p:cNvSpPr>
            <a:spLocks noGrp="1"/>
          </p:cNvSpPr>
          <p:nvPr>
            <p:ph idx="1"/>
          </p:nvPr>
        </p:nvSpPr>
        <p:spPr/>
        <p:txBody>
          <a:bodyPr>
            <a:normAutofit/>
          </a:bodyPr>
          <a:lstStyle/>
          <a:p>
            <a:r>
              <a:rPr lang="es-MX" dirty="0"/>
              <a:t>Indican la dispersión de los datos en la escala de medición de la variable considerada y responden a la pregunta: ¿dónde están diseminadas las puntuaciones o los valores obtenidos? </a:t>
            </a:r>
          </a:p>
          <a:p>
            <a:r>
              <a:rPr lang="es-MX" dirty="0"/>
              <a:t>Las medidas de tendencia central son valores en una distribución y las medidas de la variabilidad son intervalos que designan distancias o un número de unidades en la escala de medición.</a:t>
            </a:r>
          </a:p>
          <a:p>
            <a:r>
              <a:rPr lang="es-MX" dirty="0"/>
              <a:t>Las medidas de la variabilidad más utilizadas son rango, desviación estándar y varianza.</a:t>
            </a:r>
          </a:p>
        </p:txBody>
      </p:sp>
    </p:spTree>
    <p:extLst>
      <p:ext uri="{BB962C8B-B14F-4D97-AF65-F5344CB8AC3E}">
        <p14:creationId xmlns:p14="http://schemas.microsoft.com/office/powerpoint/2010/main" val="4047983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2CA9450-9B56-40A0-890A-91B77F59E5F8}"/>
              </a:ext>
            </a:extLst>
          </p:cNvPr>
          <p:cNvSpPr>
            <a:spLocks noGrp="1"/>
          </p:cNvSpPr>
          <p:nvPr>
            <p:ph type="title"/>
          </p:nvPr>
        </p:nvSpPr>
        <p:spPr/>
        <p:txBody>
          <a:bodyPr/>
          <a:lstStyle/>
          <a:p>
            <a:r>
              <a:rPr lang="es-MX" dirty="0"/>
              <a:t>Rango, desviación estándar y varianza</a:t>
            </a:r>
          </a:p>
        </p:txBody>
      </p:sp>
      <p:sp>
        <p:nvSpPr>
          <p:cNvPr id="3" name="Marcador de contenido 2">
            <a:extLst>
              <a:ext uri="{FF2B5EF4-FFF2-40B4-BE49-F238E27FC236}">
                <a16:creationId xmlns:a16="http://schemas.microsoft.com/office/drawing/2014/main" xmlns="" id="{BE02756B-5A69-4DEB-AB15-6B82E0C7E340}"/>
              </a:ext>
            </a:extLst>
          </p:cNvPr>
          <p:cNvSpPr>
            <a:spLocks noGrp="1"/>
          </p:cNvSpPr>
          <p:nvPr>
            <p:ph idx="1"/>
          </p:nvPr>
        </p:nvSpPr>
        <p:spPr/>
        <p:txBody>
          <a:bodyPr/>
          <a:lstStyle/>
          <a:p>
            <a:r>
              <a:rPr lang="es-MX" dirty="0"/>
              <a:t>Rango: </a:t>
            </a:r>
          </a:p>
          <a:p>
            <a:pPr lvl="1"/>
            <a:r>
              <a:rPr lang="es-MX" dirty="0"/>
              <a:t>Es la diferencia entre la puntuación mayor y  la puntuación menor, e indica el número de unidades en la escala de medición que se necesitan para incluir los valores máximo y mínimo. Se calcula así: XM – </a:t>
            </a:r>
            <a:r>
              <a:rPr lang="es-MX" dirty="0" err="1"/>
              <a:t>Xm</a:t>
            </a:r>
            <a:r>
              <a:rPr lang="es-MX" dirty="0"/>
              <a:t>  (puntuación mayor menos puntuación menor).</a:t>
            </a:r>
          </a:p>
        </p:txBody>
      </p:sp>
    </p:spTree>
    <p:extLst>
      <p:ext uri="{BB962C8B-B14F-4D97-AF65-F5344CB8AC3E}">
        <p14:creationId xmlns:p14="http://schemas.microsoft.com/office/powerpoint/2010/main" val="405543245"/>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299</TotalTime>
  <Words>2118</Words>
  <Application>Microsoft Office PowerPoint</Application>
  <PresentationFormat>Panorámica</PresentationFormat>
  <Paragraphs>109</Paragraphs>
  <Slides>34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Century Gothic</vt:lpstr>
      <vt:lpstr>Wingdings 3</vt:lpstr>
      <vt:lpstr>Espiral</vt:lpstr>
      <vt:lpstr>Diseño estadístico </vt:lpstr>
      <vt:lpstr>1) Estadística descriptiva</vt:lpstr>
      <vt:lpstr>Distribución de frecuencias</vt:lpstr>
      <vt:lpstr>Presentación de PowerPoint</vt:lpstr>
      <vt:lpstr>Presentación de PowerPoint</vt:lpstr>
      <vt:lpstr>Medidas de tendencia central</vt:lpstr>
      <vt:lpstr>Moda, media, mediana</vt:lpstr>
      <vt:lpstr>Medidas de la variabilidad</vt:lpstr>
      <vt:lpstr>Rango, desviación estándar y varianza</vt:lpstr>
      <vt:lpstr>Presentación de PowerPoint</vt:lpstr>
      <vt:lpstr>Presentación de PowerPoint</vt:lpstr>
      <vt:lpstr>¿Hay alguna otra estadística descriptiva?</vt:lpstr>
      <vt:lpstr>2) Confiabilidad y validez</vt:lpstr>
      <vt:lpstr>Confiabilidad</vt:lpstr>
      <vt:lpstr>Presentación de PowerPoint</vt:lpstr>
      <vt:lpstr>Presentación de PowerPoint</vt:lpstr>
      <vt:lpstr>Presentación de PowerPoint</vt:lpstr>
      <vt:lpstr>Validez</vt:lpstr>
      <vt:lpstr>Presentación de PowerPoint</vt:lpstr>
      <vt:lpstr>3) Estadística inferencial</vt:lpstr>
      <vt:lpstr>Presentación de PowerPoint</vt:lpstr>
      <vt:lpstr>Prueba de hipótesis</vt:lpstr>
      <vt:lpstr>Distribución muestral </vt:lpstr>
      <vt:lpstr>Presentación de PowerPoint</vt:lpstr>
      <vt:lpstr>Nivel de significancia</vt:lpstr>
      <vt:lpstr>Presentación de PowerPoint</vt:lpstr>
      <vt:lpstr>Análisis paramétricos</vt:lpstr>
      <vt:lpstr>Presentación de PowerPoint</vt:lpstr>
      <vt:lpstr>Análisis no paramétricos</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estadístico </dc:title>
  <dc:creator>Brayam Antony Cornejo Cruz</dc:creator>
  <cp:lastModifiedBy>edgar gomez garcia</cp:lastModifiedBy>
  <cp:revision>3</cp:revision>
  <dcterms:created xsi:type="dcterms:W3CDTF">2021-08-17T08:43:54Z</dcterms:created>
  <dcterms:modified xsi:type="dcterms:W3CDTF">2021-08-20T17:15:43Z</dcterms:modified>
</cp:coreProperties>
</file>