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60" r:id="rId5"/>
    <p:sldId id="261" r:id="rId6"/>
    <p:sldId id="262" r:id="rId7"/>
    <p:sldId id="25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2" autoAdjust="0"/>
    <p:restoredTop sz="94660"/>
  </p:normalViewPr>
  <p:slideViewPr>
    <p:cSldViewPr snapToGrid="0">
      <p:cViewPr varScale="1">
        <p:scale>
          <a:sx n="85" d="100"/>
          <a:sy n="85" d="100"/>
        </p:scale>
        <p:origin x="9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3788784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969192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127F0-5E93-467C-9929-21AEE5C97AAD}" type="slidenum">
              <a:rPr lang="es-MX" smtClean="0"/>
              <a:t>‹Nº›</a:t>
            </a:fld>
            <a:endParaRPr lang="es-MX"/>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1518397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702418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127F0-5E93-467C-9929-21AEE5C97AAD}" type="slidenum">
              <a:rPr lang="es-MX" smtClean="0"/>
              <a:t>‹Nº›</a:t>
            </a:fld>
            <a:endParaRPr lang="es-MX"/>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973731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s-ES"/>
              <a:t>Haga clic para modificar el estilo de título del patrón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los estilos de texto del patrón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s-ES"/>
              <a:t>Haga clic para modificar los estilos de texto del patrón</a:t>
            </a:r>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3939259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31274158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1509491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s-ES"/>
              <a:t>Haga clic para modificar el estilo de título del patrón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2071004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CE04BB47-0FB0-4C74-ACF4-AF9E30C06A0D}" type="datetimeFigureOut">
              <a:rPr lang="es-MX" smtClean="0"/>
              <a:t>17/08/2021</a:t>
            </a:fld>
            <a:endParaRPr lang="es-MX"/>
          </a:p>
        </p:txBody>
      </p:sp>
      <p:sp>
        <p:nvSpPr>
          <p:cNvPr id="5" name="Footer Placeholder 4"/>
          <p:cNvSpPr>
            <a:spLocks noGrp="1"/>
          </p:cNvSpPr>
          <p:nvPr>
            <p:ph type="ftr" sz="quarter" idx="11"/>
          </p:nvPr>
        </p:nvSpPr>
        <p:spPr/>
        <p:txBody>
          <a:bodyPr/>
          <a:lstStyle/>
          <a:p>
            <a:endParaRPr lang="es-MX"/>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1160669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2913596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04BB47-0FB0-4C74-ACF4-AF9E30C06A0D}" type="datetimeFigureOut">
              <a:rPr lang="es-MX" smtClean="0"/>
              <a:t>17/08/2021</a:t>
            </a:fld>
            <a:endParaRPr lang="es-MX"/>
          </a:p>
        </p:txBody>
      </p:sp>
      <p:sp>
        <p:nvSpPr>
          <p:cNvPr id="8" name="Footer Placeholder 7"/>
          <p:cNvSpPr>
            <a:spLocks noGrp="1"/>
          </p:cNvSpPr>
          <p:nvPr>
            <p:ph type="ftr" sz="quarter" idx="11"/>
          </p:nvPr>
        </p:nvSpPr>
        <p:spPr/>
        <p:txBody>
          <a:bodyPr/>
          <a:lstStyle/>
          <a:p>
            <a:endParaRPr lang="es-MX"/>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2029067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E04BB47-0FB0-4C74-ACF4-AF9E30C06A0D}" type="datetimeFigureOut">
              <a:rPr lang="es-MX" smtClean="0"/>
              <a:t>17/08/2021</a:t>
            </a:fld>
            <a:endParaRPr lang="es-MX"/>
          </a:p>
        </p:txBody>
      </p:sp>
      <p:sp>
        <p:nvSpPr>
          <p:cNvPr id="4" name="Footer Placeholder 3"/>
          <p:cNvSpPr>
            <a:spLocks noGrp="1"/>
          </p:cNvSpPr>
          <p:nvPr>
            <p:ph type="ftr" sz="quarter" idx="11"/>
          </p:nvPr>
        </p:nvSpPr>
        <p:spPr/>
        <p:txBody>
          <a:bodyPr/>
          <a:lstStyle/>
          <a:p>
            <a:endParaRPr lang="es-MX"/>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2573231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04BB47-0FB0-4C74-ACF4-AF9E30C06A0D}" type="datetimeFigureOut">
              <a:rPr lang="es-MX" smtClean="0"/>
              <a:t>17/08/2021</a:t>
            </a:fld>
            <a:endParaRPr lang="es-MX"/>
          </a:p>
        </p:txBody>
      </p:sp>
      <p:sp>
        <p:nvSpPr>
          <p:cNvPr id="3" name="Footer Placeholder 2"/>
          <p:cNvSpPr>
            <a:spLocks noGrp="1"/>
          </p:cNvSpPr>
          <p:nvPr>
            <p:ph type="ftr" sz="quarter" idx="11"/>
          </p:nvPr>
        </p:nvSpPr>
        <p:spPr/>
        <p:txBody>
          <a:bodyPr/>
          <a:lstStyle/>
          <a:p>
            <a:endParaRPr lang="es-MX"/>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27578731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3191168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CE04BB47-0FB0-4C74-ACF4-AF9E30C06A0D}" type="datetimeFigureOut">
              <a:rPr lang="es-MX" smtClean="0"/>
              <a:t>17/08/2021</a:t>
            </a:fld>
            <a:endParaRPr lang="es-MX"/>
          </a:p>
        </p:txBody>
      </p:sp>
      <p:sp>
        <p:nvSpPr>
          <p:cNvPr id="6" name="Footer Placeholder 5"/>
          <p:cNvSpPr>
            <a:spLocks noGrp="1"/>
          </p:cNvSpPr>
          <p:nvPr>
            <p:ph type="ftr" sz="quarter" idx="11"/>
          </p:nvPr>
        </p:nvSpPr>
        <p:spPr/>
        <p:txBody>
          <a:bodyPr/>
          <a:lstStyle/>
          <a:p>
            <a:endParaRPr lang="es-MX"/>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1B0127F0-5E93-467C-9929-21AEE5C97AAD}" type="slidenum">
              <a:rPr lang="es-MX" smtClean="0"/>
              <a:t>‹Nº›</a:t>
            </a:fld>
            <a:endParaRPr lang="es-MX"/>
          </a:p>
        </p:txBody>
      </p:sp>
    </p:spTree>
    <p:extLst>
      <p:ext uri="{BB962C8B-B14F-4D97-AF65-F5344CB8AC3E}">
        <p14:creationId xmlns:p14="http://schemas.microsoft.com/office/powerpoint/2010/main" val="531681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04BB47-0FB0-4C74-ACF4-AF9E30C06A0D}" type="datetimeFigureOut">
              <a:rPr lang="es-MX" smtClean="0"/>
              <a:t>17/08/2021</a:t>
            </a:fld>
            <a:endParaRPr lang="es-MX"/>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1B0127F0-5E93-467C-9929-21AEE5C97AAD}" type="slidenum">
              <a:rPr lang="es-MX" smtClean="0"/>
              <a:t>‹Nº›</a:t>
            </a:fld>
            <a:endParaRPr lang="es-MX"/>
          </a:p>
        </p:txBody>
      </p:sp>
    </p:spTree>
    <p:extLst>
      <p:ext uri="{BB962C8B-B14F-4D97-AF65-F5344CB8AC3E}">
        <p14:creationId xmlns:p14="http://schemas.microsoft.com/office/powerpoint/2010/main" val="478672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723C10-D2D7-4770-9F29-019D449FE57D}"/>
              </a:ext>
            </a:extLst>
          </p:cNvPr>
          <p:cNvSpPr>
            <a:spLocks noGrp="1"/>
          </p:cNvSpPr>
          <p:nvPr>
            <p:ph type="ctrTitle"/>
          </p:nvPr>
        </p:nvSpPr>
        <p:spPr/>
        <p:txBody>
          <a:bodyPr/>
          <a:lstStyle/>
          <a:p>
            <a:r>
              <a:rPr lang="es-MX" dirty="0"/>
              <a:t>Recolección y organización de datos</a:t>
            </a:r>
          </a:p>
        </p:txBody>
      </p:sp>
      <p:sp>
        <p:nvSpPr>
          <p:cNvPr id="3" name="Subtítulo 2">
            <a:extLst>
              <a:ext uri="{FF2B5EF4-FFF2-40B4-BE49-F238E27FC236}">
                <a16:creationId xmlns:a16="http://schemas.microsoft.com/office/drawing/2014/main" id="{E780CA6F-1AEA-4287-BB9A-B5B73D5DAFF2}"/>
              </a:ext>
            </a:extLst>
          </p:cNvPr>
          <p:cNvSpPr>
            <a:spLocks noGrp="1"/>
          </p:cNvSpPr>
          <p:nvPr>
            <p:ph type="subTitle" idx="1"/>
          </p:nvPr>
        </p:nvSpPr>
        <p:spPr/>
        <p:txBody>
          <a:bodyPr/>
          <a:lstStyle/>
          <a:p>
            <a:endParaRPr lang="es-MX"/>
          </a:p>
        </p:txBody>
      </p:sp>
    </p:spTree>
    <p:extLst>
      <p:ext uri="{BB962C8B-B14F-4D97-AF65-F5344CB8AC3E}">
        <p14:creationId xmlns:p14="http://schemas.microsoft.com/office/powerpoint/2010/main" val="1942373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A106421-2AB7-4479-B38D-C68463EBC73B}"/>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C99AA1F7-D7CC-4937-962C-98A9D8319607}"/>
              </a:ext>
            </a:extLst>
          </p:cNvPr>
          <p:cNvSpPr>
            <a:spLocks noGrp="1"/>
          </p:cNvSpPr>
          <p:nvPr>
            <p:ph idx="1"/>
          </p:nvPr>
        </p:nvSpPr>
        <p:spPr/>
        <p:txBody>
          <a:bodyPr/>
          <a:lstStyle/>
          <a:p>
            <a:r>
              <a:rPr lang="es-MX" dirty="0"/>
              <a:t>De acuerdo con Torres, Salavarrieta, Amaya &amp; Salazar (2006) esta parte del proceso de investigación consiste en procesar los datos (dispersos, desordenados, individuales) obtenidos de la población objeto de estudio durante el trabajo de campo, y tiene como finalidad generar resultados (datos agrupados y ordenados), a partir de los cuales se realizará el análisis según los objetivos y las hipótesis o preguntas de la investigación realizada, o de ambos.</a:t>
            </a:r>
          </a:p>
        </p:txBody>
      </p:sp>
    </p:spTree>
    <p:extLst>
      <p:ext uri="{BB962C8B-B14F-4D97-AF65-F5344CB8AC3E}">
        <p14:creationId xmlns:p14="http://schemas.microsoft.com/office/powerpoint/2010/main" val="2792381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36D14BD-B44C-4E6A-80E0-61AD4AF0C517}"/>
              </a:ext>
            </a:extLst>
          </p:cNvPr>
          <p:cNvSpPr>
            <a:spLocks noGrp="1"/>
          </p:cNvSpPr>
          <p:nvPr>
            <p:ph type="title"/>
          </p:nvPr>
        </p:nvSpPr>
        <p:spPr/>
        <p:txBody>
          <a:bodyPr>
            <a:normAutofit fontScale="90000"/>
          </a:bodyPr>
          <a:lstStyle/>
          <a:p>
            <a:r>
              <a:rPr lang="es-MX" dirty="0"/>
              <a:t>Para efectuar un procesamiento de datos se deben seguir los siguientes pasos:</a:t>
            </a:r>
            <a:br>
              <a:rPr lang="es-MX" dirty="0"/>
            </a:br>
            <a:endParaRPr lang="es-MX" dirty="0"/>
          </a:p>
        </p:txBody>
      </p:sp>
      <p:sp>
        <p:nvSpPr>
          <p:cNvPr id="3" name="Marcador de contenido 2">
            <a:extLst>
              <a:ext uri="{FF2B5EF4-FFF2-40B4-BE49-F238E27FC236}">
                <a16:creationId xmlns:a16="http://schemas.microsoft.com/office/drawing/2014/main" id="{32521CFC-B470-477D-BA67-C00305611823}"/>
              </a:ext>
            </a:extLst>
          </p:cNvPr>
          <p:cNvSpPr>
            <a:spLocks noGrp="1"/>
          </p:cNvSpPr>
          <p:nvPr>
            <p:ph idx="1"/>
          </p:nvPr>
        </p:nvSpPr>
        <p:spPr/>
        <p:txBody>
          <a:bodyPr/>
          <a:lstStyle/>
          <a:p>
            <a:pPr>
              <a:buFont typeface="+mj-lt"/>
              <a:buAutoNum type="alphaLcPeriod"/>
            </a:pPr>
            <a:r>
              <a:rPr lang="es-MX" dirty="0"/>
              <a:t>Obtener la información de la población o muestra objeto de la investigación.</a:t>
            </a:r>
          </a:p>
          <a:p>
            <a:pPr>
              <a:buFont typeface="+mj-lt"/>
              <a:buAutoNum type="alphaLcPeriod"/>
            </a:pPr>
            <a:r>
              <a:rPr lang="es-MX" dirty="0"/>
              <a:t>Definir las variables o los criterios para ordenar los datos obtenidos del trabajo de campo.</a:t>
            </a:r>
          </a:p>
          <a:p>
            <a:pPr>
              <a:buFont typeface="+mj-lt"/>
              <a:buAutoNum type="alphaLcPeriod"/>
            </a:pPr>
            <a:r>
              <a:rPr lang="es-MX" dirty="0"/>
              <a:t>Definir las herramientas estadísticas y el programa de cómputo que va a utilizarse para el procesamiento de datos.</a:t>
            </a:r>
          </a:p>
          <a:p>
            <a:pPr>
              <a:buFont typeface="+mj-lt"/>
              <a:buAutoNum type="alphaLcPeriod"/>
            </a:pPr>
            <a:r>
              <a:rPr lang="es-MX" dirty="0"/>
              <a:t>Introducir los datos en la computadora y activar el programa para que procese la información.</a:t>
            </a:r>
          </a:p>
          <a:p>
            <a:pPr>
              <a:buFont typeface="+mj-lt"/>
              <a:buAutoNum type="alphaLcPeriod"/>
            </a:pPr>
            <a:r>
              <a:rPr lang="es-MX" dirty="0"/>
              <a:t>Imprimir los resultados.</a:t>
            </a:r>
          </a:p>
        </p:txBody>
      </p:sp>
    </p:spTree>
    <p:extLst>
      <p:ext uri="{BB962C8B-B14F-4D97-AF65-F5344CB8AC3E}">
        <p14:creationId xmlns:p14="http://schemas.microsoft.com/office/powerpoint/2010/main" val="555579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93022F2-98C4-4290-827E-7A1A820E109C}"/>
              </a:ext>
            </a:extLst>
          </p:cNvPr>
          <p:cNvSpPr>
            <a:spLocks noGrp="1"/>
          </p:cNvSpPr>
          <p:nvPr>
            <p:ph type="title"/>
          </p:nvPr>
        </p:nvSpPr>
        <p:spPr/>
        <p:txBody>
          <a:bodyPr/>
          <a:lstStyle/>
          <a:p>
            <a:endParaRPr lang="es-MX" dirty="0"/>
          </a:p>
        </p:txBody>
      </p:sp>
      <p:sp>
        <p:nvSpPr>
          <p:cNvPr id="3" name="Marcador de contenido 2">
            <a:extLst>
              <a:ext uri="{FF2B5EF4-FFF2-40B4-BE49-F238E27FC236}">
                <a16:creationId xmlns:a16="http://schemas.microsoft.com/office/drawing/2014/main" id="{BF7DF452-7EC8-4EFE-8B38-D45D737E0EDD}"/>
              </a:ext>
            </a:extLst>
          </p:cNvPr>
          <p:cNvSpPr>
            <a:spLocks noGrp="1"/>
          </p:cNvSpPr>
          <p:nvPr>
            <p:ph idx="1"/>
          </p:nvPr>
        </p:nvSpPr>
        <p:spPr/>
        <p:txBody>
          <a:bodyPr>
            <a:normAutofit/>
          </a:bodyPr>
          <a:lstStyle/>
          <a:p>
            <a:r>
              <a:rPr lang="es-MX" dirty="0"/>
              <a:t>Para a y b se tiene que realizar:</a:t>
            </a:r>
          </a:p>
          <a:p>
            <a:r>
              <a:rPr lang="es-MX" dirty="0"/>
              <a:t>Codificación de las respuestas: </a:t>
            </a:r>
          </a:p>
          <a:p>
            <a:pPr lvl="1"/>
            <a:r>
              <a:rPr lang="es-MX" dirty="0"/>
              <a:t>Codificar las respuestas es asignarles un número, el cual servirá para registrar la información de manera resumida para su posterior análisis. La codificación de respuestas puede hacerse desde el momento en que se diseña el instrumento o al finalizar su aplicación.</a:t>
            </a:r>
          </a:p>
        </p:txBody>
      </p:sp>
    </p:spTree>
    <p:extLst>
      <p:ext uri="{BB962C8B-B14F-4D97-AF65-F5344CB8AC3E}">
        <p14:creationId xmlns:p14="http://schemas.microsoft.com/office/powerpoint/2010/main" val="27282627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CD622C-A5F5-4A67-A398-C9F41EB822CE}"/>
              </a:ext>
            </a:extLst>
          </p:cNvPr>
          <p:cNvSpPr>
            <a:spLocks noGrp="1"/>
          </p:cNvSpPr>
          <p:nvPr>
            <p:ph type="title"/>
          </p:nvPr>
        </p:nvSpPr>
        <p:spPr/>
        <p:txBody>
          <a:bodyPr/>
          <a:lstStyle/>
          <a:p>
            <a:endParaRPr lang="es-MX"/>
          </a:p>
        </p:txBody>
      </p:sp>
      <p:sp>
        <p:nvSpPr>
          <p:cNvPr id="3" name="Marcador de contenido 2">
            <a:extLst>
              <a:ext uri="{FF2B5EF4-FFF2-40B4-BE49-F238E27FC236}">
                <a16:creationId xmlns:a16="http://schemas.microsoft.com/office/drawing/2014/main" id="{284B635F-106C-4112-AB6A-5FAE81A4BC6F}"/>
              </a:ext>
            </a:extLst>
          </p:cNvPr>
          <p:cNvSpPr>
            <a:spLocks noGrp="1"/>
          </p:cNvSpPr>
          <p:nvPr>
            <p:ph idx="1"/>
          </p:nvPr>
        </p:nvSpPr>
        <p:spPr/>
        <p:txBody>
          <a:bodyPr/>
          <a:lstStyle/>
          <a:p>
            <a:r>
              <a:rPr lang="es-MX" dirty="0"/>
              <a:t>Para c y d:</a:t>
            </a:r>
          </a:p>
          <a:p>
            <a:r>
              <a:rPr lang="es-MX" dirty="0"/>
              <a:t>Vaciado de información: </a:t>
            </a:r>
          </a:p>
          <a:p>
            <a:pPr lvl="1"/>
            <a:r>
              <a:rPr lang="es-MX" dirty="0"/>
              <a:t>Una vez codificadas las respuestas, se procede a vaciar la información recopilada, es decir, a elaborar una base de datos que toma la forma de una tabla o matriz. En esta tabla se observará la frecuencia con que los sujetos seleccionaron una u otra respuesta, y dará lugar al cálculo de medidas de tendencia central mediante el uso de la estadística descriptiva. </a:t>
            </a:r>
          </a:p>
          <a:p>
            <a:pPr marL="0" indent="0">
              <a:buNone/>
            </a:pPr>
            <a:endParaRPr lang="es-MX" dirty="0"/>
          </a:p>
        </p:txBody>
      </p:sp>
    </p:spTree>
    <p:extLst>
      <p:ext uri="{BB962C8B-B14F-4D97-AF65-F5344CB8AC3E}">
        <p14:creationId xmlns:p14="http://schemas.microsoft.com/office/powerpoint/2010/main" val="3312101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27117D3-7408-45B7-9500-84CE6A643464}"/>
              </a:ext>
            </a:extLst>
          </p:cNvPr>
          <p:cNvSpPr>
            <a:spLocks noGrp="1"/>
          </p:cNvSpPr>
          <p:nvPr>
            <p:ph type="title"/>
          </p:nvPr>
        </p:nvSpPr>
        <p:spPr/>
        <p:txBody>
          <a:bodyPr/>
          <a:lstStyle/>
          <a:p>
            <a:r>
              <a:rPr lang="es-MX" dirty="0"/>
              <a:t>Nota</a:t>
            </a:r>
          </a:p>
        </p:txBody>
      </p:sp>
      <p:sp>
        <p:nvSpPr>
          <p:cNvPr id="3" name="Marcador de contenido 2">
            <a:extLst>
              <a:ext uri="{FF2B5EF4-FFF2-40B4-BE49-F238E27FC236}">
                <a16:creationId xmlns:a16="http://schemas.microsoft.com/office/drawing/2014/main" id="{126E5FC8-78DD-4A6A-9D16-B80844EE3DE0}"/>
              </a:ext>
            </a:extLst>
          </p:cNvPr>
          <p:cNvSpPr>
            <a:spLocks noGrp="1"/>
          </p:cNvSpPr>
          <p:nvPr>
            <p:ph idx="1"/>
          </p:nvPr>
        </p:nvSpPr>
        <p:spPr/>
        <p:txBody>
          <a:bodyPr>
            <a:normAutofit/>
          </a:bodyPr>
          <a:lstStyle/>
          <a:p>
            <a:r>
              <a:rPr lang="es-MX" dirty="0"/>
              <a:t>Actualmente, la codificación se efectúa transfiriendo los valores registrados en los instrumentos aplicados (cuestionarios, escalas de actitudes o equivalentes) a un archivo o matriz de un programa computarizado de análisis estadístico (IBM SPSS ®, Minitab o equivalente). </a:t>
            </a:r>
          </a:p>
        </p:txBody>
      </p:sp>
    </p:spTree>
    <p:extLst>
      <p:ext uri="{BB962C8B-B14F-4D97-AF65-F5344CB8AC3E}">
        <p14:creationId xmlns:p14="http://schemas.microsoft.com/office/powerpoint/2010/main" val="195439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179C35-ECFC-412E-ABAB-F53713A25EE0}"/>
              </a:ext>
            </a:extLst>
          </p:cNvPr>
          <p:cNvSpPr>
            <a:spLocks noGrp="1"/>
          </p:cNvSpPr>
          <p:nvPr>
            <p:ph type="title"/>
          </p:nvPr>
        </p:nvSpPr>
        <p:spPr/>
        <p:txBody>
          <a:bodyPr/>
          <a:lstStyle/>
          <a:p>
            <a:r>
              <a:rPr lang="es-MX" dirty="0"/>
              <a:t>Referencias</a:t>
            </a:r>
          </a:p>
        </p:txBody>
      </p:sp>
      <p:sp>
        <p:nvSpPr>
          <p:cNvPr id="3" name="Marcador de contenido 2">
            <a:extLst>
              <a:ext uri="{FF2B5EF4-FFF2-40B4-BE49-F238E27FC236}">
                <a16:creationId xmlns:a16="http://schemas.microsoft.com/office/drawing/2014/main" id="{94567456-EB32-4269-9F30-72F4445F4B98}"/>
              </a:ext>
            </a:extLst>
          </p:cNvPr>
          <p:cNvSpPr>
            <a:spLocks noGrp="1"/>
          </p:cNvSpPr>
          <p:nvPr>
            <p:ph idx="1"/>
          </p:nvPr>
        </p:nvSpPr>
        <p:spPr/>
        <p:txBody>
          <a:bodyPr/>
          <a:lstStyle/>
          <a:p>
            <a:r>
              <a:rPr lang="es-MX" dirty="0"/>
              <a:t>Cid, A., Méndez, R. &amp; Sandoval, F. (2011). Investigación : fundamentos y metodología. Naucalpan de Juárez, Edo. de </a:t>
            </a:r>
            <a:r>
              <a:rPr lang="es-MX" dirty="0" err="1"/>
              <a:t>Méx</a:t>
            </a:r>
            <a:r>
              <a:rPr lang="es-MX" dirty="0"/>
              <a:t>: Pearson Educación de México Prentice Hall.</a:t>
            </a:r>
          </a:p>
          <a:p>
            <a:r>
              <a:rPr lang="es-MX" dirty="0"/>
              <a:t>Sampieri, R., Collado, C. &amp; Lucio, P. (2014). Metodología de la investigación. México, D.F: McGraw-Hill </a:t>
            </a:r>
            <a:r>
              <a:rPr lang="es-MX" dirty="0" err="1"/>
              <a:t>Education</a:t>
            </a:r>
            <a:r>
              <a:rPr lang="es-ES" dirty="0"/>
              <a:t>.</a:t>
            </a:r>
            <a:endParaRPr lang="es-MX" dirty="0"/>
          </a:p>
          <a:p>
            <a:r>
              <a:rPr lang="es-MX" dirty="0"/>
              <a:t>Torres, C., Salavarrieta, D., Amaya, T. &amp; Salazar, R. (2006). Metodología de la investigación : para administración, economía, humanidades y ciencias sociales. México: Pearson Educación.</a:t>
            </a:r>
          </a:p>
          <a:p>
            <a:endParaRPr lang="es-MX" dirty="0"/>
          </a:p>
        </p:txBody>
      </p:sp>
    </p:spTree>
    <p:extLst>
      <p:ext uri="{BB962C8B-B14F-4D97-AF65-F5344CB8AC3E}">
        <p14:creationId xmlns:p14="http://schemas.microsoft.com/office/powerpoint/2010/main" val="1584932247"/>
      </p:ext>
    </p:extLst>
  </p:cSld>
  <p:clrMapOvr>
    <a:masterClrMapping/>
  </p:clrMapOvr>
</p:sld>
</file>

<file path=ppt/theme/theme1.xml><?xml version="1.0" encoding="utf-8"?>
<a:theme xmlns:a="http://schemas.openxmlformats.org/drawingml/2006/main" name="Espiral">
  <a:themeElements>
    <a:clrScheme name="Espiral">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Espiral">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20</TotalTime>
  <Words>457</Words>
  <Application>Microsoft Office PowerPoint</Application>
  <PresentationFormat>Panorámica</PresentationFormat>
  <Paragraphs>20</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Century Gothic</vt:lpstr>
      <vt:lpstr>Wingdings 3</vt:lpstr>
      <vt:lpstr>Espiral</vt:lpstr>
      <vt:lpstr>Recolección y organización de datos</vt:lpstr>
      <vt:lpstr>Presentación de PowerPoint</vt:lpstr>
      <vt:lpstr>Para efectuar un procesamiento de datos se deben seguir los siguientes pasos: </vt:lpstr>
      <vt:lpstr>Presentación de PowerPoint</vt:lpstr>
      <vt:lpstr>Presentación de PowerPoint</vt:lpstr>
      <vt:lpstr>Nota</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Recolección y organización de datos</dc:title>
  <dc:creator>Brayam Antony Cornejo Cruz</dc:creator>
  <cp:lastModifiedBy>Brayam Antony Cornejo Cruz</cp:lastModifiedBy>
  <cp:revision>1</cp:revision>
  <dcterms:created xsi:type="dcterms:W3CDTF">2021-08-17T06:49:55Z</dcterms:created>
  <dcterms:modified xsi:type="dcterms:W3CDTF">2021-08-17T07:10:08Z</dcterms:modified>
</cp:coreProperties>
</file>