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9" r:id="rId3"/>
    <p:sldId id="270" r:id="rId4"/>
    <p:sldId id="271" r:id="rId5"/>
    <p:sldId id="272" r:id="rId6"/>
    <p:sldId id="273" r:id="rId7"/>
    <p:sldId id="265"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6/15/2021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6/15/2021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6/15/2021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6/15/2021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6/15/2021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6/15/2021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6/15/2021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6/15/2021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a:bodyPr>
          <a:lstStyle/>
          <a:p>
            <a:r>
              <a:rPr lang="es-MX" dirty="0"/>
              <a:t>Definición de variables</a:t>
            </a:r>
          </a:p>
        </p:txBody>
      </p:sp>
      <p:sp>
        <p:nvSpPr>
          <p:cNvPr id="3" name="Subtítulo 2"/>
          <p:cNvSpPr>
            <a:spLocks noGrp="1"/>
          </p:cNvSpPr>
          <p:nvPr>
            <p:ph type="subTitle" idx="1"/>
          </p:nvPr>
        </p:nvSpPr>
        <p:spPr/>
        <p:txBody>
          <a:bodyPr/>
          <a:lstStyle/>
          <a:p>
            <a:endParaRPr lang="es-MX" dirty="0"/>
          </a:p>
        </p:txBody>
      </p:sp>
    </p:spTree>
    <p:extLst>
      <p:ext uri="{BB962C8B-B14F-4D97-AF65-F5344CB8AC3E}">
        <p14:creationId xmlns:p14="http://schemas.microsoft.com/office/powerpoint/2010/main" val="1770410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r>
              <a:rPr lang="es-MX" dirty="0"/>
              <a:t>El concepto de variable en el enfoque cuantitativo juega un papel muy impor­tante, ya que son las unidades esenciales de una hipótesis.</a:t>
            </a:r>
          </a:p>
          <a:p>
            <a:r>
              <a:rPr lang="es-MX" dirty="0"/>
              <a:t>Para que cualquier persona que lea la investigación, le den el mismo significado a los términos o variables incluidos en las hipótesis</a:t>
            </a:r>
          </a:p>
          <a:p>
            <a:r>
              <a:rPr lang="es-MX" dirty="0"/>
              <a:t>Asegurarse de que las variables pueden ser medidas, observadas, evaluadas o inferidas</a:t>
            </a:r>
          </a:p>
          <a:p>
            <a:r>
              <a:rPr lang="es-MX" dirty="0"/>
              <a:t>Confrontar nuestra investigación con otras similares</a:t>
            </a:r>
          </a:p>
          <a:p>
            <a:r>
              <a:rPr lang="es-MX" dirty="0"/>
              <a:t>Evaluar mas adecuadamente los resultados de nuestra investigación, porque las variables, y no solo las hipótesis, se contextualizan</a:t>
            </a:r>
          </a:p>
        </p:txBody>
      </p:sp>
      <p:sp>
        <p:nvSpPr>
          <p:cNvPr id="4" name="Título 3"/>
          <p:cNvSpPr>
            <a:spLocks noGrp="1"/>
          </p:cNvSpPr>
          <p:nvPr>
            <p:ph type="title"/>
          </p:nvPr>
        </p:nvSpPr>
        <p:spPr/>
        <p:txBody>
          <a:bodyPr/>
          <a:lstStyle/>
          <a:p>
            <a:r>
              <a:rPr lang="es-MX" dirty="0"/>
              <a:t>Necesidad de definir variables</a:t>
            </a:r>
          </a:p>
        </p:txBody>
      </p:sp>
    </p:spTree>
    <p:extLst>
      <p:ext uri="{BB962C8B-B14F-4D97-AF65-F5344CB8AC3E}">
        <p14:creationId xmlns:p14="http://schemas.microsoft.com/office/powerpoint/2010/main" val="22709285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Definición conceptual o constitutiva</a:t>
            </a:r>
          </a:p>
        </p:txBody>
      </p:sp>
      <p:sp>
        <p:nvSpPr>
          <p:cNvPr id="3" name="Marcador de contenido 2"/>
          <p:cNvSpPr>
            <a:spLocks noGrp="1"/>
          </p:cNvSpPr>
          <p:nvPr>
            <p:ph idx="1"/>
          </p:nvPr>
        </p:nvSpPr>
        <p:spPr/>
        <p:txBody>
          <a:bodyPr/>
          <a:lstStyle/>
          <a:p>
            <a:r>
              <a:rPr lang="es-MX" dirty="0"/>
              <a:t>Una definición conceptual trata a la variable con otros términos. Así, inhibición proactiva se podría definir como: la dificultad de evocación que aumenta con el tiempo; y poder como: “influir mas en los demás que lo que estos influyen en uno”. Se trata de definiciones de diccionarios o de libros especializados y cuando describen la esencia o las características de una variable, objeto o fenómeno se les denomina definiciones reales.</a:t>
            </a:r>
          </a:p>
        </p:txBody>
      </p:sp>
    </p:spTree>
    <p:extLst>
      <p:ext uri="{BB962C8B-B14F-4D97-AF65-F5344CB8AC3E}">
        <p14:creationId xmlns:p14="http://schemas.microsoft.com/office/powerpoint/2010/main" val="1920478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Definiciones operacionales</a:t>
            </a:r>
          </a:p>
        </p:txBody>
      </p:sp>
      <p:sp>
        <p:nvSpPr>
          <p:cNvPr id="3" name="Marcador de contenido 2"/>
          <p:cNvSpPr>
            <a:spLocks noGrp="1"/>
          </p:cNvSpPr>
          <p:nvPr>
            <p:ph idx="1"/>
          </p:nvPr>
        </p:nvSpPr>
        <p:spPr/>
        <p:txBody>
          <a:bodyPr/>
          <a:lstStyle/>
          <a:p>
            <a:r>
              <a:rPr lang="es-MX" dirty="0"/>
              <a:t>Una definición operacional constituye el conjunto de procedimientos que describe las actividades que un observador debe realizar para recibir las impresiones sensoriales, las cuales indican la existencia de un concepto teórico en mayor o menor grado. En otras palabras, especifica que actividades u operaciones deben realizarse para medir una variable.</a:t>
            </a:r>
          </a:p>
          <a:p>
            <a:r>
              <a:rPr lang="es-MX" dirty="0"/>
              <a:t>Esta definición nos dice que para medir o recoger datos respecto de una variable, hay que hacer esto y esto otro. Así , la definición operacional de la variable “temperatura” sería el termómetro; “inteligencia” se definiría operacionalmente como las respuestas a una determinada prueba de inteligencia.</a:t>
            </a:r>
          </a:p>
        </p:txBody>
      </p:sp>
    </p:spTree>
    <p:extLst>
      <p:ext uri="{BB962C8B-B14F-4D97-AF65-F5344CB8AC3E}">
        <p14:creationId xmlns:p14="http://schemas.microsoft.com/office/powerpoint/2010/main" val="32341930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4B44E1-1022-4B86-8845-840BE6BE8829}"/>
              </a:ext>
            </a:extLst>
          </p:cNvPr>
          <p:cNvSpPr>
            <a:spLocks noGrp="1"/>
          </p:cNvSpPr>
          <p:nvPr>
            <p:ph type="title"/>
          </p:nvPr>
        </p:nvSpPr>
        <p:spPr/>
        <p:txBody>
          <a:bodyPr/>
          <a:lstStyle/>
          <a:p>
            <a:r>
              <a:rPr lang="es-MX" dirty="0"/>
              <a:t>Tipos de variables</a:t>
            </a:r>
          </a:p>
        </p:txBody>
      </p:sp>
      <p:sp>
        <p:nvSpPr>
          <p:cNvPr id="3" name="Marcador de contenido 2">
            <a:extLst>
              <a:ext uri="{FF2B5EF4-FFF2-40B4-BE49-F238E27FC236}">
                <a16:creationId xmlns:a16="http://schemas.microsoft.com/office/drawing/2014/main" id="{6F7A1525-26EF-4D45-BCB2-93FF5D50CC02}"/>
              </a:ext>
            </a:extLst>
          </p:cNvPr>
          <p:cNvSpPr>
            <a:spLocks noGrp="1"/>
          </p:cNvSpPr>
          <p:nvPr>
            <p:ph idx="1"/>
          </p:nvPr>
        </p:nvSpPr>
        <p:spPr/>
        <p:txBody>
          <a:bodyPr/>
          <a:lstStyle/>
          <a:p>
            <a:r>
              <a:rPr lang="es-MX" dirty="0"/>
              <a:t>Generalmente en la literatura de investigación se encuentran diferentes formas de clasificar variables, a pesar de ello, se tiene una clasificación que opera en casi toda investigación: la variable dependiente y la variable independiente.</a:t>
            </a:r>
          </a:p>
          <a:p>
            <a:r>
              <a:rPr lang="es-MX" dirty="0"/>
              <a:t>Una variable es independiente cuando se presume que los cambios en sus  valores causan cambios en los valores de otra variable denominada dependiente.</a:t>
            </a:r>
          </a:p>
          <a:p>
            <a:r>
              <a:rPr lang="es-MX" dirty="0"/>
              <a:t>Una variable es dependiente cuando sus cambios son ocasionados por los cabios sucedidos en otras variables (independientes).</a:t>
            </a:r>
          </a:p>
        </p:txBody>
      </p:sp>
    </p:spTree>
    <p:extLst>
      <p:ext uri="{BB962C8B-B14F-4D97-AF65-F5344CB8AC3E}">
        <p14:creationId xmlns:p14="http://schemas.microsoft.com/office/powerpoint/2010/main" val="12103563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3F4C104D-5F30-4811-9376-566B26E471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1CA743F8-92DB-41A2-96A6-A99646032F30}"/>
              </a:ext>
            </a:extLst>
          </p:cNvPr>
          <p:cNvSpPr>
            <a:spLocks noGrp="1"/>
          </p:cNvSpPr>
          <p:nvPr>
            <p:ph type="title"/>
          </p:nvPr>
        </p:nvSpPr>
        <p:spPr>
          <a:xfrm>
            <a:off x="649224" y="645106"/>
            <a:ext cx="3650279" cy="1259894"/>
          </a:xfrm>
        </p:spPr>
        <p:txBody>
          <a:bodyPr>
            <a:normAutofit/>
          </a:bodyPr>
          <a:lstStyle/>
          <a:p>
            <a:r>
              <a:rPr lang="es-MX" sz="3300"/>
              <a:t>Recomendación</a:t>
            </a:r>
          </a:p>
        </p:txBody>
      </p:sp>
      <p:sp>
        <p:nvSpPr>
          <p:cNvPr id="14" name="Rectangle 13">
            <a:extLst>
              <a:ext uri="{FF2B5EF4-FFF2-40B4-BE49-F238E27FC236}">
                <a16:creationId xmlns:a16="http://schemas.microsoft.com/office/drawing/2014/main" id="{0815E34B-5D02-4E01-A936-E8E1C0AB6F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9" name="Content Placeholder 8">
            <a:extLst>
              <a:ext uri="{FF2B5EF4-FFF2-40B4-BE49-F238E27FC236}">
                <a16:creationId xmlns:a16="http://schemas.microsoft.com/office/drawing/2014/main" id="{A3B6DCC9-36D3-4033-97E0-7A7C3D8DDDF2}"/>
              </a:ext>
            </a:extLst>
          </p:cNvPr>
          <p:cNvSpPr>
            <a:spLocks noGrp="1"/>
          </p:cNvSpPr>
          <p:nvPr>
            <p:ph idx="1"/>
          </p:nvPr>
        </p:nvSpPr>
        <p:spPr>
          <a:xfrm>
            <a:off x="649225" y="2133600"/>
            <a:ext cx="3650278" cy="3759253"/>
          </a:xfrm>
        </p:spPr>
        <p:txBody>
          <a:bodyPr>
            <a:normAutofit/>
          </a:bodyPr>
          <a:lstStyle/>
          <a:p>
            <a:r>
              <a:rPr lang="es-MX" dirty="0"/>
              <a:t>De acuerdo con González (2009), para que haya una operacionalización de las variables, es necesario tener una estructura que te permita dimensionarlas desde lo abstracto a lo concreto, tal como se muestra en la siguiente imagen. </a:t>
            </a:r>
          </a:p>
        </p:txBody>
      </p:sp>
      <p:pic>
        <p:nvPicPr>
          <p:cNvPr id="5" name="Marcador de contenido 4">
            <a:extLst>
              <a:ext uri="{FF2B5EF4-FFF2-40B4-BE49-F238E27FC236}">
                <a16:creationId xmlns:a16="http://schemas.microsoft.com/office/drawing/2014/main" id="{1C1E859E-7C03-4648-8CFF-E36F322139E7}"/>
              </a:ext>
            </a:extLst>
          </p:cNvPr>
          <p:cNvPicPr>
            <a:picLocks noChangeAspect="1"/>
          </p:cNvPicPr>
          <p:nvPr/>
        </p:nvPicPr>
        <p:blipFill>
          <a:blip r:embed="rId2"/>
          <a:stretch>
            <a:fillRect/>
          </a:stretch>
        </p:blipFill>
        <p:spPr>
          <a:xfrm>
            <a:off x="4750616" y="640080"/>
            <a:ext cx="6691431" cy="5252773"/>
          </a:xfrm>
          <a:prstGeom prst="rect">
            <a:avLst/>
          </a:prstGeom>
        </p:spPr>
      </p:pic>
      <p:sp>
        <p:nvSpPr>
          <p:cNvPr id="16" name="Freeform 11">
            <a:extLst>
              <a:ext uri="{FF2B5EF4-FFF2-40B4-BE49-F238E27FC236}">
                <a16:creationId xmlns:a16="http://schemas.microsoft.com/office/drawing/2014/main" id="{7DE3414B-B032-4710-A468-D3285E38C5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061223"/>
            <a:ext cx="1038036" cy="506277"/>
          </a:xfrm>
          <a:custGeom>
            <a:avLst/>
            <a:gdLst>
              <a:gd name="connsiteX0" fmla="*/ 0 w 1038036"/>
              <a:gd name="connsiteY0" fmla="*/ 0 h 506277"/>
              <a:gd name="connsiteX1" fmla="*/ 182880 w 1038036"/>
              <a:gd name="connsiteY1" fmla="*/ 0 h 506277"/>
              <a:gd name="connsiteX2" fmla="*/ 291705 w 1038036"/>
              <a:gd name="connsiteY2" fmla="*/ 0 h 506277"/>
              <a:gd name="connsiteX3" fmla="*/ 291705 w 1038036"/>
              <a:gd name="connsiteY3" fmla="*/ 151 h 506277"/>
              <a:gd name="connsiteX4" fmla="*/ 692049 w 1038036"/>
              <a:gd name="connsiteY4" fmla="*/ 705 h 506277"/>
              <a:gd name="connsiteX5" fmla="*/ 782744 w 1038036"/>
              <a:gd name="connsiteY5" fmla="*/ 705 h 506277"/>
              <a:gd name="connsiteX6" fmla="*/ 797001 w 1038036"/>
              <a:gd name="connsiteY6" fmla="*/ 5473 h 506277"/>
              <a:gd name="connsiteX7" fmla="*/ 801982 w 1038036"/>
              <a:gd name="connsiteY7" fmla="*/ 10242 h 506277"/>
              <a:gd name="connsiteX8" fmla="*/ 1030951 w 1038036"/>
              <a:gd name="connsiteY8" fmla="*/ 239185 h 506277"/>
              <a:gd name="connsiteX9" fmla="*/ 1030951 w 1038036"/>
              <a:gd name="connsiteY9" fmla="*/ 267797 h 506277"/>
              <a:gd name="connsiteX10" fmla="*/ 801982 w 1038036"/>
              <a:gd name="connsiteY10" fmla="*/ 496740 h 506277"/>
              <a:gd name="connsiteX11" fmla="*/ 797001 w 1038036"/>
              <a:gd name="connsiteY11" fmla="*/ 501508 h 506277"/>
              <a:gd name="connsiteX12" fmla="*/ 782744 w 1038036"/>
              <a:gd name="connsiteY12" fmla="*/ 506277 h 506277"/>
              <a:gd name="connsiteX13" fmla="*/ 692049 w 1038036"/>
              <a:gd name="connsiteY13" fmla="*/ 506277 h 506277"/>
              <a:gd name="connsiteX14" fmla="*/ 291705 w 1038036"/>
              <a:gd name="connsiteY14" fmla="*/ 505140 h 506277"/>
              <a:gd name="connsiteX15" fmla="*/ 291705 w 1038036"/>
              <a:gd name="connsiteY15" fmla="*/ 506277 h 506277"/>
              <a:gd name="connsiteX16" fmla="*/ 0 w 1038036"/>
              <a:gd name="connsiteY16" fmla="*/ 506277 h 506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38036" h="506277">
                <a:moveTo>
                  <a:pt x="0" y="0"/>
                </a:moveTo>
                <a:lnTo>
                  <a:pt x="182880" y="0"/>
                </a:lnTo>
                <a:lnTo>
                  <a:pt x="291705" y="0"/>
                </a:lnTo>
                <a:lnTo>
                  <a:pt x="291705" y="151"/>
                </a:lnTo>
                <a:lnTo>
                  <a:pt x="692049" y="705"/>
                </a:lnTo>
                <a:lnTo>
                  <a:pt x="782744" y="705"/>
                </a:lnTo>
                <a:cubicBezTo>
                  <a:pt x="787553" y="705"/>
                  <a:pt x="792363" y="5473"/>
                  <a:pt x="797001" y="5473"/>
                </a:cubicBezTo>
                <a:cubicBezTo>
                  <a:pt x="797001" y="10242"/>
                  <a:pt x="801982" y="10242"/>
                  <a:pt x="801982" y="10242"/>
                </a:cubicBezTo>
                <a:lnTo>
                  <a:pt x="1030951" y="239185"/>
                </a:lnTo>
                <a:cubicBezTo>
                  <a:pt x="1040398" y="248722"/>
                  <a:pt x="1040398" y="258259"/>
                  <a:pt x="1030951" y="267797"/>
                </a:cubicBezTo>
                <a:lnTo>
                  <a:pt x="801982" y="496740"/>
                </a:lnTo>
                <a:cubicBezTo>
                  <a:pt x="800436" y="498363"/>
                  <a:pt x="798547" y="499885"/>
                  <a:pt x="797001" y="501508"/>
                </a:cubicBezTo>
                <a:cubicBezTo>
                  <a:pt x="792363" y="506277"/>
                  <a:pt x="787553" y="506277"/>
                  <a:pt x="782744" y="506277"/>
                </a:cubicBezTo>
                <a:lnTo>
                  <a:pt x="692049" y="506277"/>
                </a:lnTo>
                <a:lnTo>
                  <a:pt x="291705" y="505140"/>
                </a:lnTo>
                <a:lnTo>
                  <a:pt x="291705" y="506277"/>
                </a:lnTo>
                <a:lnTo>
                  <a:pt x="0" y="50627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96230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Bibliografía</a:t>
            </a:r>
          </a:p>
        </p:txBody>
      </p:sp>
      <p:sp>
        <p:nvSpPr>
          <p:cNvPr id="3" name="Marcador de contenido 2"/>
          <p:cNvSpPr>
            <a:spLocks noGrp="1"/>
          </p:cNvSpPr>
          <p:nvPr>
            <p:ph idx="1"/>
          </p:nvPr>
        </p:nvSpPr>
        <p:spPr/>
        <p:txBody>
          <a:bodyPr/>
          <a:lstStyle/>
          <a:p>
            <a:r>
              <a:rPr lang="es-MX" dirty="0"/>
              <a:t>González, H. (2009). Metodología de la investigación : propuesta, anteproyecto y proyecto. Bogotá́, D.C: </a:t>
            </a:r>
            <a:r>
              <a:rPr lang="es-MX" dirty="0" err="1"/>
              <a:t>Ecoe</a:t>
            </a:r>
            <a:r>
              <a:rPr lang="es-MX" dirty="0"/>
              <a:t> Ediciones.</a:t>
            </a:r>
            <a:endParaRPr lang="es-ES" dirty="0"/>
          </a:p>
          <a:p>
            <a:r>
              <a:rPr lang="es-ES" dirty="0"/>
              <a:t>Sampieri, R., </a:t>
            </a:r>
            <a:r>
              <a:rPr lang="es-ES" dirty="0" err="1"/>
              <a:t>Fernandez</a:t>
            </a:r>
            <a:r>
              <a:rPr lang="es-ES" dirty="0"/>
              <a:t>, C., &amp; Baptista, P.. (2006). Formulación de hipótesis. En Metodología de la investigación(121-152). </a:t>
            </a:r>
            <a:r>
              <a:rPr lang="es-ES" dirty="0" err="1"/>
              <a:t>Mexico</a:t>
            </a:r>
            <a:r>
              <a:rPr lang="es-ES" dirty="0"/>
              <a:t>: McGraw Hill.</a:t>
            </a:r>
            <a:endParaRPr lang="es-MX" dirty="0"/>
          </a:p>
        </p:txBody>
      </p:sp>
    </p:spTree>
    <p:extLst>
      <p:ext uri="{BB962C8B-B14F-4D97-AF65-F5344CB8AC3E}">
        <p14:creationId xmlns:p14="http://schemas.microsoft.com/office/powerpoint/2010/main" val="451657615"/>
      </p:ext>
    </p:extLst>
  </p:cSld>
  <p:clrMapOvr>
    <a:masterClrMapping/>
  </p:clrMapOvr>
</p:sld>
</file>

<file path=ppt/theme/theme1.xml><?xml version="1.0" encoding="utf-8"?>
<a:theme xmlns:a="http://schemas.openxmlformats.org/drawingml/2006/main" name="Espiral">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18961</TotalTime>
  <Words>477</Words>
  <Application>Microsoft Office PowerPoint</Application>
  <PresentationFormat>Panorámica</PresentationFormat>
  <Paragraphs>21</Paragraphs>
  <Slides>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7</vt:i4>
      </vt:variant>
    </vt:vector>
  </HeadingPairs>
  <TitlesOfParts>
    <vt:vector size="11" baseType="lpstr">
      <vt:lpstr>Arial</vt:lpstr>
      <vt:lpstr>Century Gothic</vt:lpstr>
      <vt:lpstr>Wingdings 3</vt:lpstr>
      <vt:lpstr>Espiral</vt:lpstr>
      <vt:lpstr>Definición de variables</vt:lpstr>
      <vt:lpstr>Necesidad de definir variables</vt:lpstr>
      <vt:lpstr>Definición conceptual o constitutiva</vt:lpstr>
      <vt:lpstr>Definiciones operacionales</vt:lpstr>
      <vt:lpstr>Tipos de variables</vt:lpstr>
      <vt:lpstr>Recomendación</vt:lpstr>
      <vt:lpstr>Bibliografía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Investigación cuantitativa en psicología</dc:title>
  <dc:creator>edgar gomez garcia</dc:creator>
  <cp:lastModifiedBy>Brayam Antony Cornejo Cruz</cp:lastModifiedBy>
  <cp:revision>24</cp:revision>
  <dcterms:created xsi:type="dcterms:W3CDTF">2021-03-24T22:26:39Z</dcterms:created>
  <dcterms:modified xsi:type="dcterms:W3CDTF">2021-06-15T22:37:37Z</dcterms:modified>
</cp:coreProperties>
</file>