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9" r:id="rId4"/>
    <p:sldId id="266" r:id="rId5"/>
    <p:sldId id="270" r:id="rId6"/>
    <p:sldId id="271" r:id="rId7"/>
    <p:sldId id="272" r:id="rId8"/>
    <p:sldId id="27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edalyc.org/articulo.oa?id=497856275012" TargetMode="External"/><Relationship Id="rId2" Type="http://schemas.openxmlformats.org/officeDocument/2006/relationships/hyperlink" Target="https://normasapa.net/que-es-el-estado-del-art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Estado del arte</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¿Qué es?</a:t>
            </a:r>
          </a:p>
        </p:txBody>
      </p:sp>
      <p:sp>
        <p:nvSpPr>
          <p:cNvPr id="3" name="Marcador de contenido 2"/>
          <p:cNvSpPr>
            <a:spLocks noGrp="1"/>
          </p:cNvSpPr>
          <p:nvPr>
            <p:ph idx="1"/>
          </p:nvPr>
        </p:nvSpPr>
        <p:spPr/>
        <p:txBody>
          <a:bodyPr/>
          <a:lstStyle/>
          <a:p>
            <a:r>
              <a:rPr lang="es-ES" dirty="0"/>
              <a:t>El </a:t>
            </a:r>
            <a:r>
              <a:rPr lang="es-ES" b="1" dirty="0"/>
              <a:t>estado del arte</a:t>
            </a:r>
            <a:r>
              <a:rPr lang="es-ES" dirty="0"/>
              <a:t> proviene originalmente del campo de la investigación técnica, científica e industrial y significa, en pocas palabras, la situación de una determinada tecnología. Lo más innovador o reciente con respecto a un arte específico. Esta noción ha pasado a los estudios de investigación académica como “el estado o situación de un tema en la actualidad”. Es una forma de aludir a lo que se sabe sobre un asunto, lo que se ha dicho hasta el momento que ha sido más relevante.</a:t>
            </a:r>
            <a:endParaRPr lang="es-MX" dirty="0"/>
          </a:p>
        </p:txBody>
      </p:sp>
    </p:spTree>
    <p:extLst>
      <p:ext uri="{BB962C8B-B14F-4D97-AF65-F5344CB8AC3E}">
        <p14:creationId xmlns:p14="http://schemas.microsoft.com/office/powerpoint/2010/main" val="391384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5044" y="716923"/>
            <a:ext cx="8681542" cy="5150219"/>
          </a:xfrm>
        </p:spPr>
      </p:pic>
    </p:spTree>
    <p:extLst>
      <p:ext uri="{BB962C8B-B14F-4D97-AF65-F5344CB8AC3E}">
        <p14:creationId xmlns:p14="http://schemas.microsoft.com/office/powerpoint/2010/main" val="2358978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Características</a:t>
            </a:r>
          </a:p>
        </p:txBody>
      </p:sp>
      <p:sp>
        <p:nvSpPr>
          <p:cNvPr id="3" name="Marcador de contenido 2"/>
          <p:cNvSpPr>
            <a:spLocks noGrp="1"/>
          </p:cNvSpPr>
          <p:nvPr>
            <p:ph idx="1"/>
          </p:nvPr>
        </p:nvSpPr>
        <p:spPr/>
        <p:txBody>
          <a:bodyPr/>
          <a:lstStyle/>
          <a:p>
            <a:r>
              <a:rPr lang="es-ES" dirty="0"/>
              <a:t>Con respecto al formato, el estado del arte suele ser el capítulo dos de la tesis, aquel que tradicionalmente se conoce como el marco teórico, pero no funciona igual que este. Porque mientras para el marco teórico el investigador puede elegir las teorías a trabajar, en el estado del arte por fuerza deberá considerar todos los aportes teóricos importantes que se relacionan con la materia de estudio, aunque sean contradictorias entre sí. Eso significa que debe conocer todos los argumentos, entenderlos perfectamente y ser capaz de asimilar las diferencias y semejanzas entre las ideas.</a:t>
            </a:r>
            <a:endParaRPr lang="es-MX" dirty="0"/>
          </a:p>
        </p:txBody>
      </p:sp>
    </p:spTree>
    <p:extLst>
      <p:ext uri="{BB962C8B-B14F-4D97-AF65-F5344CB8AC3E}">
        <p14:creationId xmlns:p14="http://schemas.microsoft.com/office/powerpoint/2010/main" val="250191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2A6FBC-E2A6-4BBE-ADE7-FA7829ACB16E}"/>
              </a:ext>
            </a:extLst>
          </p:cNvPr>
          <p:cNvSpPr>
            <a:spLocks noGrp="1"/>
          </p:cNvSpPr>
          <p:nvPr>
            <p:ph type="title"/>
          </p:nvPr>
        </p:nvSpPr>
        <p:spPr/>
        <p:txBody>
          <a:bodyPr/>
          <a:lstStyle/>
          <a:p>
            <a:r>
              <a:rPr lang="es-MX" dirty="0"/>
              <a:t>Finalidades del estado del arte</a:t>
            </a:r>
          </a:p>
        </p:txBody>
      </p:sp>
      <p:pic>
        <p:nvPicPr>
          <p:cNvPr id="5" name="Marcador de contenido 4">
            <a:extLst>
              <a:ext uri="{FF2B5EF4-FFF2-40B4-BE49-F238E27FC236}">
                <a16:creationId xmlns:a16="http://schemas.microsoft.com/office/drawing/2014/main" id="{2B32FB17-569D-45B3-8B86-4C9B966D226C}"/>
              </a:ext>
            </a:extLst>
          </p:cNvPr>
          <p:cNvPicPr>
            <a:picLocks noGrp="1" noChangeAspect="1"/>
          </p:cNvPicPr>
          <p:nvPr>
            <p:ph idx="1"/>
          </p:nvPr>
        </p:nvPicPr>
        <p:blipFill>
          <a:blip r:embed="rId2"/>
          <a:stretch>
            <a:fillRect/>
          </a:stretch>
        </p:blipFill>
        <p:spPr>
          <a:xfrm>
            <a:off x="5395349" y="1647151"/>
            <a:ext cx="5058901" cy="4560613"/>
          </a:xfrm>
        </p:spPr>
      </p:pic>
      <p:sp>
        <p:nvSpPr>
          <p:cNvPr id="6" name="CuadroTexto 5">
            <a:extLst>
              <a:ext uri="{FF2B5EF4-FFF2-40B4-BE49-F238E27FC236}">
                <a16:creationId xmlns:a16="http://schemas.microsoft.com/office/drawing/2014/main" id="{29B9C94E-E9FA-4B8C-B10A-9319411BA310}"/>
              </a:ext>
            </a:extLst>
          </p:cNvPr>
          <p:cNvSpPr txBox="1"/>
          <p:nvPr/>
        </p:nvSpPr>
        <p:spPr>
          <a:xfrm>
            <a:off x="1432213" y="2413337"/>
            <a:ext cx="2321423" cy="2031325"/>
          </a:xfrm>
          <a:prstGeom prst="rect">
            <a:avLst/>
          </a:prstGeom>
          <a:noFill/>
        </p:spPr>
        <p:txBody>
          <a:bodyPr wrap="square" rtlCol="0">
            <a:spAutoFit/>
          </a:bodyPr>
          <a:lstStyle/>
          <a:p>
            <a:r>
              <a:rPr lang="es-MX" dirty="0"/>
              <a:t>De acuerdo con Gómez Vargas, Galeano Higuita y Jaramillo Muñoz, el estado de arte tiene cuatro finalidades.</a:t>
            </a:r>
          </a:p>
        </p:txBody>
      </p:sp>
    </p:spTree>
    <p:extLst>
      <p:ext uri="{BB962C8B-B14F-4D97-AF65-F5344CB8AC3E}">
        <p14:creationId xmlns:p14="http://schemas.microsoft.com/office/powerpoint/2010/main" val="340260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B4B23A-AF48-4906-B419-60D28B343E5E}"/>
              </a:ext>
            </a:extLst>
          </p:cNvPr>
          <p:cNvSpPr>
            <a:spLocks noGrp="1"/>
          </p:cNvSpPr>
          <p:nvPr>
            <p:ph type="title"/>
          </p:nvPr>
        </p:nvSpPr>
        <p:spPr/>
        <p:txBody>
          <a:bodyPr>
            <a:normAutofit fontScale="90000"/>
          </a:bodyPr>
          <a:lstStyle/>
          <a:p>
            <a:r>
              <a:rPr lang="es-MX" dirty="0"/>
              <a:t>Diferencia entre Estado del Arte, Marco Teórico, Estado de Conocimiento y Estado de la Investigación </a:t>
            </a:r>
          </a:p>
        </p:txBody>
      </p:sp>
      <p:sp>
        <p:nvSpPr>
          <p:cNvPr id="3" name="Marcador de contenido 2">
            <a:extLst>
              <a:ext uri="{FF2B5EF4-FFF2-40B4-BE49-F238E27FC236}">
                <a16:creationId xmlns:a16="http://schemas.microsoft.com/office/drawing/2014/main" id="{18EE21A2-6F82-487A-90B5-600DDD5584E7}"/>
              </a:ext>
            </a:extLst>
          </p:cNvPr>
          <p:cNvSpPr>
            <a:spLocks noGrp="1"/>
          </p:cNvSpPr>
          <p:nvPr>
            <p:ph idx="1"/>
          </p:nvPr>
        </p:nvSpPr>
        <p:spPr/>
        <p:txBody>
          <a:bodyPr>
            <a:normAutofit/>
          </a:bodyPr>
          <a:lstStyle/>
          <a:p>
            <a:endParaRPr lang="es-MX" dirty="0"/>
          </a:p>
          <a:p>
            <a:r>
              <a:rPr lang="es-MX" dirty="0"/>
              <a:t>Un aspecto importante a tomar en cuenta a la hora de la elaboración del estado del arte es saber la diferencia entre este con respecto al marco teórico, el estado de conocimiento y el estado de la Investigación. </a:t>
            </a:r>
          </a:p>
          <a:p>
            <a:r>
              <a:rPr lang="es-MX" dirty="0"/>
              <a:t>De acuerdo con Weiss, citado por Londoño Palacio, Maldonado Granados y Calderón </a:t>
            </a:r>
            <a:r>
              <a:rPr lang="es-MX" dirty="0" err="1"/>
              <a:t>Villafáñez</a:t>
            </a:r>
            <a:r>
              <a:rPr lang="es-MX" dirty="0"/>
              <a:t> (2016), hay diferencias significativas en estos recursos: </a:t>
            </a:r>
          </a:p>
          <a:p>
            <a:r>
              <a:rPr lang="es-MX" b="1" dirty="0"/>
              <a:t>Los estados del arte </a:t>
            </a:r>
            <a:r>
              <a:rPr lang="es-MX" dirty="0"/>
              <a:t>van dirigidos a la formulación y justificación específica de problemas de investigación. </a:t>
            </a:r>
          </a:p>
        </p:txBody>
      </p:sp>
    </p:spTree>
    <p:extLst>
      <p:ext uri="{BB962C8B-B14F-4D97-AF65-F5344CB8AC3E}">
        <p14:creationId xmlns:p14="http://schemas.microsoft.com/office/powerpoint/2010/main" val="132931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2781BC-B21B-44E3-B112-C4C672992EB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232E26F-87F3-44A0-AAAB-DBAC817601AA}"/>
              </a:ext>
            </a:extLst>
          </p:cNvPr>
          <p:cNvSpPr>
            <a:spLocks noGrp="1"/>
          </p:cNvSpPr>
          <p:nvPr>
            <p:ph idx="1"/>
          </p:nvPr>
        </p:nvSpPr>
        <p:spPr/>
        <p:txBody>
          <a:bodyPr/>
          <a:lstStyle/>
          <a:p>
            <a:pPr>
              <a:lnSpc>
                <a:spcPct val="150000"/>
              </a:lnSpc>
            </a:pPr>
            <a:r>
              <a:rPr lang="es-MX" b="1" dirty="0"/>
              <a:t>Los estados de conocimiento </a:t>
            </a:r>
            <a:r>
              <a:rPr lang="es-MX" dirty="0"/>
              <a:t>se encaminan hacia un público más amplio de estudiantes, académicos y tomadores de decisiones interesados en el ámbito educativo.</a:t>
            </a:r>
          </a:p>
          <a:p>
            <a:pPr>
              <a:lnSpc>
                <a:spcPct val="150000"/>
              </a:lnSpc>
            </a:pPr>
            <a:r>
              <a:rPr lang="es-MX" b="1" dirty="0"/>
              <a:t>Los estados de la investigación </a:t>
            </a:r>
            <a:r>
              <a:rPr lang="es-MX" dirty="0"/>
              <a:t>están dirigidos a un sector más restringido, es decir, a investigadores especializados en alguna temática y a los tomadores de decisiones.</a:t>
            </a:r>
          </a:p>
          <a:p>
            <a:pPr>
              <a:lnSpc>
                <a:spcPct val="150000"/>
              </a:lnSpc>
            </a:pPr>
            <a:r>
              <a:rPr lang="es-MX" b="1" dirty="0"/>
              <a:t>En los marcos teóricos </a:t>
            </a:r>
            <a:r>
              <a:rPr lang="es-MX" dirty="0"/>
              <a:t>lo importante es explicar claramente la teoría y la forma en que se aplica a nuestro problema de investigación.</a:t>
            </a:r>
          </a:p>
          <a:p>
            <a:pPr marL="0" indent="0">
              <a:buNone/>
            </a:pPr>
            <a:endParaRPr lang="es-MX" dirty="0"/>
          </a:p>
        </p:txBody>
      </p:sp>
    </p:spTree>
    <p:extLst>
      <p:ext uri="{BB962C8B-B14F-4D97-AF65-F5344CB8AC3E}">
        <p14:creationId xmlns:p14="http://schemas.microsoft.com/office/powerpoint/2010/main" val="354817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6E775AF-2101-4A09-8D14-D932B49BBCB3}"/>
              </a:ext>
            </a:extLst>
          </p:cNvPr>
          <p:cNvSpPr>
            <a:spLocks noGrp="1"/>
          </p:cNvSpPr>
          <p:nvPr>
            <p:ph type="title"/>
          </p:nvPr>
        </p:nvSpPr>
        <p:spPr>
          <a:xfrm>
            <a:off x="649224" y="645106"/>
            <a:ext cx="3650279" cy="1259894"/>
          </a:xfrm>
        </p:spPr>
        <p:txBody>
          <a:bodyPr>
            <a:normAutofit/>
          </a:bodyPr>
          <a:lstStyle/>
          <a:p>
            <a:r>
              <a:rPr lang="es-MX" sz="3300"/>
              <a:t>Recomendación</a:t>
            </a:r>
          </a:p>
        </p:txBody>
      </p:sp>
      <p:sp>
        <p:nvSpPr>
          <p:cNvPr id="14" name="Rectangle 13">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8">
            <a:extLst>
              <a:ext uri="{FF2B5EF4-FFF2-40B4-BE49-F238E27FC236}">
                <a16:creationId xmlns:a16="http://schemas.microsoft.com/office/drawing/2014/main" id="{127D6D1B-E928-4999-9BE0-41B815F51BA7}"/>
              </a:ext>
            </a:extLst>
          </p:cNvPr>
          <p:cNvSpPr>
            <a:spLocks noGrp="1"/>
          </p:cNvSpPr>
          <p:nvPr>
            <p:ph idx="1"/>
          </p:nvPr>
        </p:nvSpPr>
        <p:spPr>
          <a:xfrm>
            <a:off x="649225" y="2133600"/>
            <a:ext cx="3650278" cy="3759253"/>
          </a:xfrm>
        </p:spPr>
        <p:txBody>
          <a:bodyPr>
            <a:normAutofit/>
          </a:bodyPr>
          <a:lstStyle/>
          <a:p>
            <a:r>
              <a:rPr lang="en-US" dirty="0" err="1"/>
              <a:t>Así</a:t>
            </a:r>
            <a:r>
              <a:rPr lang="en-US" dirty="0"/>
              <a:t> </a:t>
            </a:r>
            <a:r>
              <a:rPr lang="en-US" dirty="0" err="1"/>
              <a:t>mismo</a:t>
            </a:r>
            <a:r>
              <a:rPr lang="en-US" dirty="0"/>
              <a:t> </a:t>
            </a:r>
            <a:r>
              <a:rPr lang="es-MX" dirty="0"/>
              <a:t>Londoño Palacio, Maldonado Granados y Calderón </a:t>
            </a:r>
            <a:r>
              <a:rPr lang="es-MX" dirty="0" err="1"/>
              <a:t>Villafáñez</a:t>
            </a:r>
            <a:r>
              <a:rPr lang="es-MX" dirty="0"/>
              <a:t> (2016) recomiendan hacer uso de una ficha de información por cada información obtenida ya que permite tener un mayor control y conocimiento detallado de cada fuente obtenida. Tal como se muestra en la </a:t>
            </a:r>
            <a:r>
              <a:rPr lang="es-MX"/>
              <a:t>siguiente imagen.</a:t>
            </a:r>
            <a:endParaRPr lang="en-US" dirty="0"/>
          </a:p>
        </p:txBody>
      </p:sp>
      <p:pic>
        <p:nvPicPr>
          <p:cNvPr id="5" name="Marcador de contenido 4">
            <a:extLst>
              <a:ext uri="{FF2B5EF4-FFF2-40B4-BE49-F238E27FC236}">
                <a16:creationId xmlns:a16="http://schemas.microsoft.com/office/drawing/2014/main" id="{06AFD1D0-8ADD-467C-9589-7C1012CF08FC}"/>
              </a:ext>
            </a:extLst>
          </p:cNvPr>
          <p:cNvPicPr>
            <a:picLocks noChangeAspect="1"/>
          </p:cNvPicPr>
          <p:nvPr/>
        </p:nvPicPr>
        <p:blipFill>
          <a:blip r:embed="rId2"/>
          <a:stretch>
            <a:fillRect/>
          </a:stretch>
        </p:blipFill>
        <p:spPr>
          <a:xfrm>
            <a:off x="5935034" y="640080"/>
            <a:ext cx="4322594" cy="5252773"/>
          </a:xfrm>
          <a:prstGeom prst="rect">
            <a:avLst/>
          </a:prstGeom>
        </p:spPr>
      </p:pic>
      <p:sp>
        <p:nvSpPr>
          <p:cNvPr id="16"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0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ES" dirty="0">
                <a:hlinkClick r:id="rId2"/>
              </a:rPr>
              <a:t>https://normasapa.net/que-es-el-estado-del-arte/</a:t>
            </a:r>
            <a:endParaRPr lang="es-ES" dirty="0"/>
          </a:p>
          <a:p>
            <a:r>
              <a:rPr lang="es-MX" dirty="0"/>
              <a:t>Gómez Vargas, M., Galeano Higuita, C. y Jaramillo Muñoz, D. (2015). EL ESTADO DEL ARTE: UNA METODOLOGÍA DE INVESTIGACIÓN. Revista Colombiana de Ciencias Sociales, 6(2),423-442. Disponible en:  </a:t>
            </a:r>
            <a:r>
              <a:rPr lang="es-MX" dirty="0">
                <a:hlinkClick r:id="rId3"/>
              </a:rPr>
              <a:t>https://www.redalyc.org/articulo.oa?id=497856275012</a:t>
            </a:r>
            <a:endParaRPr lang="es-MX" dirty="0"/>
          </a:p>
          <a:p>
            <a:r>
              <a:rPr lang="es-MX" sz="1800" dirty="0">
                <a:effectLst/>
                <a:latin typeface="Calibri" panose="020F0502020204030204" pitchFamily="34" charset="0"/>
                <a:ea typeface="Yu Mincho" panose="02020400000000000000" pitchFamily="18" charset="-128"/>
                <a:cs typeface="Times New Roman" panose="02020603050405020304" pitchFamily="18" charset="0"/>
              </a:rPr>
              <a:t>Londoño Palacio, O., Maldonado Granados, L. y Calderón </a:t>
            </a:r>
            <a:r>
              <a:rPr lang="es-MX" sz="1800" dirty="0" err="1">
                <a:effectLst/>
                <a:latin typeface="Calibri" panose="020F0502020204030204" pitchFamily="34" charset="0"/>
                <a:ea typeface="Yu Mincho" panose="02020400000000000000" pitchFamily="18" charset="-128"/>
                <a:cs typeface="Times New Roman" panose="02020603050405020304" pitchFamily="18" charset="0"/>
              </a:rPr>
              <a:t>Villafáñez</a:t>
            </a:r>
            <a:r>
              <a:rPr lang="es-MX" sz="1800" dirty="0">
                <a:effectLst/>
                <a:latin typeface="Calibri" panose="020F0502020204030204" pitchFamily="34" charset="0"/>
                <a:ea typeface="Yu Mincho" panose="02020400000000000000" pitchFamily="18" charset="-128"/>
                <a:cs typeface="Times New Roman" panose="02020603050405020304" pitchFamily="18" charset="0"/>
              </a:rPr>
              <a:t>, L. (2016). Guía para construir estados del arte. </a:t>
            </a:r>
            <a:r>
              <a:rPr lang="es-MX" sz="1800" dirty="0" err="1">
                <a:effectLst/>
                <a:latin typeface="Calibri" panose="020F0502020204030204" pitchFamily="34" charset="0"/>
                <a:ea typeface="Yu Mincho" panose="02020400000000000000" pitchFamily="18" charset="-128"/>
                <a:cs typeface="Times New Roman" panose="02020603050405020304" pitchFamily="18" charset="0"/>
              </a:rPr>
              <a:t>Inconk</a:t>
            </a:r>
            <a:r>
              <a:rPr lang="es-MX" sz="1800" dirty="0">
                <a:effectLst/>
                <a:latin typeface="Calibri" panose="020F0502020204030204" pitchFamily="34" charset="0"/>
                <a:ea typeface="Yu Mincho" panose="02020400000000000000" pitchFamily="18" charset="-128"/>
                <a:cs typeface="Times New Roman" panose="02020603050405020304" pitchFamily="18" charset="0"/>
              </a:rPr>
              <a:t> </a:t>
            </a:r>
          </a:p>
          <a:p>
            <a:pPr marL="0" indent="0">
              <a:buNone/>
            </a:pPr>
            <a:endParaRPr lang="es-MX" dirty="0"/>
          </a:p>
        </p:txBody>
      </p:sp>
    </p:spTree>
    <p:extLst>
      <p:ext uri="{BB962C8B-B14F-4D97-AF65-F5344CB8AC3E}">
        <p14:creationId xmlns:p14="http://schemas.microsoft.com/office/powerpoint/2010/main" val="45165761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19052</TotalTime>
  <Words>549</Words>
  <Application>Microsoft Office PowerPoint</Application>
  <PresentationFormat>Panorámica</PresentationFormat>
  <Paragraphs>21</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Century Gothic</vt:lpstr>
      <vt:lpstr>Wingdings 3</vt:lpstr>
      <vt:lpstr>Espiral</vt:lpstr>
      <vt:lpstr>Estado del arte</vt:lpstr>
      <vt:lpstr>¿Qué es?</vt:lpstr>
      <vt:lpstr>Presentación de PowerPoint</vt:lpstr>
      <vt:lpstr>Características</vt:lpstr>
      <vt:lpstr>Finalidades del estado del arte</vt:lpstr>
      <vt:lpstr>Diferencia entre Estado del Arte, Marco Teórico, Estado de Conocimiento y Estado de la Investigación </vt:lpstr>
      <vt:lpstr>Presentación de PowerPoint</vt:lpstr>
      <vt:lpstr>Recomendación</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15</cp:revision>
  <dcterms:created xsi:type="dcterms:W3CDTF">2021-03-24T22:26:39Z</dcterms:created>
  <dcterms:modified xsi:type="dcterms:W3CDTF">2021-06-15T01:57:47Z</dcterms:modified>
</cp:coreProperties>
</file>