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306136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DBCECE-77FE-4B7E-AA6E-3C0F65EED13C}" type="datetimeFigureOut">
              <a:rPr lang="es-MX" smtClean="0"/>
              <a:t>20/08/2021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305499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191086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08891D-2D13-46B4-88E0-D2F6BA1878DF}" type="slidenum">
              <a:rPr lang="es-MX" smtClean="0"/>
              <a:t>‹Nº›</a:t>
            </a:fld>
            <a:endParaRPr lang="es-MX"/>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6834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4051847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DBCECE-77FE-4B7E-AA6E-3C0F65EED13C}" type="datetimeFigureOut">
              <a:rPr lang="es-MX" smtClean="0"/>
              <a:t>20/08/2021</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349072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DBCECE-77FE-4B7E-AA6E-3C0F65EED13C}" type="datetimeFigureOut">
              <a:rPr lang="es-MX" smtClean="0"/>
              <a:t>20/08/2021</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3714706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234605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67237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315583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90256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DBCECE-77FE-4B7E-AA6E-3C0F65EED13C}" type="datetimeFigureOut">
              <a:rPr lang="es-MX" smtClean="0"/>
              <a:t>20/08/2021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111204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DBCECE-77FE-4B7E-AA6E-3C0F65EED13C}" type="datetimeFigureOut">
              <a:rPr lang="es-MX" smtClean="0"/>
              <a:t>20/08/2021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427013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127229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156601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94DBCECE-77FE-4B7E-AA6E-3C0F65EED13C}" type="datetimeFigureOut">
              <a:rPr lang="es-MX" smtClean="0"/>
              <a:t>20/08/2021</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233025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DBCECE-77FE-4B7E-AA6E-3C0F65EED13C}" type="datetimeFigureOut">
              <a:rPr lang="es-MX" smtClean="0"/>
              <a:t>20/08/2021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808891D-2D13-46B4-88E0-D2F6BA1878DF}" type="slidenum">
              <a:rPr lang="es-MX" smtClean="0"/>
              <a:t>‹Nº›</a:t>
            </a:fld>
            <a:endParaRPr lang="es-MX"/>
          </a:p>
        </p:txBody>
      </p:sp>
    </p:spTree>
    <p:extLst>
      <p:ext uri="{BB962C8B-B14F-4D97-AF65-F5344CB8AC3E}">
        <p14:creationId xmlns:p14="http://schemas.microsoft.com/office/powerpoint/2010/main" val="254928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4DBCECE-77FE-4B7E-AA6E-3C0F65EED13C}" type="datetimeFigureOut">
              <a:rPr lang="es-MX" smtClean="0"/>
              <a:t>20/08/2021</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808891D-2D13-46B4-88E0-D2F6BA1878DF}" type="slidenum">
              <a:rPr lang="es-MX" smtClean="0"/>
              <a:t>‹Nº›</a:t>
            </a:fld>
            <a:endParaRPr lang="es-MX"/>
          </a:p>
        </p:txBody>
      </p:sp>
    </p:spTree>
    <p:extLst>
      <p:ext uri="{BB962C8B-B14F-4D97-AF65-F5344CB8AC3E}">
        <p14:creationId xmlns:p14="http://schemas.microsoft.com/office/powerpoint/2010/main" val="6229959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cala.org.ar/RED/E+D/E+D-1-2-2016/E+D-2-2016-05-Michelini.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6B1D7-1A9E-40F1-8E3F-64A91CD7D623}"/>
              </a:ext>
            </a:extLst>
          </p:cNvPr>
          <p:cNvSpPr>
            <a:spLocks noGrp="1"/>
          </p:cNvSpPr>
          <p:nvPr>
            <p:ph type="ctrTitle"/>
          </p:nvPr>
        </p:nvSpPr>
        <p:spPr/>
        <p:txBody>
          <a:bodyPr/>
          <a:lstStyle/>
          <a:p>
            <a:r>
              <a:rPr lang="es-MX" dirty="0"/>
              <a:t>Ética y discurso</a:t>
            </a:r>
          </a:p>
        </p:txBody>
      </p:sp>
      <p:pic>
        <p:nvPicPr>
          <p:cNvPr id="1026" name="Picture 2" descr="La ética del discurso by Laura Tabares on Prezi Next">
            <a:extLst>
              <a:ext uri="{FF2B5EF4-FFF2-40B4-BE49-F238E27FC236}">
                <a16:creationId xmlns:a16="http://schemas.microsoft.com/office/drawing/2014/main" id="{086B78E5-7E0E-4B12-A033-A624D2EA9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158" y="213769"/>
            <a:ext cx="5517684" cy="309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49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E6DA45-1A5D-4234-9FE6-042AF7209240}"/>
              </a:ext>
            </a:extLst>
          </p:cNvPr>
          <p:cNvSpPr>
            <a:spLocks noGrp="1"/>
          </p:cNvSpPr>
          <p:nvPr>
            <p:ph idx="1"/>
          </p:nvPr>
        </p:nvSpPr>
        <p:spPr/>
        <p:txBody>
          <a:bodyPr/>
          <a:lstStyle/>
          <a:p>
            <a:pPr algn="just"/>
            <a:r>
              <a:rPr lang="es-MX" dirty="0"/>
              <a:t>La ética del discurso se propuso hacer frente a los desafíos del cientificismo, del relativismo reinantes en el panorama filosófico de fines del siglo XX y rehabilitar la filosofía práctica y la responsabilidad ética ante las consecuencias del desarrollo científico-tecnológico. Para ello asumió algunos rasgos fundamentales de la ética kantiana (como la universalidad), pero también buscó "transformarla" en diversos sentidos (por ejemplo, superando la perspectiva </a:t>
            </a:r>
            <a:r>
              <a:rPr lang="es-MX" dirty="0" err="1"/>
              <a:t>monológica</a:t>
            </a:r>
            <a:r>
              <a:rPr lang="es-MX" dirty="0"/>
              <a:t> y criticando el residuo metafísico que están presentes aún en el pensamiento de Kant). </a:t>
            </a:r>
          </a:p>
        </p:txBody>
      </p:sp>
    </p:spTree>
    <p:extLst>
      <p:ext uri="{BB962C8B-B14F-4D97-AF65-F5344CB8AC3E}">
        <p14:creationId xmlns:p14="http://schemas.microsoft.com/office/powerpoint/2010/main" val="357532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02D1D-27B5-4213-88F7-CAA502C43189}"/>
              </a:ext>
            </a:extLst>
          </p:cNvPr>
          <p:cNvSpPr>
            <a:spLocks noGrp="1"/>
          </p:cNvSpPr>
          <p:nvPr>
            <p:ph type="title"/>
          </p:nvPr>
        </p:nvSpPr>
        <p:spPr/>
        <p:txBody>
          <a:bodyPr/>
          <a:lstStyle/>
          <a:p>
            <a:r>
              <a:rPr lang="es-MX" dirty="0"/>
              <a:t>Referencias	</a:t>
            </a:r>
          </a:p>
        </p:txBody>
      </p:sp>
      <p:sp>
        <p:nvSpPr>
          <p:cNvPr id="3" name="Marcador de contenido 2">
            <a:extLst>
              <a:ext uri="{FF2B5EF4-FFF2-40B4-BE49-F238E27FC236}">
                <a16:creationId xmlns:a16="http://schemas.microsoft.com/office/drawing/2014/main" id="{2FAF6F18-43D3-4DD5-8DAA-F27CB21A5405}"/>
              </a:ext>
            </a:extLst>
          </p:cNvPr>
          <p:cNvSpPr>
            <a:spLocks noGrp="1"/>
          </p:cNvSpPr>
          <p:nvPr>
            <p:ph idx="1"/>
          </p:nvPr>
        </p:nvSpPr>
        <p:spPr/>
        <p:txBody>
          <a:bodyPr/>
          <a:lstStyle/>
          <a:p>
            <a:pPr algn="just"/>
            <a:r>
              <a:rPr lang="es-MX" b="0" i="0" dirty="0">
                <a:effectLst/>
                <a:latin typeface="Times New Roman" panose="02020603050405020304" pitchFamily="18" charset="0"/>
              </a:rPr>
              <a:t>Dorando, J. . (2016). LA ÉTICA DEL DISCURSO COMO ÉTICA DE LA CORRESPONSABILIDAD NO RIGORISTA . Agosto 5,2021, de ICALA Sitio web: </a:t>
            </a:r>
            <a:r>
              <a:rPr lang="es-MX" b="0" i="0" dirty="0">
                <a:effectLst/>
                <a:latin typeface="Times New Roman" panose="02020603050405020304" pitchFamily="18" charset="0"/>
                <a:hlinkClick r:id="rId2"/>
              </a:rPr>
              <a:t>https://www.icala.org.ar/RED/E+D/E+D-1-2-2016/E+D-2-2016-05-Michelini.pdf</a:t>
            </a:r>
            <a:endParaRPr lang="es-MX" b="0" i="0" dirty="0">
              <a:effectLst/>
              <a:latin typeface="Times New Roman" panose="02020603050405020304" pitchFamily="18" charset="0"/>
            </a:endParaRPr>
          </a:p>
          <a:p>
            <a:pPr algn="just"/>
            <a:r>
              <a:rPr lang="es-MX" b="0" i="0" dirty="0">
                <a:effectLst/>
                <a:latin typeface="Times New Roman" panose="02020603050405020304" pitchFamily="18" charset="0"/>
              </a:rPr>
              <a:t>Esquivel, N. (2005). ÉTICA DEL DISCURSO Y NECESIDAD DE FUNDAMENTACIÓN. Agosto 5, 2021, de </a:t>
            </a:r>
            <a:r>
              <a:rPr lang="es-MX" b="0" i="0" dirty="0" err="1">
                <a:effectLst/>
                <a:latin typeface="Times New Roman" panose="02020603050405020304" pitchFamily="18" charset="0"/>
              </a:rPr>
              <a:t>Bénemerita</a:t>
            </a:r>
            <a:r>
              <a:rPr lang="es-MX" b="0" i="0" dirty="0">
                <a:effectLst/>
                <a:latin typeface="Times New Roman" panose="02020603050405020304" pitchFamily="18" charset="0"/>
              </a:rPr>
              <a:t> Universidad Autónoma de Puebla Sitio web: https://www.redalyc.org/pdf/844/84401103.pdf</a:t>
            </a:r>
            <a:endParaRPr lang="es-MX" dirty="0"/>
          </a:p>
        </p:txBody>
      </p:sp>
    </p:spTree>
    <p:extLst>
      <p:ext uri="{BB962C8B-B14F-4D97-AF65-F5344CB8AC3E}">
        <p14:creationId xmlns:p14="http://schemas.microsoft.com/office/powerpoint/2010/main" val="348688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A979465-BDE3-4F8D-B258-EF37ACED08E6}"/>
              </a:ext>
            </a:extLst>
          </p:cNvPr>
          <p:cNvSpPr>
            <a:spLocks noGrp="1"/>
          </p:cNvSpPr>
          <p:nvPr>
            <p:ph idx="1"/>
          </p:nvPr>
        </p:nvSpPr>
        <p:spPr/>
        <p:txBody>
          <a:bodyPr/>
          <a:lstStyle/>
          <a:p>
            <a:pPr algn="just"/>
            <a:r>
              <a:rPr lang="es-MX" dirty="0"/>
              <a:t>La ética del discurso elaborada por los filósofos alemanes Karl-Otto Apel y Jürgen Habermas tiene el propósito de hacer frente, desde el ámbito de la reflexión moral, a los desafíos que presentan el relativismo y el cientificismo reinantes en las postrimerías del siglo XX, dado que las corrientes de pensamiento relativista y cientificista niegan la posibilidad de fundamentación racional de la ética.</a:t>
            </a:r>
          </a:p>
        </p:txBody>
      </p:sp>
      <p:pic>
        <p:nvPicPr>
          <p:cNvPr id="2050" name="Picture 2" descr="Biografia de Karl-Otto Apel">
            <a:extLst>
              <a:ext uri="{FF2B5EF4-FFF2-40B4-BE49-F238E27FC236}">
                <a16:creationId xmlns:a16="http://schemas.microsoft.com/office/drawing/2014/main" id="{9575C702-A433-4C01-B6FE-9543B2807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889" y="4010026"/>
            <a:ext cx="2697387" cy="23721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ürgen Habermas - Wikipedia, la enciclopedia libre">
            <a:extLst>
              <a:ext uri="{FF2B5EF4-FFF2-40B4-BE49-F238E27FC236}">
                <a16:creationId xmlns:a16="http://schemas.microsoft.com/office/drawing/2014/main" id="{E547F7FB-1460-4AB9-BBF5-3794A3534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486" y="4010026"/>
            <a:ext cx="2034332" cy="239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8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5B6DC8-C93D-45AA-8ADE-8B169757873B}"/>
              </a:ext>
            </a:extLst>
          </p:cNvPr>
          <p:cNvSpPr>
            <a:spLocks noGrp="1"/>
          </p:cNvSpPr>
          <p:nvPr>
            <p:ph idx="1"/>
          </p:nvPr>
        </p:nvSpPr>
        <p:spPr/>
        <p:txBody>
          <a:bodyPr/>
          <a:lstStyle/>
          <a:p>
            <a:pPr algn="just"/>
            <a:r>
              <a:rPr lang="es-MX" dirty="0"/>
              <a:t>Las características de la ética discursiva, tanto en lo que se refiere a los aspectos lógicos y </a:t>
            </a:r>
            <a:r>
              <a:rPr lang="es-MX" dirty="0" err="1"/>
              <a:t>pragmáticotrascendentales</a:t>
            </a:r>
            <a:r>
              <a:rPr lang="es-MX" dirty="0"/>
              <a:t> de la fundamentación racional de las normas morales, como en lo que concierne a la fundamentación referida a la historia de las normas morales bien fundamentadas.</a:t>
            </a:r>
          </a:p>
        </p:txBody>
      </p:sp>
      <p:pic>
        <p:nvPicPr>
          <p:cNvPr id="3074" name="Picture 2" descr="Normas morales: 25 ejemplos y 5 características - Diferenciador">
            <a:extLst>
              <a:ext uri="{FF2B5EF4-FFF2-40B4-BE49-F238E27FC236}">
                <a16:creationId xmlns:a16="http://schemas.microsoft.com/office/drawing/2014/main" id="{FC5CEFB4-86AF-4C89-B25E-AFE95AD6F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453" y="3956450"/>
            <a:ext cx="4561114" cy="239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0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4DBAA8-BFE2-45B9-AE92-44CB2ECCBA73}"/>
              </a:ext>
            </a:extLst>
          </p:cNvPr>
          <p:cNvSpPr>
            <a:spLocks noGrp="1"/>
          </p:cNvSpPr>
          <p:nvPr>
            <p:ph type="title"/>
          </p:nvPr>
        </p:nvSpPr>
        <p:spPr/>
        <p:txBody>
          <a:bodyPr/>
          <a:lstStyle/>
          <a:p>
            <a:r>
              <a:rPr lang="es-MX" dirty="0"/>
              <a:t>1. Cuestiones de fundamentación</a:t>
            </a:r>
          </a:p>
        </p:txBody>
      </p:sp>
      <p:sp>
        <p:nvSpPr>
          <p:cNvPr id="3" name="Marcador de contenido 2">
            <a:extLst>
              <a:ext uri="{FF2B5EF4-FFF2-40B4-BE49-F238E27FC236}">
                <a16:creationId xmlns:a16="http://schemas.microsoft.com/office/drawing/2014/main" id="{F1878222-4F5B-48FD-A5AE-559FB3F4EEAE}"/>
              </a:ext>
            </a:extLst>
          </p:cNvPr>
          <p:cNvSpPr>
            <a:spLocks noGrp="1"/>
          </p:cNvSpPr>
          <p:nvPr>
            <p:ph idx="1"/>
          </p:nvPr>
        </p:nvSpPr>
        <p:spPr/>
        <p:txBody>
          <a:bodyPr>
            <a:normAutofit/>
          </a:bodyPr>
          <a:lstStyle/>
          <a:p>
            <a:pPr algn="just"/>
            <a:r>
              <a:rPr lang="es-MX" dirty="0"/>
              <a:t>Karl-Otto Apel concibe la ética del discurso como una teoría de dos niveles, que denomina respectivamente la parte “A” y la parte “B” de fundamentación de la ética.</a:t>
            </a:r>
          </a:p>
          <a:p>
            <a:pPr algn="just"/>
            <a:r>
              <a:rPr lang="es-MX" dirty="0"/>
              <a:t>La parte “A” de fundamentación lógico-formal y pragmático trascendental de la ética mantiene algunos aspectos clave de la ética kantiana (como las ideas de apriorismo y de pretensión de validez universal), a la vez que realiza una "transformación" de la teoría kantiana en tanto que busca superar su rigorismo y su carácter </a:t>
            </a:r>
            <a:r>
              <a:rPr lang="es-MX" dirty="0" err="1"/>
              <a:t>alingüístico</a:t>
            </a:r>
            <a:r>
              <a:rPr lang="es-MX" dirty="0"/>
              <a:t> y </a:t>
            </a:r>
            <a:r>
              <a:rPr lang="es-MX" dirty="0" err="1"/>
              <a:t>monológico</a:t>
            </a:r>
            <a:r>
              <a:rPr lang="es-MX" dirty="0"/>
              <a:t>. Esta transformación tiene su base y punto de partida en una "reflexión pragmático-trascendental" sobre la situación argumentativa, de la cual se deriva la obligación moral de realización de discursos prácticos</a:t>
            </a:r>
          </a:p>
        </p:txBody>
      </p:sp>
    </p:spTree>
    <p:extLst>
      <p:ext uri="{BB962C8B-B14F-4D97-AF65-F5344CB8AC3E}">
        <p14:creationId xmlns:p14="http://schemas.microsoft.com/office/powerpoint/2010/main" val="219250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377E50-532E-4CEC-8AAF-D8876E1A1FCD}"/>
              </a:ext>
            </a:extLst>
          </p:cNvPr>
          <p:cNvSpPr>
            <a:spLocks noGrp="1"/>
          </p:cNvSpPr>
          <p:nvPr>
            <p:ph type="title"/>
          </p:nvPr>
        </p:nvSpPr>
        <p:spPr/>
        <p:txBody>
          <a:bodyPr/>
          <a:lstStyle/>
          <a:p>
            <a:r>
              <a:rPr lang="es-MX" dirty="0"/>
              <a:t>1.1 Sobre los discursos prácticos</a:t>
            </a:r>
          </a:p>
        </p:txBody>
      </p:sp>
      <p:sp>
        <p:nvSpPr>
          <p:cNvPr id="3" name="Marcador de contenido 2">
            <a:extLst>
              <a:ext uri="{FF2B5EF4-FFF2-40B4-BE49-F238E27FC236}">
                <a16:creationId xmlns:a16="http://schemas.microsoft.com/office/drawing/2014/main" id="{F6738903-0FC9-47F4-A17B-AD759732320A}"/>
              </a:ext>
            </a:extLst>
          </p:cNvPr>
          <p:cNvSpPr>
            <a:spLocks noGrp="1"/>
          </p:cNvSpPr>
          <p:nvPr>
            <p:ph idx="1"/>
          </p:nvPr>
        </p:nvSpPr>
        <p:spPr>
          <a:xfrm>
            <a:off x="1258835" y="1331259"/>
            <a:ext cx="8946541" cy="4195481"/>
          </a:xfrm>
        </p:spPr>
        <p:txBody>
          <a:bodyPr/>
          <a:lstStyle/>
          <a:p>
            <a:pPr algn="just"/>
            <a:r>
              <a:rPr lang="es-MX" dirty="0"/>
              <a:t>El discurso práctico es concebido no como la praxis particular de una ciencia especial o como una alocución retórica pública (como la que suelen pronunciar, por ejemplo, los políticos), sino como un procedimiento racional de validación de cualquier norma que pretenda </a:t>
            </a:r>
            <a:r>
              <a:rPr lang="es-MX" dirty="0" err="1"/>
              <a:t>vincularidad</a:t>
            </a:r>
            <a:r>
              <a:rPr lang="es-MX" dirty="0"/>
              <a:t> intersubjetiva. Los discursos prácticos son procedimientos que permiten examinar - de forma imparcial y justa- las pretensiones de validez (comprensibilidad, verdad y corrección) en pugna.</a:t>
            </a:r>
          </a:p>
        </p:txBody>
      </p:sp>
      <p:pic>
        <p:nvPicPr>
          <p:cNvPr id="4098" name="Picture 2" descr="Por qué Analizar el Discurso?">
            <a:extLst>
              <a:ext uri="{FF2B5EF4-FFF2-40B4-BE49-F238E27FC236}">
                <a16:creationId xmlns:a16="http://schemas.microsoft.com/office/drawing/2014/main" id="{8BCE645C-8958-48A3-B2C8-FBD2E5BBD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841" y="4044475"/>
            <a:ext cx="4019550" cy="226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9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A1614-543D-4C6D-A8E2-0D2E88452945}"/>
              </a:ext>
            </a:extLst>
          </p:cNvPr>
          <p:cNvSpPr>
            <a:spLocks noGrp="1"/>
          </p:cNvSpPr>
          <p:nvPr>
            <p:ph type="title"/>
          </p:nvPr>
        </p:nvSpPr>
        <p:spPr/>
        <p:txBody>
          <a:bodyPr>
            <a:normAutofit/>
          </a:bodyPr>
          <a:lstStyle/>
          <a:p>
            <a:r>
              <a:rPr lang="es-MX" dirty="0"/>
              <a:t>1.2 Sobre la aplicación referida a la historia de las normas morales </a:t>
            </a:r>
          </a:p>
        </p:txBody>
      </p:sp>
      <p:sp>
        <p:nvSpPr>
          <p:cNvPr id="3" name="Marcador de contenido 2">
            <a:extLst>
              <a:ext uri="{FF2B5EF4-FFF2-40B4-BE49-F238E27FC236}">
                <a16:creationId xmlns:a16="http://schemas.microsoft.com/office/drawing/2014/main" id="{9BDC5729-D7CE-4C4E-ADFD-7380FCE66362}"/>
              </a:ext>
            </a:extLst>
          </p:cNvPr>
          <p:cNvSpPr>
            <a:spLocks noGrp="1"/>
          </p:cNvSpPr>
          <p:nvPr>
            <p:ph idx="1"/>
          </p:nvPr>
        </p:nvSpPr>
        <p:spPr/>
        <p:txBody>
          <a:bodyPr/>
          <a:lstStyle/>
          <a:p>
            <a:pPr algn="just"/>
            <a:r>
              <a:rPr lang="es-MX" dirty="0"/>
              <a:t>La ética del discurso ha puesto mucho cuidado en la articulación del principio moral con la realidad histórica contextual y situacional en que se toman las decisiones morales. Tanto Apel como Habermas se han tomado tan en serio la cuestión de la aplicación de las normas morales en el mundo real, que Habermas no ha dudado en sostener que los problemas de aplicación de las normas bien fundadas “revisten incluso mayor urgencia que los problemas de fundamentación”</a:t>
            </a:r>
          </a:p>
        </p:txBody>
      </p:sp>
      <p:pic>
        <p:nvPicPr>
          <p:cNvPr id="5122" name="Picture 2" descr="El discurso perfecto no exist… (Aquí te enseñamos cómo hacerlo en 5 pasos)">
            <a:extLst>
              <a:ext uri="{FF2B5EF4-FFF2-40B4-BE49-F238E27FC236}">
                <a16:creationId xmlns:a16="http://schemas.microsoft.com/office/drawing/2014/main" id="{F81D988B-AC95-42EC-B110-9BEEED517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42" y="4589105"/>
            <a:ext cx="4201885" cy="210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06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630689-D40D-4D71-950F-A8158B986838}"/>
              </a:ext>
            </a:extLst>
          </p:cNvPr>
          <p:cNvSpPr>
            <a:spLocks noGrp="1"/>
          </p:cNvSpPr>
          <p:nvPr>
            <p:ph type="title"/>
          </p:nvPr>
        </p:nvSpPr>
        <p:spPr/>
        <p:txBody>
          <a:bodyPr>
            <a:normAutofit fontScale="90000"/>
          </a:bodyPr>
          <a:lstStyle/>
          <a:p>
            <a:r>
              <a:rPr lang="es-MX" dirty="0"/>
              <a:t>2. La ética discursiva en tanto que ética de la corresponsabilidad solidaria no rigorista</a:t>
            </a:r>
          </a:p>
        </p:txBody>
      </p:sp>
      <p:sp>
        <p:nvSpPr>
          <p:cNvPr id="3" name="Marcador de contenido 2">
            <a:extLst>
              <a:ext uri="{FF2B5EF4-FFF2-40B4-BE49-F238E27FC236}">
                <a16:creationId xmlns:a16="http://schemas.microsoft.com/office/drawing/2014/main" id="{4C9AE6C8-1305-44DB-A254-7D27611C3965}"/>
              </a:ext>
            </a:extLst>
          </p:cNvPr>
          <p:cNvSpPr>
            <a:spLocks noGrp="1"/>
          </p:cNvSpPr>
          <p:nvPr>
            <p:ph idx="1"/>
          </p:nvPr>
        </p:nvSpPr>
        <p:spPr>
          <a:xfrm>
            <a:off x="1104293" y="2351497"/>
            <a:ext cx="8946541" cy="4195481"/>
          </a:xfrm>
        </p:spPr>
        <p:txBody>
          <a:bodyPr/>
          <a:lstStyle/>
          <a:p>
            <a:pPr algn="just"/>
            <a:r>
              <a:rPr lang="es-MX" dirty="0"/>
              <a:t>La ética del discurso se </a:t>
            </a:r>
            <a:r>
              <a:rPr lang="es-MX" dirty="0" err="1"/>
              <a:t>autocomprende</a:t>
            </a:r>
            <a:r>
              <a:rPr lang="es-MX" dirty="0"/>
              <a:t> como una ética de la responsabilidad y, más precisamente, de una responsabilidad organizada solidariamente .La idea de responsabilidad es un tema que ha ocupado durante décadas a Karl-Otto Apel (1985, 1988, 1990, 1993a, 1993b, 1998, 2000, 2001), y le ha preocupado tanto que ha concebido a la ética del discurso como una ética de la corresponsabilidad solidaria. </a:t>
            </a:r>
          </a:p>
        </p:txBody>
      </p:sp>
    </p:spTree>
    <p:extLst>
      <p:ext uri="{BB962C8B-B14F-4D97-AF65-F5344CB8AC3E}">
        <p14:creationId xmlns:p14="http://schemas.microsoft.com/office/powerpoint/2010/main" val="157676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76AF2F-552F-4386-9C89-789B1C4C7C31}"/>
              </a:ext>
            </a:extLst>
          </p:cNvPr>
          <p:cNvSpPr>
            <a:spLocks noGrp="1"/>
          </p:cNvSpPr>
          <p:nvPr>
            <p:ph type="title"/>
          </p:nvPr>
        </p:nvSpPr>
        <p:spPr/>
        <p:txBody>
          <a:bodyPr/>
          <a:lstStyle/>
          <a:p>
            <a:r>
              <a:rPr lang="es-MX" dirty="0"/>
              <a:t>2.1 Sobre el concepto de responsabilidad </a:t>
            </a:r>
          </a:p>
        </p:txBody>
      </p:sp>
      <p:sp>
        <p:nvSpPr>
          <p:cNvPr id="3" name="Marcador de contenido 2">
            <a:extLst>
              <a:ext uri="{FF2B5EF4-FFF2-40B4-BE49-F238E27FC236}">
                <a16:creationId xmlns:a16="http://schemas.microsoft.com/office/drawing/2014/main" id="{F297F2D1-5EE4-4DE9-9C12-DE90B811875A}"/>
              </a:ext>
            </a:extLst>
          </p:cNvPr>
          <p:cNvSpPr>
            <a:spLocks noGrp="1"/>
          </p:cNvSpPr>
          <p:nvPr>
            <p:ph idx="1"/>
          </p:nvPr>
        </p:nvSpPr>
        <p:spPr>
          <a:xfrm>
            <a:off x="1103312" y="2052918"/>
            <a:ext cx="6715741" cy="4195481"/>
          </a:xfrm>
        </p:spPr>
        <p:txBody>
          <a:bodyPr>
            <a:normAutofit lnSpcReduction="10000"/>
          </a:bodyPr>
          <a:lstStyle/>
          <a:p>
            <a:pPr algn="just"/>
            <a:r>
              <a:rPr lang="es-MX" dirty="0"/>
              <a:t>Por un lado, la idea ético-discursiva de corresponsabilidad solidaria necesita ser precisada, puesto que toda teoría ética normativa tiene que ver en el fondo con la problemática de la responsabilidad. Lo característico de la ética de la responsabilidad </a:t>
            </a:r>
            <a:r>
              <a:rPr lang="es-MX" dirty="0" err="1"/>
              <a:t>apeliana</a:t>
            </a:r>
            <a:r>
              <a:rPr lang="es-MX" dirty="0"/>
              <a:t> es que pretende deslindarse tanto de las éticas tradicionales del deber y de la ética de la convicción, como de la ética del cuidado y la ética de la responsabilidad para las generaciones futuras (</a:t>
            </a:r>
            <a:r>
              <a:rPr lang="es-MX" dirty="0" err="1"/>
              <a:t>Jonas</a:t>
            </a:r>
            <a:r>
              <a:rPr lang="es-MX" dirty="0"/>
              <a:t>, 1985), pero asumiendo parcialmente sus aportes e integrándolos en un concepto de responsabilidad más amplio y diferenciado</a:t>
            </a:r>
          </a:p>
        </p:txBody>
      </p:sp>
      <p:pic>
        <p:nvPicPr>
          <p:cNvPr id="6148" name="Picture 4" descr="RESPONSABILIDAD - Valores">
            <a:extLst>
              <a:ext uri="{FF2B5EF4-FFF2-40B4-BE49-F238E27FC236}">
                <a16:creationId xmlns:a16="http://schemas.microsoft.com/office/drawing/2014/main" id="{B8397E1C-C5CD-4417-990E-895D4F33F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904" y="2220685"/>
            <a:ext cx="2897025" cy="327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2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87067-FEBB-45B2-8CDA-B0D8D99A6191}"/>
              </a:ext>
            </a:extLst>
          </p:cNvPr>
          <p:cNvSpPr>
            <a:spLocks noGrp="1"/>
          </p:cNvSpPr>
          <p:nvPr>
            <p:ph type="title"/>
          </p:nvPr>
        </p:nvSpPr>
        <p:spPr/>
        <p:txBody>
          <a:bodyPr>
            <a:normAutofit fontScale="90000"/>
          </a:bodyPr>
          <a:lstStyle/>
          <a:p>
            <a:r>
              <a:rPr lang="es-MX" dirty="0"/>
              <a:t>2.2 La idea de una “corresponsabilidad solidaria no rigorista” </a:t>
            </a:r>
          </a:p>
        </p:txBody>
      </p:sp>
      <p:sp>
        <p:nvSpPr>
          <p:cNvPr id="3" name="Marcador de contenido 2">
            <a:extLst>
              <a:ext uri="{FF2B5EF4-FFF2-40B4-BE49-F238E27FC236}">
                <a16:creationId xmlns:a16="http://schemas.microsoft.com/office/drawing/2014/main" id="{B1BEB569-BBFF-4099-AF70-1CE830347C75}"/>
              </a:ext>
            </a:extLst>
          </p:cNvPr>
          <p:cNvSpPr>
            <a:spLocks noGrp="1"/>
          </p:cNvSpPr>
          <p:nvPr>
            <p:ph idx="1"/>
          </p:nvPr>
        </p:nvSpPr>
        <p:spPr/>
        <p:txBody>
          <a:bodyPr>
            <a:normAutofit/>
          </a:bodyPr>
          <a:lstStyle/>
          <a:p>
            <a:pPr algn="just"/>
            <a:r>
              <a:rPr lang="es-MX" dirty="0"/>
              <a:t>El principio de complementación remite a dos cuestiones clave en el ámbito de la aplicación, a saber: a) a que en muchos casos no están dadas las condiciones materiales, culturales e institucionales para la aplicación del principio moral, y a que, en tales situaciones, los actores sociales pueden utilizar legítimamente no sólo la racionalidad comunicativa orientada al consenso, sino también la racionalidad estratégica para resguardo de sus propios intereses frente a las exigencias de los sistemas de autoafirmación; y b) a que el principio ético-discursivo de búsqueda argumentativa de solución consensual de conflictos a veces no puede ser cumplido en la práctica: en tales casos, aunque el principio sigue siendo válido, su cumplimiento no es exigible.</a:t>
            </a:r>
          </a:p>
        </p:txBody>
      </p:sp>
    </p:spTree>
    <p:extLst>
      <p:ext uri="{BB962C8B-B14F-4D97-AF65-F5344CB8AC3E}">
        <p14:creationId xmlns:p14="http://schemas.microsoft.com/office/powerpoint/2010/main" val="2078463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71</TotalTime>
  <Words>946</Words>
  <Application>Microsoft Office PowerPoint</Application>
  <PresentationFormat>Panorámica</PresentationFormat>
  <Paragraphs>20</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Century Gothic</vt:lpstr>
      <vt:lpstr>Times New Roman</vt:lpstr>
      <vt:lpstr>Wingdings 3</vt:lpstr>
      <vt:lpstr>Ion</vt:lpstr>
      <vt:lpstr>Ética y discurso</vt:lpstr>
      <vt:lpstr>Presentación de PowerPoint</vt:lpstr>
      <vt:lpstr>Presentación de PowerPoint</vt:lpstr>
      <vt:lpstr>1. Cuestiones de fundamentación</vt:lpstr>
      <vt:lpstr>1.1 Sobre los discursos prácticos</vt:lpstr>
      <vt:lpstr>1.2 Sobre la aplicación referida a la historia de las normas morales </vt:lpstr>
      <vt:lpstr>2. La ética discursiva en tanto que ética de la corresponsabilidad solidaria no rigorista</vt:lpstr>
      <vt:lpstr>2.1 Sobre el concepto de responsabilidad </vt:lpstr>
      <vt:lpstr>2.2 La idea de una “corresponsabilidad solidaria no rigorista” </vt:lpstr>
      <vt:lpstr>Presentación de PowerPoint</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Ética y discurso</dc:title>
  <dc:creator>m108124</dc:creator>
  <cp:lastModifiedBy>m108124</cp:lastModifiedBy>
  <cp:revision>7</cp:revision>
  <dcterms:created xsi:type="dcterms:W3CDTF">2021-08-10T22:14:55Z</dcterms:created>
  <dcterms:modified xsi:type="dcterms:W3CDTF">2021-08-20T20:33:26Z</dcterms:modified>
</cp:coreProperties>
</file>