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306" r:id="rId2"/>
    <p:sldId id="336" r:id="rId3"/>
    <p:sldId id="337" r:id="rId4"/>
    <p:sldId id="338" r:id="rId5"/>
    <p:sldId id="339" r:id="rId6"/>
    <p:sldId id="340" r:id="rId7"/>
    <p:sldId id="341" r:id="rId8"/>
    <p:sldId id="342" r:id="rId9"/>
    <p:sldId id="343" r:id="rId10"/>
    <p:sldId id="344" r:id="rId11"/>
    <p:sldId id="307" r:id="rId12"/>
    <p:sldId id="309" r:id="rId13"/>
    <p:sldId id="310" r:id="rId14"/>
    <p:sldId id="311" r:id="rId15"/>
    <p:sldId id="313" r:id="rId16"/>
    <p:sldId id="312" r:id="rId17"/>
    <p:sldId id="314" r:id="rId18"/>
    <p:sldId id="315" r:id="rId19"/>
    <p:sldId id="333" r:id="rId20"/>
    <p:sldId id="334" r:id="rId21"/>
    <p:sldId id="332" r:id="rId22"/>
    <p:sldId id="331" r:id="rId23"/>
    <p:sldId id="330" r:id="rId24"/>
    <p:sldId id="329" r:id="rId25"/>
    <p:sldId id="322" r:id="rId26"/>
    <p:sldId id="323" r:id="rId27"/>
    <p:sldId id="324" r:id="rId28"/>
    <p:sldId id="325" r:id="rId29"/>
    <p:sldId id="326" r:id="rId30"/>
    <p:sldId id="327" r:id="rId31"/>
    <p:sldId id="328" r:id="rId32"/>
    <p:sldId id="321" r:id="rId33"/>
    <p:sldId id="319" r:id="rId34"/>
    <p:sldId id="320" r:id="rId35"/>
    <p:sldId id="318" r:id="rId36"/>
    <p:sldId id="316" r:id="rId37"/>
    <p:sldId id="317" r:id="rId38"/>
    <p:sldId id="335"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8" autoAdjust="0"/>
    <p:restoredTop sz="94660"/>
  </p:normalViewPr>
  <p:slideViewPr>
    <p:cSldViewPr snapToGrid="0">
      <p:cViewPr varScale="1">
        <p:scale>
          <a:sx n="58" d="100"/>
          <a:sy n="58" d="100"/>
        </p:scale>
        <p:origin x="108"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CDE353-12B3-44A7-BD44-740C83BDC8F3}" type="datetimeFigureOut">
              <a:rPr lang="es-MX" smtClean="0"/>
              <a:t>10/10/2021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BDE70-68EE-4777-9702-C2133182C4BE}" type="slidenum">
              <a:rPr lang="es-MX" smtClean="0"/>
              <a:t>‹Nº›</a:t>
            </a:fld>
            <a:endParaRPr lang="es-MX"/>
          </a:p>
        </p:txBody>
      </p:sp>
    </p:spTree>
    <p:extLst>
      <p:ext uri="{BB962C8B-B14F-4D97-AF65-F5344CB8AC3E}">
        <p14:creationId xmlns:p14="http://schemas.microsoft.com/office/powerpoint/2010/main" val="1175577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76C95FCA-27D3-457E-A1F9-B589703FDEEA}" type="datetimeFigureOut">
              <a:rPr lang="es-MX" smtClean="0"/>
              <a:t>10/10/2021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10348775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C95FCA-27D3-457E-A1F9-B589703FDEEA}" type="datetimeFigureOut">
              <a:rPr lang="es-MX" smtClean="0"/>
              <a:t>10/10/2021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411446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C95FCA-27D3-457E-A1F9-B589703FDEEA}" type="datetimeFigureOut">
              <a:rPr lang="es-MX" smtClean="0"/>
              <a:t>10/10/2021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3774065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6C95FCA-27D3-457E-A1F9-B589703FDEEA}" type="datetimeFigureOut">
              <a:rPr lang="es-MX" smtClean="0"/>
              <a:t>10/10/2021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696303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76C95FCA-27D3-457E-A1F9-B589703FDEEA}" type="datetimeFigureOut">
              <a:rPr lang="es-MX" smtClean="0"/>
              <a:t>10/10/2021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150651038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76C95FCA-27D3-457E-A1F9-B589703FDEEA}" type="datetimeFigureOut">
              <a:rPr lang="es-MX" smtClean="0"/>
              <a:t>10/10/2021</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446447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76C95FCA-27D3-457E-A1F9-B589703FDEEA}" type="datetimeFigureOut">
              <a:rPr lang="es-MX" smtClean="0"/>
              <a:t>10/10/2021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D2DF70-3EB3-43F9-878F-B9A49F57BA41}"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21059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6C95FCA-27D3-457E-A1F9-B589703FDEEA}" type="datetimeFigureOut">
              <a:rPr lang="es-MX" smtClean="0"/>
              <a:t>10/10/2021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4053532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C95FCA-27D3-457E-A1F9-B589703FDEEA}" type="datetimeFigureOut">
              <a:rPr lang="es-MX" smtClean="0"/>
              <a:t>10/10/2021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427423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76C95FCA-27D3-457E-A1F9-B589703FDEEA}" type="datetimeFigureOut">
              <a:rPr lang="es-MX" smtClean="0"/>
              <a:t>10/10/2021</a:t>
            </a:fld>
            <a:endParaRPr lang="es-MX"/>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1" name="Slide Number Placeholder 10"/>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41223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6C95FCA-27D3-457E-A1F9-B589703FDEEA}" type="datetimeFigureOut">
              <a:rPr lang="es-MX" smtClean="0"/>
              <a:t>10/10/2021</a:t>
            </a:fld>
            <a:endParaRPr lang="es-MX"/>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0" name="Slide Number Placeholder 9"/>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195975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6C95FCA-27D3-457E-A1F9-B589703FDEEA}" type="datetimeFigureOut">
              <a:rPr lang="es-MX" smtClean="0"/>
              <a:t>10/10/2021</a:t>
            </a:fld>
            <a:endParaRPr lang="es-MX"/>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MX"/>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0D2DF70-3EB3-43F9-878F-B9A49F57BA41}" type="slidenum">
              <a:rPr lang="es-MX" smtClean="0"/>
              <a:t>‹Nº›</a:t>
            </a:fld>
            <a:endParaRPr lang="es-MX"/>
          </a:p>
        </p:txBody>
      </p:sp>
    </p:spTree>
    <p:extLst>
      <p:ext uri="{BB962C8B-B14F-4D97-AF65-F5344CB8AC3E}">
        <p14:creationId xmlns:p14="http://schemas.microsoft.com/office/powerpoint/2010/main" val="255227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ítulo 7">
            <a:extLst>
              <a:ext uri="{FF2B5EF4-FFF2-40B4-BE49-F238E27FC236}">
                <a16:creationId xmlns:a16="http://schemas.microsoft.com/office/drawing/2014/main" id="{1B61A87F-85E3-48D8-975C-AA8FFD26488C}"/>
              </a:ext>
            </a:extLst>
          </p:cNvPr>
          <p:cNvSpPr>
            <a:spLocks noGrp="1"/>
          </p:cNvSpPr>
          <p:nvPr>
            <p:ph type="subTitle" idx="1"/>
          </p:nvPr>
        </p:nvSpPr>
        <p:spPr/>
        <p:txBody>
          <a:bodyPr/>
          <a:lstStyle/>
          <a:p>
            <a:r>
              <a:rPr lang="es-MX" dirty="0"/>
              <a:t>Estudio de la relación que tiene la sociedad y el lenguaje.</a:t>
            </a:r>
          </a:p>
        </p:txBody>
      </p:sp>
      <p:pic>
        <p:nvPicPr>
          <p:cNvPr id="1026" name="Picture 2" descr="La sociolingüística en la República Dominicana">
            <a:extLst>
              <a:ext uri="{FF2B5EF4-FFF2-40B4-BE49-F238E27FC236}">
                <a16:creationId xmlns:a16="http://schemas.microsoft.com/office/drawing/2014/main" id="{DF2E04B6-DF02-49CC-8E22-9649DAD3CEC0}"/>
              </a:ext>
            </a:extLst>
          </p:cNvPr>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1729474" y="1265562"/>
            <a:ext cx="8733052" cy="2665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2023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C65180-C0D0-4222-94ED-5A32F8CB7C20}"/>
              </a:ext>
            </a:extLst>
          </p:cNvPr>
          <p:cNvSpPr>
            <a:spLocks noGrp="1"/>
          </p:cNvSpPr>
          <p:nvPr>
            <p:ph type="title"/>
          </p:nvPr>
        </p:nvSpPr>
        <p:spPr>
          <a:xfrm>
            <a:off x="2231136" y="964692"/>
            <a:ext cx="7729728" cy="814232"/>
          </a:xfrm>
        </p:spPr>
        <p:txBody>
          <a:bodyPr/>
          <a:lstStyle/>
          <a:p>
            <a:r>
              <a:rPr lang="es-MX" dirty="0"/>
              <a:t>La instancia del discurso</a:t>
            </a:r>
          </a:p>
        </p:txBody>
      </p:sp>
      <p:sp>
        <p:nvSpPr>
          <p:cNvPr id="3" name="Marcador de contenido 2">
            <a:extLst>
              <a:ext uri="{FF2B5EF4-FFF2-40B4-BE49-F238E27FC236}">
                <a16:creationId xmlns:a16="http://schemas.microsoft.com/office/drawing/2014/main" id="{506BDBF2-4DAB-4CDA-8701-16FAE479FC0F}"/>
              </a:ext>
            </a:extLst>
          </p:cNvPr>
          <p:cNvSpPr>
            <a:spLocks noGrp="1"/>
          </p:cNvSpPr>
          <p:nvPr>
            <p:ph idx="1"/>
          </p:nvPr>
        </p:nvSpPr>
        <p:spPr>
          <a:xfrm>
            <a:off x="1064029" y="2377440"/>
            <a:ext cx="10208029" cy="3362587"/>
          </a:xfrm>
        </p:spPr>
        <p:txBody>
          <a:bodyPr>
            <a:normAutofit/>
          </a:bodyPr>
          <a:lstStyle/>
          <a:p>
            <a:pPr algn="just"/>
            <a:r>
              <a:rPr lang="es-MX" dirty="0"/>
              <a:t>El problema central de la escritura moderna coincide con lo que podría llamarse la problemática del verbo en lingüística: de la misma manera que la temporalidad, la persona y la diátesis delimitan el campo posicional del sujeto, asimismo la literatura moderna busca la institución, a través de experiencias diversas, de una posición nueva del agente de la escritura dentro de la misma escritura. </a:t>
            </a:r>
          </a:p>
          <a:p>
            <a:pPr algn="just"/>
            <a:r>
              <a:rPr lang="es-MX" dirty="0"/>
              <a:t>El sentido o la finalidad, es la sustitución de la instancia de la realidad (o instancia del referente), mítica excusa que ha dominado y aún domina la idea de literatura, por la instancia del mismo discurso: el dominio del escritor no es sino la escritura en sí, no como «forma» pura, como la ha podido concebir una estética del arte por el arte, sino de una manera mucho más radical, como el único espacio posible del que escribe.</a:t>
            </a:r>
          </a:p>
        </p:txBody>
      </p:sp>
    </p:spTree>
    <p:extLst>
      <p:ext uri="{BB962C8B-B14F-4D97-AF65-F5344CB8AC3E}">
        <p14:creationId xmlns:p14="http://schemas.microsoft.com/office/powerpoint/2010/main" val="2263127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10B344-1B21-4DF2-B72E-3546C3BBA55F}"/>
              </a:ext>
            </a:extLst>
          </p:cNvPr>
          <p:cNvSpPr>
            <a:spLocks noGrp="1"/>
          </p:cNvSpPr>
          <p:nvPr>
            <p:ph type="title"/>
          </p:nvPr>
        </p:nvSpPr>
        <p:spPr>
          <a:xfrm>
            <a:off x="2105012" y="444430"/>
            <a:ext cx="7729728" cy="1188720"/>
          </a:xfrm>
        </p:spPr>
        <p:txBody>
          <a:bodyPr/>
          <a:lstStyle/>
          <a:p>
            <a:r>
              <a:rPr lang="es-MX" dirty="0"/>
              <a:t>Sociolingüística</a:t>
            </a:r>
          </a:p>
        </p:txBody>
      </p:sp>
      <p:sp>
        <p:nvSpPr>
          <p:cNvPr id="3" name="Marcador de contenido 2">
            <a:extLst>
              <a:ext uri="{FF2B5EF4-FFF2-40B4-BE49-F238E27FC236}">
                <a16:creationId xmlns:a16="http://schemas.microsoft.com/office/drawing/2014/main" id="{39947643-BB63-471C-BCF1-568B311EB6B8}"/>
              </a:ext>
            </a:extLst>
          </p:cNvPr>
          <p:cNvSpPr>
            <a:spLocks noGrp="1"/>
          </p:cNvSpPr>
          <p:nvPr>
            <p:ph sz="half" idx="1"/>
          </p:nvPr>
        </p:nvSpPr>
        <p:spPr>
          <a:xfrm>
            <a:off x="635980" y="2128345"/>
            <a:ext cx="5181495" cy="4445875"/>
          </a:xfrm>
        </p:spPr>
        <p:txBody>
          <a:bodyPr>
            <a:normAutofit/>
          </a:bodyPr>
          <a:lstStyle/>
          <a:p>
            <a:pPr algn="just"/>
            <a:r>
              <a:rPr lang="es-MX" dirty="0"/>
              <a:t>Estudia los fenómenos lingüísticos relacionados con factores sociales como:</a:t>
            </a:r>
          </a:p>
          <a:p>
            <a:pPr lvl="1" algn="just"/>
            <a:r>
              <a:rPr lang="es-MX" dirty="0"/>
              <a:t>Los sistemas políticos, económicos, sociales y geográficos de una sociedad</a:t>
            </a:r>
          </a:p>
          <a:p>
            <a:pPr lvl="1" algn="just"/>
            <a:r>
              <a:rPr lang="es-MX" dirty="0"/>
              <a:t>Factores individuales que de alguna manera influye en la organización social en general, como por ejemplo la etnia, el sexo y el nivel de instrucción;</a:t>
            </a:r>
          </a:p>
          <a:p>
            <a:pPr lvl="1" algn="just"/>
            <a:r>
              <a:rPr lang="es-MX" dirty="0"/>
              <a:t>Aspectos históricos y étnico-culturales</a:t>
            </a:r>
          </a:p>
          <a:p>
            <a:pPr lvl="1" algn="just"/>
            <a:r>
              <a:rPr lang="es-MX" dirty="0"/>
              <a:t>La situación inmediata que rodea la interacción.</a:t>
            </a:r>
          </a:p>
        </p:txBody>
      </p:sp>
      <p:sp>
        <p:nvSpPr>
          <p:cNvPr id="4" name="Marcador de contenido 3">
            <a:extLst>
              <a:ext uri="{FF2B5EF4-FFF2-40B4-BE49-F238E27FC236}">
                <a16:creationId xmlns:a16="http://schemas.microsoft.com/office/drawing/2014/main" id="{659A3685-E6A4-40E4-83C8-DC4008A43183}"/>
              </a:ext>
            </a:extLst>
          </p:cNvPr>
          <p:cNvSpPr>
            <a:spLocks noGrp="1"/>
          </p:cNvSpPr>
          <p:nvPr>
            <p:ph sz="half" idx="2"/>
          </p:nvPr>
        </p:nvSpPr>
        <p:spPr>
          <a:xfrm>
            <a:off x="7177040" y="2401562"/>
            <a:ext cx="4755826" cy="3810052"/>
          </a:xfrm>
        </p:spPr>
        <p:txBody>
          <a:bodyPr>
            <a:normAutofit/>
          </a:bodyPr>
          <a:lstStyle/>
          <a:p>
            <a:pPr algn="just"/>
            <a:r>
              <a:rPr lang="es-MX" dirty="0"/>
              <a:t>Estudia la relación de las variaciones lingüísticas que usan factores:</a:t>
            </a:r>
          </a:p>
          <a:p>
            <a:pPr lvl="1" algn="just"/>
            <a:r>
              <a:rPr lang="es-MX" dirty="0"/>
              <a:t>Sociales </a:t>
            </a:r>
          </a:p>
          <a:p>
            <a:pPr lvl="1" algn="just"/>
            <a:r>
              <a:rPr lang="es-MX" dirty="0"/>
              <a:t>Internos de la lengua</a:t>
            </a:r>
          </a:p>
          <a:p>
            <a:pPr algn="just"/>
            <a:r>
              <a:rPr lang="es-MX" dirty="0"/>
              <a:t>Enfocada en fenómenos lingüísticos propiamente dichos dentro de su contexto social.</a:t>
            </a:r>
          </a:p>
          <a:p>
            <a:endParaRPr lang="es-MX" dirty="0"/>
          </a:p>
        </p:txBody>
      </p:sp>
    </p:spTree>
    <p:extLst>
      <p:ext uri="{BB962C8B-B14F-4D97-AF65-F5344CB8AC3E}">
        <p14:creationId xmlns:p14="http://schemas.microsoft.com/office/powerpoint/2010/main" val="378252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5ACF91-6D92-49EB-BEEE-ABEF7E9A153A}"/>
              </a:ext>
            </a:extLst>
          </p:cNvPr>
          <p:cNvSpPr>
            <a:spLocks noGrp="1"/>
          </p:cNvSpPr>
          <p:nvPr>
            <p:ph type="title"/>
          </p:nvPr>
        </p:nvSpPr>
        <p:spPr/>
        <p:txBody>
          <a:bodyPr/>
          <a:lstStyle/>
          <a:p>
            <a:r>
              <a:rPr lang="es-MX" dirty="0"/>
              <a:t>Sociología del lenguaje</a:t>
            </a:r>
          </a:p>
        </p:txBody>
      </p:sp>
      <p:sp>
        <p:nvSpPr>
          <p:cNvPr id="3" name="Marcador de contenido 2">
            <a:extLst>
              <a:ext uri="{FF2B5EF4-FFF2-40B4-BE49-F238E27FC236}">
                <a16:creationId xmlns:a16="http://schemas.microsoft.com/office/drawing/2014/main" id="{AEA1C427-A231-46F4-97E5-BD2621058108}"/>
              </a:ext>
            </a:extLst>
          </p:cNvPr>
          <p:cNvSpPr>
            <a:spLocks noGrp="1"/>
          </p:cNvSpPr>
          <p:nvPr>
            <p:ph idx="1"/>
          </p:nvPr>
        </p:nvSpPr>
        <p:spPr/>
        <p:txBody>
          <a:bodyPr/>
          <a:lstStyle/>
          <a:p>
            <a:pPr algn="just"/>
            <a:r>
              <a:rPr lang="es-MX" dirty="0"/>
              <a:t>Estudia cómo los comportamientos lingüísticos determinan fenómenos educativos, sociales, económicos, culturales y políticos.</a:t>
            </a:r>
          </a:p>
        </p:txBody>
      </p:sp>
    </p:spTree>
    <p:extLst>
      <p:ext uri="{BB962C8B-B14F-4D97-AF65-F5344CB8AC3E}">
        <p14:creationId xmlns:p14="http://schemas.microsoft.com/office/powerpoint/2010/main" val="4229055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D3406B-CAA1-4120-8AD6-DA94AB2D5F20}"/>
              </a:ext>
            </a:extLst>
          </p:cNvPr>
          <p:cNvSpPr>
            <a:spLocks noGrp="1"/>
          </p:cNvSpPr>
          <p:nvPr>
            <p:ph type="title"/>
          </p:nvPr>
        </p:nvSpPr>
        <p:spPr>
          <a:xfrm>
            <a:off x="488731" y="381368"/>
            <a:ext cx="11435255" cy="1188720"/>
          </a:xfrm>
        </p:spPr>
        <p:txBody>
          <a:bodyPr>
            <a:normAutofit/>
          </a:bodyPr>
          <a:lstStyle/>
          <a:p>
            <a:r>
              <a:rPr lang="es-MX" dirty="0"/>
              <a:t>Comunidad lingüística y comunidad del habla</a:t>
            </a:r>
          </a:p>
        </p:txBody>
      </p:sp>
      <p:sp>
        <p:nvSpPr>
          <p:cNvPr id="3" name="Marcador de contenido 2">
            <a:extLst>
              <a:ext uri="{FF2B5EF4-FFF2-40B4-BE49-F238E27FC236}">
                <a16:creationId xmlns:a16="http://schemas.microsoft.com/office/drawing/2014/main" id="{F5E302B8-04CE-49DD-8EC9-CD0E9334FA58}"/>
              </a:ext>
            </a:extLst>
          </p:cNvPr>
          <p:cNvSpPr>
            <a:spLocks noGrp="1"/>
          </p:cNvSpPr>
          <p:nvPr>
            <p:ph idx="1"/>
          </p:nvPr>
        </p:nvSpPr>
        <p:spPr/>
        <p:txBody>
          <a:bodyPr/>
          <a:lstStyle/>
          <a:p>
            <a:pPr algn="just"/>
            <a:r>
              <a:rPr lang="es-MX" dirty="0"/>
              <a:t>Enmarcan el objeto de estudio de la sociolingüística.</a:t>
            </a:r>
          </a:p>
          <a:p>
            <a:pPr algn="just"/>
            <a:r>
              <a:rPr lang="es-MX" dirty="0"/>
              <a:t>Se puede explicar la heterogeneidad lingüística y las relaciones entre los hechos lingüísticos y la configuración social.</a:t>
            </a:r>
          </a:p>
        </p:txBody>
      </p:sp>
    </p:spTree>
    <p:extLst>
      <p:ext uri="{BB962C8B-B14F-4D97-AF65-F5344CB8AC3E}">
        <p14:creationId xmlns:p14="http://schemas.microsoft.com/office/powerpoint/2010/main" val="400611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178828A-70DF-48A7-BCDD-B75839EBA66A}"/>
              </a:ext>
            </a:extLst>
          </p:cNvPr>
          <p:cNvSpPr>
            <a:spLocks noGrp="1"/>
          </p:cNvSpPr>
          <p:nvPr>
            <p:ph type="body" idx="1"/>
          </p:nvPr>
        </p:nvSpPr>
        <p:spPr/>
        <p:txBody>
          <a:bodyPr>
            <a:normAutofit/>
          </a:bodyPr>
          <a:lstStyle/>
          <a:p>
            <a:r>
              <a:rPr lang="es-MX" dirty="0"/>
              <a:t>Comunidad lingüística</a:t>
            </a:r>
          </a:p>
        </p:txBody>
      </p:sp>
      <p:sp>
        <p:nvSpPr>
          <p:cNvPr id="3" name="Marcador de contenido 2">
            <a:extLst>
              <a:ext uri="{FF2B5EF4-FFF2-40B4-BE49-F238E27FC236}">
                <a16:creationId xmlns:a16="http://schemas.microsoft.com/office/drawing/2014/main" id="{AF5DBB39-1201-45C6-80A6-8CF7D8D33862}"/>
              </a:ext>
            </a:extLst>
          </p:cNvPr>
          <p:cNvSpPr>
            <a:spLocks noGrp="1"/>
          </p:cNvSpPr>
          <p:nvPr>
            <p:ph sz="half" idx="2"/>
          </p:nvPr>
        </p:nvSpPr>
        <p:spPr/>
        <p:txBody>
          <a:bodyPr>
            <a:normAutofit/>
          </a:bodyPr>
          <a:lstStyle/>
          <a:p>
            <a:pPr algn="just"/>
            <a:r>
              <a:rPr lang="es-MX" dirty="0"/>
              <a:t>En torno a una lengua común, por encima de que exista (o no) continuidad espacial entre todos los hablantes que la integran.</a:t>
            </a:r>
          </a:p>
        </p:txBody>
      </p:sp>
      <p:sp>
        <p:nvSpPr>
          <p:cNvPr id="4" name="Marcador de contenido 3">
            <a:extLst>
              <a:ext uri="{FF2B5EF4-FFF2-40B4-BE49-F238E27FC236}">
                <a16:creationId xmlns:a16="http://schemas.microsoft.com/office/drawing/2014/main" id="{1B604C46-8705-4FF3-96E2-3925BCAA97DA}"/>
              </a:ext>
            </a:extLst>
          </p:cNvPr>
          <p:cNvSpPr>
            <a:spLocks noGrp="1"/>
          </p:cNvSpPr>
          <p:nvPr>
            <p:ph sz="quarter" idx="4"/>
          </p:nvPr>
        </p:nvSpPr>
        <p:spPr/>
        <p:txBody>
          <a:bodyPr>
            <a:normAutofit/>
          </a:bodyPr>
          <a:lstStyle/>
          <a:p>
            <a:pPr algn="just"/>
            <a:r>
              <a:rPr lang="es-MX" dirty="0"/>
              <a:t>Comparte normas y actitudes lingüísticas hacia los procesos de variación” y coexisten dentro de una comunidad lingüística.</a:t>
            </a:r>
          </a:p>
        </p:txBody>
      </p:sp>
      <p:sp>
        <p:nvSpPr>
          <p:cNvPr id="5" name="Marcador de texto 4">
            <a:extLst>
              <a:ext uri="{FF2B5EF4-FFF2-40B4-BE49-F238E27FC236}">
                <a16:creationId xmlns:a16="http://schemas.microsoft.com/office/drawing/2014/main" id="{55B8AEF2-4782-4AD7-8A76-57A1C0878B77}"/>
              </a:ext>
            </a:extLst>
          </p:cNvPr>
          <p:cNvSpPr>
            <a:spLocks noGrp="1"/>
          </p:cNvSpPr>
          <p:nvPr>
            <p:ph type="body" sz="quarter" idx="13"/>
          </p:nvPr>
        </p:nvSpPr>
        <p:spPr/>
        <p:txBody>
          <a:bodyPr>
            <a:normAutofit/>
          </a:bodyPr>
          <a:lstStyle/>
          <a:p>
            <a:r>
              <a:rPr lang="es-MX" dirty="0"/>
              <a:t>Comunidad del habla</a:t>
            </a:r>
          </a:p>
        </p:txBody>
      </p:sp>
      <p:sp>
        <p:nvSpPr>
          <p:cNvPr id="6" name="Título 5">
            <a:extLst>
              <a:ext uri="{FF2B5EF4-FFF2-40B4-BE49-F238E27FC236}">
                <a16:creationId xmlns:a16="http://schemas.microsoft.com/office/drawing/2014/main" id="{D0B6488B-53D4-4EEC-B5ED-710790360072}"/>
              </a:ext>
            </a:extLst>
          </p:cNvPr>
          <p:cNvSpPr>
            <a:spLocks noGrp="1"/>
          </p:cNvSpPr>
          <p:nvPr>
            <p:ph type="title"/>
          </p:nvPr>
        </p:nvSpPr>
        <p:spPr>
          <a:xfrm>
            <a:off x="1988820" y="286774"/>
            <a:ext cx="7729728" cy="1188720"/>
          </a:xfrm>
        </p:spPr>
        <p:txBody>
          <a:bodyPr/>
          <a:lstStyle/>
          <a:p>
            <a:r>
              <a:rPr lang="es-MX" dirty="0"/>
              <a:t>López Morales</a:t>
            </a:r>
          </a:p>
        </p:txBody>
      </p:sp>
    </p:spTree>
    <p:extLst>
      <p:ext uri="{BB962C8B-B14F-4D97-AF65-F5344CB8AC3E}">
        <p14:creationId xmlns:p14="http://schemas.microsoft.com/office/powerpoint/2010/main" val="1355676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FB92EA-2217-4EB2-AA89-EEA4AFCD9554}"/>
              </a:ext>
            </a:extLst>
          </p:cNvPr>
          <p:cNvSpPr>
            <a:spLocks noGrp="1"/>
          </p:cNvSpPr>
          <p:nvPr>
            <p:ph type="title"/>
          </p:nvPr>
        </p:nvSpPr>
        <p:spPr>
          <a:xfrm>
            <a:off x="1564885" y="334071"/>
            <a:ext cx="9062230" cy="1188720"/>
          </a:xfrm>
        </p:spPr>
        <p:txBody>
          <a:bodyPr/>
          <a:lstStyle/>
          <a:p>
            <a:r>
              <a:rPr lang="es-MX" dirty="0"/>
              <a:t>Variaciones de la lengua</a:t>
            </a:r>
          </a:p>
        </p:txBody>
      </p:sp>
      <p:sp>
        <p:nvSpPr>
          <p:cNvPr id="3" name="Marcador de contenido 2">
            <a:extLst>
              <a:ext uri="{FF2B5EF4-FFF2-40B4-BE49-F238E27FC236}">
                <a16:creationId xmlns:a16="http://schemas.microsoft.com/office/drawing/2014/main" id="{0434A197-56BB-49BE-8FC7-7F877EC39230}"/>
              </a:ext>
            </a:extLst>
          </p:cNvPr>
          <p:cNvSpPr>
            <a:spLocks noGrp="1"/>
          </p:cNvSpPr>
          <p:nvPr>
            <p:ph idx="1"/>
          </p:nvPr>
        </p:nvSpPr>
        <p:spPr>
          <a:xfrm>
            <a:off x="1371598" y="1960126"/>
            <a:ext cx="9784081" cy="4563803"/>
          </a:xfrm>
        </p:spPr>
        <p:txBody>
          <a:bodyPr>
            <a:normAutofit/>
          </a:bodyPr>
          <a:lstStyle/>
          <a:p>
            <a:pPr algn="just"/>
            <a:r>
              <a:rPr lang="es-MX" dirty="0"/>
              <a:t>El uso de un elemento lingüístico en lugar de otro no produce ningún tipo de alteración semántica.</a:t>
            </a:r>
          </a:p>
          <a:p>
            <a:pPr algn="just"/>
            <a:r>
              <a:rPr lang="es-MX" dirty="0"/>
              <a:t>Pueden ser ocasionadas por: </a:t>
            </a:r>
          </a:p>
          <a:p>
            <a:pPr lvl="1" algn="just"/>
            <a:r>
              <a:rPr lang="es-MX" dirty="0"/>
              <a:t>Variantes que vengan determinadas exclusivamente por factores lingüísticos.</a:t>
            </a:r>
          </a:p>
          <a:p>
            <a:pPr lvl="1" algn="just"/>
            <a:r>
              <a:rPr lang="es-MX" dirty="0"/>
              <a:t>Variantes que vengan determinadas exclusivamente por factores sociales.</a:t>
            </a:r>
          </a:p>
          <a:p>
            <a:pPr lvl="1" algn="just"/>
            <a:r>
              <a:rPr lang="es-MX" dirty="0"/>
              <a:t>Variables que vengan determinadas conjuntamente por factores lingüísticos y sociales.</a:t>
            </a:r>
          </a:p>
          <a:p>
            <a:pPr lvl="1" algn="just"/>
            <a:r>
              <a:rPr lang="es-MX" dirty="0"/>
              <a:t>Variantes  que no vengan determinadas por factores lingüísticos ni por factores sociales.</a:t>
            </a:r>
          </a:p>
        </p:txBody>
      </p:sp>
    </p:spTree>
    <p:extLst>
      <p:ext uri="{BB962C8B-B14F-4D97-AF65-F5344CB8AC3E}">
        <p14:creationId xmlns:p14="http://schemas.microsoft.com/office/powerpoint/2010/main" val="3603485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2A449D9-6C5F-4F60-A6C6-73F73DDFB3E5}"/>
              </a:ext>
            </a:extLst>
          </p:cNvPr>
          <p:cNvSpPr>
            <a:spLocks noGrp="1"/>
          </p:cNvSpPr>
          <p:nvPr>
            <p:ph type="body" idx="1"/>
          </p:nvPr>
        </p:nvSpPr>
        <p:spPr/>
        <p:txBody>
          <a:bodyPr>
            <a:normAutofit/>
          </a:bodyPr>
          <a:lstStyle/>
          <a:p>
            <a:r>
              <a:rPr lang="es-MX" dirty="0"/>
              <a:t>Variable lingüística</a:t>
            </a:r>
          </a:p>
        </p:txBody>
      </p:sp>
      <p:sp>
        <p:nvSpPr>
          <p:cNvPr id="3" name="Marcador de contenido 2">
            <a:extLst>
              <a:ext uri="{FF2B5EF4-FFF2-40B4-BE49-F238E27FC236}">
                <a16:creationId xmlns:a16="http://schemas.microsoft.com/office/drawing/2014/main" id="{93B0EAF2-441A-40C4-8144-B07D0525BC74}"/>
              </a:ext>
            </a:extLst>
          </p:cNvPr>
          <p:cNvSpPr>
            <a:spLocks noGrp="1"/>
          </p:cNvSpPr>
          <p:nvPr>
            <p:ph sz="half" idx="2"/>
          </p:nvPr>
        </p:nvSpPr>
        <p:spPr/>
        <p:txBody>
          <a:bodyPr/>
          <a:lstStyle/>
          <a:p>
            <a:pPr algn="just"/>
            <a:r>
              <a:rPr lang="es-MX" dirty="0"/>
              <a:t>Conjunto de manifestaciones de un mismo elemento</a:t>
            </a:r>
          </a:p>
        </p:txBody>
      </p:sp>
      <p:sp>
        <p:nvSpPr>
          <p:cNvPr id="4" name="Marcador de contenido 3">
            <a:extLst>
              <a:ext uri="{FF2B5EF4-FFF2-40B4-BE49-F238E27FC236}">
                <a16:creationId xmlns:a16="http://schemas.microsoft.com/office/drawing/2014/main" id="{D860ACC5-42BF-4078-9E97-235746D07B76}"/>
              </a:ext>
            </a:extLst>
          </p:cNvPr>
          <p:cNvSpPr>
            <a:spLocks noGrp="1"/>
          </p:cNvSpPr>
          <p:nvPr>
            <p:ph sz="quarter" idx="4"/>
          </p:nvPr>
        </p:nvSpPr>
        <p:spPr/>
        <p:txBody>
          <a:bodyPr/>
          <a:lstStyle/>
          <a:p>
            <a:pPr algn="just"/>
            <a:r>
              <a:rPr lang="es-MX" dirty="0"/>
              <a:t>Cada una de las manifestaciones o expresiones de una variable</a:t>
            </a:r>
          </a:p>
        </p:txBody>
      </p:sp>
      <p:sp>
        <p:nvSpPr>
          <p:cNvPr id="5" name="Marcador de texto 4">
            <a:extLst>
              <a:ext uri="{FF2B5EF4-FFF2-40B4-BE49-F238E27FC236}">
                <a16:creationId xmlns:a16="http://schemas.microsoft.com/office/drawing/2014/main" id="{BC2ABE2A-7534-4067-B22F-555E792A8253}"/>
              </a:ext>
            </a:extLst>
          </p:cNvPr>
          <p:cNvSpPr>
            <a:spLocks noGrp="1"/>
          </p:cNvSpPr>
          <p:nvPr>
            <p:ph type="body" sz="quarter" idx="13"/>
          </p:nvPr>
        </p:nvSpPr>
        <p:spPr/>
        <p:txBody>
          <a:bodyPr>
            <a:normAutofit/>
          </a:bodyPr>
          <a:lstStyle/>
          <a:p>
            <a:r>
              <a:rPr lang="es-MX" dirty="0"/>
              <a:t>Variante lingüística</a:t>
            </a:r>
          </a:p>
        </p:txBody>
      </p:sp>
      <p:sp>
        <p:nvSpPr>
          <p:cNvPr id="6" name="Título 5">
            <a:extLst>
              <a:ext uri="{FF2B5EF4-FFF2-40B4-BE49-F238E27FC236}">
                <a16:creationId xmlns:a16="http://schemas.microsoft.com/office/drawing/2014/main" id="{73064F91-0A6E-4E87-B0CC-CAECF24D3C9A}"/>
              </a:ext>
            </a:extLst>
          </p:cNvPr>
          <p:cNvSpPr>
            <a:spLocks noGrp="1"/>
          </p:cNvSpPr>
          <p:nvPr>
            <p:ph type="title"/>
          </p:nvPr>
        </p:nvSpPr>
        <p:spPr>
          <a:xfrm>
            <a:off x="1346217" y="998983"/>
            <a:ext cx="9014933" cy="1188720"/>
          </a:xfrm>
        </p:spPr>
        <p:txBody>
          <a:bodyPr/>
          <a:lstStyle/>
          <a:p>
            <a:r>
              <a:rPr lang="es-MX" dirty="0"/>
              <a:t>Variación de los niveles de la lengua</a:t>
            </a:r>
          </a:p>
        </p:txBody>
      </p:sp>
    </p:spTree>
    <p:extLst>
      <p:ext uri="{BB962C8B-B14F-4D97-AF65-F5344CB8AC3E}">
        <p14:creationId xmlns:p14="http://schemas.microsoft.com/office/powerpoint/2010/main" val="526313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6814A9-FE7C-4B42-BFC2-8EEF0F0B1026}"/>
              </a:ext>
            </a:extLst>
          </p:cNvPr>
          <p:cNvSpPr>
            <a:spLocks noGrp="1"/>
          </p:cNvSpPr>
          <p:nvPr>
            <p:ph type="title"/>
          </p:nvPr>
        </p:nvSpPr>
        <p:spPr/>
        <p:txBody>
          <a:bodyPr/>
          <a:lstStyle/>
          <a:p>
            <a:r>
              <a:rPr lang="es-MX" dirty="0"/>
              <a:t>niveles</a:t>
            </a:r>
          </a:p>
        </p:txBody>
      </p:sp>
      <p:sp>
        <p:nvSpPr>
          <p:cNvPr id="3" name="Marcador de texto 2">
            <a:extLst>
              <a:ext uri="{FF2B5EF4-FFF2-40B4-BE49-F238E27FC236}">
                <a16:creationId xmlns:a16="http://schemas.microsoft.com/office/drawing/2014/main" id="{9EF99B16-FEFA-4BD2-A39E-A809C8DD6000}"/>
              </a:ext>
            </a:extLst>
          </p:cNvPr>
          <p:cNvSpPr>
            <a:spLocks noGrp="1"/>
          </p:cNvSpPr>
          <p:nvPr>
            <p:ph type="body" idx="1"/>
          </p:nvPr>
        </p:nvSpPr>
        <p:spPr/>
        <p:txBody>
          <a:bodyPr/>
          <a:lstStyle/>
          <a:p>
            <a:r>
              <a:rPr lang="es-MX" dirty="0"/>
              <a:t> </a:t>
            </a:r>
          </a:p>
        </p:txBody>
      </p:sp>
    </p:spTree>
    <p:extLst>
      <p:ext uri="{BB962C8B-B14F-4D97-AF65-F5344CB8AC3E}">
        <p14:creationId xmlns:p14="http://schemas.microsoft.com/office/powerpoint/2010/main" val="356756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6C73169B-3B67-4AEA-A38E-40E6B4CA400D}"/>
              </a:ext>
            </a:extLst>
          </p:cNvPr>
          <p:cNvSpPr>
            <a:spLocks noGrp="1"/>
          </p:cNvSpPr>
          <p:nvPr>
            <p:ph type="body" idx="1"/>
          </p:nvPr>
        </p:nvSpPr>
        <p:spPr>
          <a:xfrm>
            <a:off x="574443" y="453101"/>
            <a:ext cx="4270248" cy="704087"/>
          </a:xfrm>
        </p:spPr>
        <p:txBody>
          <a:bodyPr/>
          <a:lstStyle/>
          <a:p>
            <a:r>
              <a:rPr lang="es-MX" dirty="0"/>
              <a:t>Nivel morfológico</a:t>
            </a:r>
          </a:p>
        </p:txBody>
      </p:sp>
      <p:sp>
        <p:nvSpPr>
          <p:cNvPr id="6" name="Marcador de contenido 5">
            <a:extLst>
              <a:ext uri="{FF2B5EF4-FFF2-40B4-BE49-F238E27FC236}">
                <a16:creationId xmlns:a16="http://schemas.microsoft.com/office/drawing/2014/main" id="{FB45043B-5054-44EE-B906-0CDD42FE11BB}"/>
              </a:ext>
            </a:extLst>
          </p:cNvPr>
          <p:cNvSpPr>
            <a:spLocks noGrp="1"/>
          </p:cNvSpPr>
          <p:nvPr>
            <p:ph sz="half" idx="2"/>
          </p:nvPr>
        </p:nvSpPr>
        <p:spPr>
          <a:xfrm>
            <a:off x="574443" y="1194631"/>
            <a:ext cx="4270248" cy="697231"/>
          </a:xfrm>
        </p:spPr>
        <p:txBody>
          <a:bodyPr/>
          <a:lstStyle/>
          <a:p>
            <a:pPr algn="just"/>
            <a:r>
              <a:rPr lang="es-MX" dirty="0"/>
              <a:t>No quisiste llamarlo/no </a:t>
            </a:r>
            <a:r>
              <a:rPr lang="es-MX" dirty="0" err="1"/>
              <a:t>quisistes</a:t>
            </a:r>
            <a:r>
              <a:rPr lang="es-MX" dirty="0"/>
              <a:t> llamarlo.</a:t>
            </a:r>
          </a:p>
        </p:txBody>
      </p:sp>
      <p:sp>
        <p:nvSpPr>
          <p:cNvPr id="7" name="Marcador de contenido 6">
            <a:extLst>
              <a:ext uri="{FF2B5EF4-FFF2-40B4-BE49-F238E27FC236}">
                <a16:creationId xmlns:a16="http://schemas.microsoft.com/office/drawing/2014/main" id="{4B2B9E4F-1CFD-4E79-A55D-91614BEC5B11}"/>
              </a:ext>
            </a:extLst>
          </p:cNvPr>
          <p:cNvSpPr>
            <a:spLocks noGrp="1"/>
          </p:cNvSpPr>
          <p:nvPr>
            <p:ph sz="quarter" idx="4"/>
          </p:nvPr>
        </p:nvSpPr>
        <p:spPr>
          <a:xfrm>
            <a:off x="7347309" y="1222064"/>
            <a:ext cx="4253484" cy="704087"/>
          </a:xfrm>
        </p:spPr>
        <p:txBody>
          <a:bodyPr/>
          <a:lstStyle/>
          <a:p>
            <a:r>
              <a:rPr lang="es-MX" dirty="0"/>
              <a:t>Hace seis años que no nieva/hacen seis años que no nieva.</a:t>
            </a:r>
          </a:p>
        </p:txBody>
      </p:sp>
      <p:sp>
        <p:nvSpPr>
          <p:cNvPr id="8" name="Marcador de texto 7">
            <a:extLst>
              <a:ext uri="{FF2B5EF4-FFF2-40B4-BE49-F238E27FC236}">
                <a16:creationId xmlns:a16="http://schemas.microsoft.com/office/drawing/2014/main" id="{5C89ED0E-525D-492C-A65C-CEB2186D25BD}"/>
              </a:ext>
            </a:extLst>
          </p:cNvPr>
          <p:cNvSpPr>
            <a:spLocks noGrp="1"/>
          </p:cNvSpPr>
          <p:nvPr>
            <p:ph type="body" sz="quarter" idx="13"/>
          </p:nvPr>
        </p:nvSpPr>
        <p:spPr>
          <a:xfrm>
            <a:off x="7347309" y="517977"/>
            <a:ext cx="4270248" cy="704087"/>
          </a:xfrm>
        </p:spPr>
        <p:txBody>
          <a:bodyPr/>
          <a:lstStyle/>
          <a:p>
            <a:r>
              <a:rPr lang="es-MX" dirty="0"/>
              <a:t>Nivel sintáctico</a:t>
            </a:r>
          </a:p>
        </p:txBody>
      </p:sp>
      <p:sp>
        <p:nvSpPr>
          <p:cNvPr id="9" name="Marcador de contenido 5">
            <a:extLst>
              <a:ext uri="{FF2B5EF4-FFF2-40B4-BE49-F238E27FC236}">
                <a16:creationId xmlns:a16="http://schemas.microsoft.com/office/drawing/2014/main" id="{0878C727-CA32-4E12-AAF5-D6044F4F3C3D}"/>
              </a:ext>
            </a:extLst>
          </p:cNvPr>
          <p:cNvSpPr txBox="1">
            <a:spLocks/>
          </p:cNvSpPr>
          <p:nvPr/>
        </p:nvSpPr>
        <p:spPr>
          <a:xfrm>
            <a:off x="143520" y="3012474"/>
            <a:ext cx="4270248" cy="697231"/>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pt-BR" dirty="0" err="1"/>
              <a:t>Lo</a:t>
            </a:r>
            <a:r>
              <a:rPr lang="pt-BR" dirty="0"/>
              <a:t>[h] </a:t>
            </a:r>
            <a:r>
              <a:rPr lang="pt-BR" dirty="0" err="1"/>
              <a:t>niño</a:t>
            </a:r>
            <a:r>
              <a:rPr lang="pt-BR" dirty="0"/>
              <a:t>[s] e[s]</a:t>
            </a:r>
            <a:r>
              <a:rPr lang="pt-BR" dirty="0" err="1"/>
              <a:t>tán</a:t>
            </a:r>
            <a:r>
              <a:rPr lang="pt-BR" dirty="0"/>
              <a:t> </a:t>
            </a:r>
            <a:r>
              <a:rPr lang="es-MX" dirty="0"/>
              <a:t>allí</a:t>
            </a:r>
          </a:p>
        </p:txBody>
      </p:sp>
      <p:sp>
        <p:nvSpPr>
          <p:cNvPr id="10" name="Marcador de texto 4">
            <a:extLst>
              <a:ext uri="{FF2B5EF4-FFF2-40B4-BE49-F238E27FC236}">
                <a16:creationId xmlns:a16="http://schemas.microsoft.com/office/drawing/2014/main" id="{7B65C3DA-68C6-49A4-83F2-52EB1BC0360D}"/>
              </a:ext>
            </a:extLst>
          </p:cNvPr>
          <p:cNvSpPr txBox="1">
            <a:spLocks/>
          </p:cNvSpPr>
          <p:nvPr/>
        </p:nvSpPr>
        <p:spPr>
          <a:xfrm>
            <a:off x="143520" y="2277800"/>
            <a:ext cx="4270248" cy="704087"/>
          </a:xfrm>
          <a:prstGeom prst="rect">
            <a:avLst/>
          </a:prstGeom>
        </p:spPr>
        <p:txBody>
          <a:bodyPr vert="horz" lIns="91440" tIns="45720" rIns="91440" bIns="45720" rtlCol="0" anchor="b" anchorCtr="1">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900" b="0" kern="1200" cap="all" spc="100" baseline="0">
                <a:solidFill>
                  <a:schemeClr val="accent2">
                    <a:lumMod val="75000"/>
                  </a:schemeClr>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900" b="1"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b="1"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9pPr>
          </a:lstStyle>
          <a:p>
            <a:r>
              <a:rPr lang="es-MX" dirty="0"/>
              <a:t>Nivel Fonético fonológico</a:t>
            </a:r>
          </a:p>
        </p:txBody>
      </p:sp>
      <p:sp>
        <p:nvSpPr>
          <p:cNvPr id="11" name="Marcador de texto 4">
            <a:extLst>
              <a:ext uri="{FF2B5EF4-FFF2-40B4-BE49-F238E27FC236}">
                <a16:creationId xmlns:a16="http://schemas.microsoft.com/office/drawing/2014/main" id="{B81BAFA5-C715-4649-A51F-0985E4C702C3}"/>
              </a:ext>
            </a:extLst>
          </p:cNvPr>
          <p:cNvSpPr txBox="1">
            <a:spLocks/>
          </p:cNvSpPr>
          <p:nvPr/>
        </p:nvSpPr>
        <p:spPr>
          <a:xfrm>
            <a:off x="8125073" y="2482323"/>
            <a:ext cx="4270248" cy="704087"/>
          </a:xfrm>
          <a:prstGeom prst="rect">
            <a:avLst/>
          </a:prstGeom>
        </p:spPr>
        <p:txBody>
          <a:bodyPr vert="horz" lIns="91440" tIns="45720" rIns="91440" bIns="45720" rtlCol="0" anchor="b" anchorCtr="1">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900" b="0" kern="1200" cap="all" spc="100" baseline="0">
                <a:solidFill>
                  <a:schemeClr val="accent2">
                    <a:lumMod val="75000"/>
                  </a:schemeClr>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900" b="1"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b="1"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9pPr>
          </a:lstStyle>
          <a:p>
            <a:r>
              <a:rPr lang="es-MX" dirty="0"/>
              <a:t>Nivel semántico</a:t>
            </a:r>
          </a:p>
        </p:txBody>
      </p:sp>
      <p:sp>
        <p:nvSpPr>
          <p:cNvPr id="12" name="Marcador de texto 4">
            <a:extLst>
              <a:ext uri="{FF2B5EF4-FFF2-40B4-BE49-F238E27FC236}">
                <a16:creationId xmlns:a16="http://schemas.microsoft.com/office/drawing/2014/main" id="{C8E2DBB9-3237-45D1-A658-03717F53E0C2}"/>
              </a:ext>
            </a:extLst>
          </p:cNvPr>
          <p:cNvSpPr txBox="1">
            <a:spLocks/>
          </p:cNvSpPr>
          <p:nvPr/>
        </p:nvSpPr>
        <p:spPr>
          <a:xfrm>
            <a:off x="3296622" y="4364210"/>
            <a:ext cx="4270248" cy="704087"/>
          </a:xfrm>
          <a:prstGeom prst="rect">
            <a:avLst/>
          </a:prstGeom>
        </p:spPr>
        <p:txBody>
          <a:bodyPr vert="horz" lIns="91440" tIns="45720" rIns="91440" bIns="45720" rtlCol="0" anchor="b" anchorCtr="1">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900" b="0" kern="1200" cap="all" spc="100" baseline="0">
                <a:solidFill>
                  <a:schemeClr val="accent2">
                    <a:lumMod val="75000"/>
                  </a:schemeClr>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900" b="1"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b="1"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9pPr>
          </a:lstStyle>
          <a:p>
            <a:r>
              <a:rPr lang="es-MX" dirty="0"/>
              <a:t>Nivel pragmático-discursivo</a:t>
            </a:r>
          </a:p>
        </p:txBody>
      </p:sp>
      <p:sp>
        <p:nvSpPr>
          <p:cNvPr id="13" name="Marcador de contenido 6">
            <a:extLst>
              <a:ext uri="{FF2B5EF4-FFF2-40B4-BE49-F238E27FC236}">
                <a16:creationId xmlns:a16="http://schemas.microsoft.com/office/drawing/2014/main" id="{B71CF9FE-BA29-4024-A9C5-9D8EE045AB47}"/>
              </a:ext>
            </a:extLst>
          </p:cNvPr>
          <p:cNvSpPr txBox="1">
            <a:spLocks/>
          </p:cNvSpPr>
          <p:nvPr/>
        </p:nvSpPr>
        <p:spPr>
          <a:xfrm>
            <a:off x="8845033" y="3186410"/>
            <a:ext cx="4253484" cy="704087"/>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s-MX" dirty="0"/>
              <a:t>Me rompí la maceta</a:t>
            </a:r>
          </a:p>
        </p:txBody>
      </p:sp>
      <p:sp>
        <p:nvSpPr>
          <p:cNvPr id="14" name="Marcador de contenido 6">
            <a:extLst>
              <a:ext uri="{FF2B5EF4-FFF2-40B4-BE49-F238E27FC236}">
                <a16:creationId xmlns:a16="http://schemas.microsoft.com/office/drawing/2014/main" id="{E8CE0D31-0DFF-4DA6-BD5A-FFD2A134800D}"/>
              </a:ext>
            </a:extLst>
          </p:cNvPr>
          <p:cNvSpPr txBox="1">
            <a:spLocks/>
          </p:cNvSpPr>
          <p:nvPr/>
        </p:nvSpPr>
        <p:spPr>
          <a:xfrm>
            <a:off x="3621392" y="5063450"/>
            <a:ext cx="4253484" cy="1387170"/>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r>
              <a:rPr lang="es-MX" dirty="0"/>
              <a:t>Total: que cogí un libro y me senté debajo de un árbol.</a:t>
            </a:r>
          </a:p>
          <a:p>
            <a:r>
              <a:rPr lang="es-MX" dirty="0"/>
              <a:t>En resumen, cogí el libro y me senté debajo del árbol.</a:t>
            </a:r>
          </a:p>
        </p:txBody>
      </p:sp>
    </p:spTree>
    <p:extLst>
      <p:ext uri="{BB962C8B-B14F-4D97-AF65-F5344CB8AC3E}">
        <p14:creationId xmlns:p14="http://schemas.microsoft.com/office/powerpoint/2010/main" val="215349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1C4D85-8A3F-488D-8103-F84EE9C745A8}"/>
              </a:ext>
            </a:extLst>
          </p:cNvPr>
          <p:cNvSpPr>
            <a:spLocks noGrp="1"/>
          </p:cNvSpPr>
          <p:nvPr>
            <p:ph type="title"/>
          </p:nvPr>
        </p:nvSpPr>
        <p:spPr/>
        <p:txBody>
          <a:bodyPr/>
          <a:lstStyle/>
          <a:p>
            <a:r>
              <a:rPr lang="es-MX" dirty="0"/>
              <a:t>Variables sociales</a:t>
            </a:r>
          </a:p>
        </p:txBody>
      </p:sp>
      <p:sp>
        <p:nvSpPr>
          <p:cNvPr id="3" name="Marcador de texto 2">
            <a:extLst>
              <a:ext uri="{FF2B5EF4-FFF2-40B4-BE49-F238E27FC236}">
                <a16:creationId xmlns:a16="http://schemas.microsoft.com/office/drawing/2014/main" id="{402050F6-78AE-43AC-A812-C4C624BD819F}"/>
              </a:ext>
            </a:extLst>
          </p:cNvPr>
          <p:cNvSpPr>
            <a:spLocks noGrp="1"/>
          </p:cNvSpPr>
          <p:nvPr>
            <p:ph type="body" idx="1"/>
          </p:nvPr>
        </p:nvSpPr>
        <p:spPr/>
        <p:txBody>
          <a:bodyPr/>
          <a:lstStyle/>
          <a:p>
            <a:r>
              <a:rPr lang="es-MX" dirty="0"/>
              <a:t> </a:t>
            </a:r>
          </a:p>
        </p:txBody>
      </p:sp>
    </p:spTree>
    <p:extLst>
      <p:ext uri="{BB962C8B-B14F-4D97-AF65-F5344CB8AC3E}">
        <p14:creationId xmlns:p14="http://schemas.microsoft.com/office/powerpoint/2010/main" val="2925612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7FF401-D463-4667-A048-E10D98952CC9}"/>
              </a:ext>
            </a:extLst>
          </p:cNvPr>
          <p:cNvSpPr>
            <a:spLocks noGrp="1"/>
          </p:cNvSpPr>
          <p:nvPr>
            <p:ph type="title"/>
          </p:nvPr>
        </p:nvSpPr>
        <p:spPr/>
        <p:txBody>
          <a:bodyPr/>
          <a:lstStyle/>
          <a:p>
            <a:r>
              <a:rPr lang="es-MX" dirty="0"/>
              <a:t>Escribir ¿un verbo intransitivo?</a:t>
            </a:r>
          </a:p>
        </p:txBody>
      </p:sp>
      <p:sp>
        <p:nvSpPr>
          <p:cNvPr id="3" name="Marcador de texto 2">
            <a:extLst>
              <a:ext uri="{FF2B5EF4-FFF2-40B4-BE49-F238E27FC236}">
                <a16:creationId xmlns:a16="http://schemas.microsoft.com/office/drawing/2014/main" id="{8DBA4ED6-261E-406D-BC53-FB73B5537D7F}"/>
              </a:ext>
            </a:extLst>
          </p:cNvPr>
          <p:cNvSpPr>
            <a:spLocks noGrp="1"/>
          </p:cNvSpPr>
          <p:nvPr>
            <p:ph type="body" idx="1"/>
          </p:nvPr>
        </p:nvSpPr>
        <p:spPr/>
        <p:txBody>
          <a:bodyPr/>
          <a:lstStyle/>
          <a:p>
            <a:r>
              <a:rPr lang="es-MX" dirty="0"/>
              <a:t>Literatura y lingüística</a:t>
            </a:r>
          </a:p>
        </p:txBody>
      </p:sp>
    </p:spTree>
    <p:extLst>
      <p:ext uri="{BB962C8B-B14F-4D97-AF65-F5344CB8AC3E}">
        <p14:creationId xmlns:p14="http://schemas.microsoft.com/office/powerpoint/2010/main" val="2672377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2EE802-8829-4353-9B83-5F088F119F1B}"/>
              </a:ext>
            </a:extLst>
          </p:cNvPr>
          <p:cNvSpPr>
            <a:spLocks noGrp="1"/>
          </p:cNvSpPr>
          <p:nvPr>
            <p:ph type="title"/>
          </p:nvPr>
        </p:nvSpPr>
        <p:spPr/>
        <p:txBody>
          <a:bodyPr/>
          <a:lstStyle/>
          <a:p>
            <a:r>
              <a:rPr lang="es-MX" dirty="0"/>
              <a:t>sexo/género</a:t>
            </a:r>
          </a:p>
        </p:txBody>
      </p:sp>
      <p:sp>
        <p:nvSpPr>
          <p:cNvPr id="3" name="Marcador de contenido 2">
            <a:extLst>
              <a:ext uri="{FF2B5EF4-FFF2-40B4-BE49-F238E27FC236}">
                <a16:creationId xmlns:a16="http://schemas.microsoft.com/office/drawing/2014/main" id="{612483C3-A98E-427C-AD1A-1773932FC7E2}"/>
              </a:ext>
            </a:extLst>
          </p:cNvPr>
          <p:cNvSpPr>
            <a:spLocks noGrp="1"/>
          </p:cNvSpPr>
          <p:nvPr>
            <p:ph sz="half" idx="1"/>
          </p:nvPr>
        </p:nvSpPr>
        <p:spPr/>
        <p:txBody>
          <a:bodyPr/>
          <a:lstStyle/>
          <a:p>
            <a:pPr algn="just"/>
            <a:r>
              <a:rPr lang="es-MX" dirty="0"/>
              <a:t>Existen muchos ítems léxicos en las lenguas naturales que sólo pueden ser usados por las mujeres o por los hombres, pero no por ambos grupos.</a:t>
            </a:r>
          </a:p>
        </p:txBody>
      </p:sp>
      <p:sp>
        <p:nvSpPr>
          <p:cNvPr id="4" name="Marcador de contenido 3">
            <a:extLst>
              <a:ext uri="{FF2B5EF4-FFF2-40B4-BE49-F238E27FC236}">
                <a16:creationId xmlns:a16="http://schemas.microsoft.com/office/drawing/2014/main" id="{79DC2DAF-69E4-4E6F-BCF3-6981620B41E2}"/>
              </a:ext>
            </a:extLst>
          </p:cNvPr>
          <p:cNvSpPr>
            <a:spLocks noGrp="1"/>
          </p:cNvSpPr>
          <p:nvPr>
            <p:ph sz="half" idx="2"/>
          </p:nvPr>
        </p:nvSpPr>
        <p:spPr/>
        <p:txBody>
          <a:bodyPr/>
          <a:lstStyle/>
          <a:p>
            <a:pPr algn="just"/>
            <a:r>
              <a:rPr lang="es-MX" dirty="0"/>
              <a:t>Estos dos sistemas tienen que ver con diferentes formas de conceptualizar las relaciones de parentesco de acuerdo con el sexo del hablante.</a:t>
            </a:r>
          </a:p>
        </p:txBody>
      </p:sp>
    </p:spTree>
    <p:extLst>
      <p:ext uri="{BB962C8B-B14F-4D97-AF65-F5344CB8AC3E}">
        <p14:creationId xmlns:p14="http://schemas.microsoft.com/office/powerpoint/2010/main" val="1146714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DB8866-C5A9-4DB7-9AA5-6859E4BC4C26}"/>
              </a:ext>
            </a:extLst>
          </p:cNvPr>
          <p:cNvSpPr>
            <a:spLocks noGrp="1"/>
          </p:cNvSpPr>
          <p:nvPr>
            <p:ph type="title"/>
          </p:nvPr>
        </p:nvSpPr>
        <p:spPr/>
        <p:txBody>
          <a:bodyPr/>
          <a:lstStyle/>
          <a:p>
            <a:r>
              <a:rPr lang="es-MX" dirty="0"/>
              <a:t>edad</a:t>
            </a:r>
          </a:p>
        </p:txBody>
      </p:sp>
      <p:sp>
        <p:nvSpPr>
          <p:cNvPr id="3" name="Marcador de contenido 2">
            <a:extLst>
              <a:ext uri="{FF2B5EF4-FFF2-40B4-BE49-F238E27FC236}">
                <a16:creationId xmlns:a16="http://schemas.microsoft.com/office/drawing/2014/main" id="{CCC12256-13FA-498E-A157-8051EEBA0B9F}"/>
              </a:ext>
            </a:extLst>
          </p:cNvPr>
          <p:cNvSpPr>
            <a:spLocks noGrp="1"/>
          </p:cNvSpPr>
          <p:nvPr>
            <p:ph sz="half" idx="1"/>
          </p:nvPr>
        </p:nvSpPr>
        <p:spPr>
          <a:xfrm>
            <a:off x="441434" y="2638044"/>
            <a:ext cx="5412249" cy="3951942"/>
          </a:xfrm>
        </p:spPr>
        <p:txBody>
          <a:bodyPr>
            <a:normAutofit/>
          </a:bodyPr>
          <a:lstStyle/>
          <a:p>
            <a:pPr algn="just"/>
            <a:r>
              <a:rPr lang="es-MX" dirty="0"/>
              <a:t>Posibles situaciones:</a:t>
            </a:r>
          </a:p>
          <a:p>
            <a:pPr lvl="1" algn="just"/>
            <a:r>
              <a:rPr lang="es-MX" dirty="0"/>
              <a:t>Identidad con el grupo etario</a:t>
            </a:r>
          </a:p>
          <a:p>
            <a:pPr lvl="1" algn="just"/>
            <a:r>
              <a:rPr lang="es-MX" dirty="0"/>
              <a:t>Autocorrección por parte de los grupos generacionales más activos en la vida pública.</a:t>
            </a:r>
          </a:p>
          <a:p>
            <a:pPr algn="just"/>
            <a:r>
              <a:rPr lang="es-MX" dirty="0"/>
              <a:t>El grupo de edad que más propende a diferenciarse lingüísticamente es el de los adolescentes, quienes se identifican con su grupo esencialmente por medio del uso de vocabulario y expresiones propias de ellos y de su tiempo.</a:t>
            </a:r>
          </a:p>
        </p:txBody>
      </p:sp>
      <p:sp>
        <p:nvSpPr>
          <p:cNvPr id="4" name="Marcador de contenido 3">
            <a:extLst>
              <a:ext uri="{FF2B5EF4-FFF2-40B4-BE49-F238E27FC236}">
                <a16:creationId xmlns:a16="http://schemas.microsoft.com/office/drawing/2014/main" id="{EB5E2B4F-5A3E-438B-85D6-E1D04E878303}"/>
              </a:ext>
            </a:extLst>
          </p:cNvPr>
          <p:cNvSpPr>
            <a:spLocks noGrp="1"/>
          </p:cNvSpPr>
          <p:nvPr>
            <p:ph sz="half" idx="2"/>
          </p:nvPr>
        </p:nvSpPr>
        <p:spPr>
          <a:xfrm>
            <a:off x="7031421" y="2963917"/>
            <a:ext cx="4601899" cy="3138380"/>
          </a:xfrm>
        </p:spPr>
        <p:txBody>
          <a:bodyPr>
            <a:normAutofit/>
          </a:bodyPr>
          <a:lstStyle/>
          <a:p>
            <a:pPr algn="just"/>
            <a:r>
              <a:rPr lang="es-MX" dirty="0"/>
              <a:t>Las diferencias por grupo de edad no son consecuencia del factor edad mismo sino de factores relacionados; entre éstos, el más importante parece ser la percepción que el hablante tiene de las ventajas sociales que puede obtener mediante el uso de rasgo lingüísticos considerados de prestigio en la comunidad.</a:t>
            </a:r>
          </a:p>
        </p:txBody>
      </p:sp>
    </p:spTree>
    <p:extLst>
      <p:ext uri="{BB962C8B-B14F-4D97-AF65-F5344CB8AC3E}">
        <p14:creationId xmlns:p14="http://schemas.microsoft.com/office/powerpoint/2010/main" val="3076723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43DE8B-A641-43C7-90EF-A20E598CE5A9}"/>
              </a:ext>
            </a:extLst>
          </p:cNvPr>
          <p:cNvSpPr>
            <a:spLocks noGrp="1"/>
          </p:cNvSpPr>
          <p:nvPr>
            <p:ph type="title"/>
          </p:nvPr>
        </p:nvSpPr>
        <p:spPr/>
        <p:txBody>
          <a:bodyPr/>
          <a:lstStyle/>
          <a:p>
            <a:r>
              <a:rPr lang="es-MX" dirty="0"/>
              <a:t>clase social</a:t>
            </a:r>
          </a:p>
        </p:txBody>
      </p:sp>
      <p:sp>
        <p:nvSpPr>
          <p:cNvPr id="3" name="Marcador de contenido 2">
            <a:extLst>
              <a:ext uri="{FF2B5EF4-FFF2-40B4-BE49-F238E27FC236}">
                <a16:creationId xmlns:a16="http://schemas.microsoft.com/office/drawing/2014/main" id="{53C12639-0E5D-424B-93DF-F92B4C291ED6}"/>
              </a:ext>
            </a:extLst>
          </p:cNvPr>
          <p:cNvSpPr>
            <a:spLocks noGrp="1"/>
          </p:cNvSpPr>
          <p:nvPr>
            <p:ph idx="1"/>
          </p:nvPr>
        </p:nvSpPr>
        <p:spPr/>
        <p:txBody>
          <a:bodyPr>
            <a:normAutofit/>
          </a:bodyPr>
          <a:lstStyle/>
          <a:p>
            <a:pPr algn="just"/>
            <a:r>
              <a:rPr lang="es-MX" dirty="0"/>
              <a:t>Relacionada con los diversos estratos que se enmarcan o pueden distinguirse dentro de una comunidad lingüística determinada.</a:t>
            </a:r>
          </a:p>
          <a:p>
            <a:pPr algn="just"/>
            <a:r>
              <a:rPr lang="es-MX" dirty="0"/>
              <a:t>Interpreta la realidad en función a los niveles de índole socioeconómica, y confluye con otras variables como el nivel de instrucción.</a:t>
            </a:r>
          </a:p>
        </p:txBody>
      </p:sp>
    </p:spTree>
    <p:extLst>
      <p:ext uri="{BB962C8B-B14F-4D97-AF65-F5344CB8AC3E}">
        <p14:creationId xmlns:p14="http://schemas.microsoft.com/office/powerpoint/2010/main" val="4192574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1A3139-1812-4214-BB4D-AA5126552624}"/>
              </a:ext>
            </a:extLst>
          </p:cNvPr>
          <p:cNvSpPr>
            <a:spLocks noGrp="1"/>
          </p:cNvSpPr>
          <p:nvPr>
            <p:ph type="title"/>
          </p:nvPr>
        </p:nvSpPr>
        <p:spPr/>
        <p:txBody>
          <a:bodyPr>
            <a:normAutofit/>
          </a:bodyPr>
          <a:lstStyle/>
          <a:p>
            <a:r>
              <a:rPr lang="es-MX" dirty="0"/>
              <a:t>Nivel de instrucción </a:t>
            </a:r>
          </a:p>
        </p:txBody>
      </p:sp>
      <p:sp>
        <p:nvSpPr>
          <p:cNvPr id="3" name="Marcador de contenido 2">
            <a:extLst>
              <a:ext uri="{FF2B5EF4-FFF2-40B4-BE49-F238E27FC236}">
                <a16:creationId xmlns:a16="http://schemas.microsoft.com/office/drawing/2014/main" id="{55E5AF55-CF58-40E6-81CD-1E338D942A97}"/>
              </a:ext>
            </a:extLst>
          </p:cNvPr>
          <p:cNvSpPr>
            <a:spLocks noGrp="1"/>
          </p:cNvSpPr>
          <p:nvPr>
            <p:ph idx="1"/>
          </p:nvPr>
        </p:nvSpPr>
        <p:spPr>
          <a:xfrm>
            <a:off x="2231136" y="2638044"/>
            <a:ext cx="7729728" cy="3683928"/>
          </a:xfrm>
        </p:spPr>
        <p:txBody>
          <a:bodyPr>
            <a:normAutofit/>
          </a:bodyPr>
          <a:lstStyle/>
          <a:p>
            <a:pPr algn="just"/>
            <a:r>
              <a:rPr lang="es-MX" dirty="0"/>
              <a:t>Esta variable se refiere al tipo de formación académica o de titulación conseguidos por los hablantes.</a:t>
            </a:r>
          </a:p>
          <a:p>
            <a:pPr algn="just"/>
            <a:r>
              <a:rPr lang="es-MX" dirty="0"/>
              <a:t>La sociolingüística, como otras disciplinas preocupadas por la lengua hablada, ha comprobado que el nivel educativo de los hablantes determina de forma directa y clara la variación lingüística.</a:t>
            </a:r>
          </a:p>
        </p:txBody>
      </p:sp>
    </p:spTree>
    <p:extLst>
      <p:ext uri="{BB962C8B-B14F-4D97-AF65-F5344CB8AC3E}">
        <p14:creationId xmlns:p14="http://schemas.microsoft.com/office/powerpoint/2010/main" val="1525675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2B37B6-9949-4101-8C7A-B9B31F10525E}"/>
              </a:ext>
            </a:extLst>
          </p:cNvPr>
          <p:cNvSpPr>
            <a:spLocks noGrp="1"/>
          </p:cNvSpPr>
          <p:nvPr>
            <p:ph type="title"/>
          </p:nvPr>
        </p:nvSpPr>
        <p:spPr/>
        <p:txBody>
          <a:bodyPr/>
          <a:lstStyle/>
          <a:p>
            <a:r>
              <a:rPr lang="es-MX" dirty="0"/>
              <a:t>procedencia</a:t>
            </a:r>
          </a:p>
        </p:txBody>
      </p:sp>
      <p:sp>
        <p:nvSpPr>
          <p:cNvPr id="3" name="Marcador de contenido 2">
            <a:extLst>
              <a:ext uri="{FF2B5EF4-FFF2-40B4-BE49-F238E27FC236}">
                <a16:creationId xmlns:a16="http://schemas.microsoft.com/office/drawing/2014/main" id="{57956EA1-4BE1-4241-8A53-0B3DC62ADF82}"/>
              </a:ext>
            </a:extLst>
          </p:cNvPr>
          <p:cNvSpPr>
            <a:spLocks noGrp="1"/>
          </p:cNvSpPr>
          <p:nvPr>
            <p:ph idx="1"/>
          </p:nvPr>
        </p:nvSpPr>
        <p:spPr>
          <a:xfrm>
            <a:off x="1150883" y="2638044"/>
            <a:ext cx="8809981" cy="3967708"/>
          </a:xfrm>
        </p:spPr>
        <p:txBody>
          <a:bodyPr>
            <a:normAutofit/>
          </a:bodyPr>
          <a:lstStyle/>
          <a:p>
            <a:pPr algn="just"/>
            <a:r>
              <a:rPr lang="es-MX" dirty="0"/>
              <a:t>La procedencia geográfica del hablante y el barrio de residencia son variables pertinentes para la correcta interpretación de algunos fenómenos lingüísticos.</a:t>
            </a:r>
          </a:p>
          <a:p>
            <a:pPr lvl="1" algn="just"/>
            <a:r>
              <a:rPr lang="es-MX" dirty="0"/>
              <a:t>Usos lingüísticos en San Juan que tienen un claro origen rural (velarización de la vibrante múltiple), como hay usos típicamente capitalinos (pronunciación fricativa de la ch).  </a:t>
            </a:r>
          </a:p>
          <a:p>
            <a:pPr lvl="1" algn="just"/>
            <a:r>
              <a:rPr lang="es-MX" dirty="0"/>
              <a:t>Los inmigrantes llegados a la ciudad de México desde Yucatán favorecen las soluciones fonéticas que los identifican como yucatecos (la realización glotal de /</a:t>
            </a:r>
            <a:r>
              <a:rPr lang="es-MX" dirty="0" err="1"/>
              <a:t>p,t,k</a:t>
            </a:r>
            <a:r>
              <a:rPr lang="es-MX" dirty="0"/>
              <a:t>/ o la pronunciación oclusiva de /</a:t>
            </a:r>
            <a:r>
              <a:rPr lang="es-MX" dirty="0" err="1"/>
              <a:t>b,d,g</a:t>
            </a:r>
            <a:r>
              <a:rPr lang="es-MX" dirty="0"/>
              <a:t>/ intervocálicas).</a:t>
            </a:r>
          </a:p>
        </p:txBody>
      </p:sp>
    </p:spTree>
    <p:extLst>
      <p:ext uri="{BB962C8B-B14F-4D97-AF65-F5344CB8AC3E}">
        <p14:creationId xmlns:p14="http://schemas.microsoft.com/office/powerpoint/2010/main" val="3450902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8B8152-F72E-40DA-8867-08B91DB2B647}"/>
              </a:ext>
            </a:extLst>
          </p:cNvPr>
          <p:cNvSpPr>
            <a:spLocks noGrp="1"/>
          </p:cNvSpPr>
          <p:nvPr>
            <p:ph type="title"/>
          </p:nvPr>
        </p:nvSpPr>
        <p:spPr/>
        <p:txBody>
          <a:bodyPr/>
          <a:lstStyle/>
          <a:p>
            <a:r>
              <a:rPr lang="es-MX" dirty="0"/>
              <a:t>VARIEDADES LINGÜÍSTICAS</a:t>
            </a:r>
          </a:p>
        </p:txBody>
      </p:sp>
      <p:sp>
        <p:nvSpPr>
          <p:cNvPr id="3" name="Marcador de texto 2">
            <a:extLst>
              <a:ext uri="{FF2B5EF4-FFF2-40B4-BE49-F238E27FC236}">
                <a16:creationId xmlns:a16="http://schemas.microsoft.com/office/drawing/2014/main" id="{0087CDA1-EA0B-4C0A-B5AA-D4B726A4FD27}"/>
              </a:ext>
            </a:extLst>
          </p:cNvPr>
          <p:cNvSpPr>
            <a:spLocks noGrp="1"/>
          </p:cNvSpPr>
          <p:nvPr>
            <p:ph type="body" idx="1"/>
          </p:nvPr>
        </p:nvSpPr>
        <p:spPr>
          <a:xfrm>
            <a:off x="2356590" y="4273638"/>
            <a:ext cx="7478820" cy="1265082"/>
          </a:xfrm>
        </p:spPr>
        <p:txBody>
          <a:bodyPr>
            <a:normAutofit/>
          </a:bodyPr>
          <a:lstStyle/>
          <a:p>
            <a:pPr algn="just"/>
            <a:r>
              <a:rPr lang="es-MX" dirty="0"/>
              <a:t>Conjunto de elementos lingüísticos asociados a factores externos como: contexto situacional, grupo social y área geográfica.</a:t>
            </a:r>
          </a:p>
        </p:txBody>
      </p:sp>
    </p:spTree>
    <p:extLst>
      <p:ext uri="{BB962C8B-B14F-4D97-AF65-F5344CB8AC3E}">
        <p14:creationId xmlns:p14="http://schemas.microsoft.com/office/powerpoint/2010/main" val="2424808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0CF73461-B2E6-42B2-8DDA-0133FECFF615}"/>
              </a:ext>
            </a:extLst>
          </p:cNvPr>
          <p:cNvSpPr>
            <a:spLocks noGrp="1"/>
          </p:cNvSpPr>
          <p:nvPr>
            <p:ph type="body" idx="1"/>
          </p:nvPr>
        </p:nvSpPr>
        <p:spPr/>
        <p:txBody>
          <a:bodyPr/>
          <a:lstStyle/>
          <a:p>
            <a:r>
              <a:rPr lang="es-MX" dirty="0"/>
              <a:t>Lengua</a:t>
            </a:r>
          </a:p>
        </p:txBody>
      </p:sp>
      <p:sp>
        <p:nvSpPr>
          <p:cNvPr id="3" name="Marcador de contenido 2">
            <a:extLst>
              <a:ext uri="{FF2B5EF4-FFF2-40B4-BE49-F238E27FC236}">
                <a16:creationId xmlns:a16="http://schemas.microsoft.com/office/drawing/2014/main" id="{D18752A4-6090-4407-9404-363848BCE095}"/>
              </a:ext>
            </a:extLst>
          </p:cNvPr>
          <p:cNvSpPr>
            <a:spLocks noGrp="1"/>
          </p:cNvSpPr>
          <p:nvPr>
            <p:ph sz="half" idx="2"/>
          </p:nvPr>
        </p:nvSpPr>
        <p:spPr/>
        <p:txBody>
          <a:bodyPr>
            <a:normAutofit/>
          </a:bodyPr>
          <a:lstStyle/>
          <a:p>
            <a:pPr lvl="1" algn="just"/>
            <a:r>
              <a:rPr lang="es-MX" dirty="0"/>
              <a:t>Sistema lingüístico del que se vale una comunidad hablante y que se caracteriza por estar fuertemente diferenciado, por poseer un alto grado de nivelación, por ser vehículo de una importante tradición literaria y, en ocasiones, por haberse impuesto a sistemas lingüísticos de su mismo origen. </a:t>
            </a:r>
          </a:p>
        </p:txBody>
      </p:sp>
      <p:sp>
        <p:nvSpPr>
          <p:cNvPr id="5" name="Marcador de contenido 4">
            <a:extLst>
              <a:ext uri="{FF2B5EF4-FFF2-40B4-BE49-F238E27FC236}">
                <a16:creationId xmlns:a16="http://schemas.microsoft.com/office/drawing/2014/main" id="{EBEC30B3-1D94-44A8-B1EE-43E5B2301363}"/>
              </a:ext>
            </a:extLst>
          </p:cNvPr>
          <p:cNvSpPr>
            <a:spLocks noGrp="1"/>
          </p:cNvSpPr>
          <p:nvPr>
            <p:ph sz="quarter" idx="4"/>
          </p:nvPr>
        </p:nvSpPr>
        <p:spPr/>
        <p:txBody>
          <a:bodyPr>
            <a:normAutofit/>
          </a:bodyPr>
          <a:lstStyle/>
          <a:p>
            <a:pPr algn="just"/>
            <a:r>
              <a:rPr lang="es-MX" dirty="0"/>
              <a:t>Sistema de signos desgajado de una lengua común, viva o desaparecida, normalmente con una concreta delimitación geográfica, pero sin una fuerte diferenciación frente otros de origen común.</a:t>
            </a:r>
          </a:p>
          <a:p>
            <a:endParaRPr lang="es-MX" dirty="0"/>
          </a:p>
        </p:txBody>
      </p:sp>
      <p:sp>
        <p:nvSpPr>
          <p:cNvPr id="6" name="Marcador de texto 5">
            <a:extLst>
              <a:ext uri="{FF2B5EF4-FFF2-40B4-BE49-F238E27FC236}">
                <a16:creationId xmlns:a16="http://schemas.microsoft.com/office/drawing/2014/main" id="{C387DD48-9FFE-475F-9BDC-C3AAFCE2ECFD}"/>
              </a:ext>
            </a:extLst>
          </p:cNvPr>
          <p:cNvSpPr>
            <a:spLocks noGrp="1"/>
          </p:cNvSpPr>
          <p:nvPr>
            <p:ph type="body" sz="quarter" idx="13"/>
          </p:nvPr>
        </p:nvSpPr>
        <p:spPr/>
        <p:txBody>
          <a:bodyPr/>
          <a:lstStyle/>
          <a:p>
            <a:r>
              <a:rPr lang="es-MX" dirty="0"/>
              <a:t>Dialecto</a:t>
            </a:r>
          </a:p>
        </p:txBody>
      </p:sp>
      <p:sp>
        <p:nvSpPr>
          <p:cNvPr id="2" name="Título 1">
            <a:extLst>
              <a:ext uri="{FF2B5EF4-FFF2-40B4-BE49-F238E27FC236}">
                <a16:creationId xmlns:a16="http://schemas.microsoft.com/office/drawing/2014/main" id="{2FA4D10C-320A-4503-9657-7CD035D22382}"/>
              </a:ext>
            </a:extLst>
          </p:cNvPr>
          <p:cNvSpPr>
            <a:spLocks noGrp="1"/>
          </p:cNvSpPr>
          <p:nvPr>
            <p:ph type="title"/>
          </p:nvPr>
        </p:nvSpPr>
        <p:spPr/>
        <p:txBody>
          <a:bodyPr>
            <a:normAutofit/>
          </a:bodyPr>
          <a:lstStyle/>
          <a:p>
            <a:r>
              <a:rPr lang="es-MX" dirty="0"/>
              <a:t>Lengua y dialecto</a:t>
            </a:r>
            <a:br>
              <a:rPr lang="es-MX" dirty="0"/>
            </a:br>
            <a:r>
              <a:rPr lang="es-MX" i="1" dirty="0"/>
              <a:t>Manuel Alvar</a:t>
            </a:r>
          </a:p>
        </p:txBody>
      </p:sp>
    </p:spTree>
    <p:extLst>
      <p:ext uri="{BB962C8B-B14F-4D97-AF65-F5344CB8AC3E}">
        <p14:creationId xmlns:p14="http://schemas.microsoft.com/office/powerpoint/2010/main" val="1809385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D3DB34-D4FA-4688-B6AE-10862F658B24}"/>
              </a:ext>
            </a:extLst>
          </p:cNvPr>
          <p:cNvSpPr>
            <a:spLocks noGrp="1"/>
          </p:cNvSpPr>
          <p:nvPr>
            <p:ph type="title"/>
          </p:nvPr>
        </p:nvSpPr>
        <p:spPr/>
        <p:txBody>
          <a:bodyPr/>
          <a:lstStyle/>
          <a:p>
            <a:r>
              <a:rPr lang="es-MX" dirty="0"/>
              <a:t>variación dialectal</a:t>
            </a:r>
          </a:p>
        </p:txBody>
      </p:sp>
      <p:sp>
        <p:nvSpPr>
          <p:cNvPr id="3" name="Marcador de contenido 2">
            <a:extLst>
              <a:ext uri="{FF2B5EF4-FFF2-40B4-BE49-F238E27FC236}">
                <a16:creationId xmlns:a16="http://schemas.microsoft.com/office/drawing/2014/main" id="{38C33B7F-C0A7-4B01-B234-8EF1FBFBB997}"/>
              </a:ext>
            </a:extLst>
          </p:cNvPr>
          <p:cNvSpPr>
            <a:spLocks noGrp="1"/>
          </p:cNvSpPr>
          <p:nvPr>
            <p:ph idx="1"/>
          </p:nvPr>
        </p:nvSpPr>
        <p:spPr/>
        <p:txBody>
          <a:bodyPr/>
          <a:lstStyle/>
          <a:p>
            <a:pPr algn="just"/>
            <a:r>
              <a:rPr lang="es-MX" dirty="0"/>
              <a:t>El origen de los pobladores que, hablando la misma lengua, ya presentaban diferencias dialectales de origen.</a:t>
            </a:r>
          </a:p>
          <a:p>
            <a:pPr algn="just"/>
            <a:r>
              <a:rPr lang="es-MX" dirty="0"/>
              <a:t>La influencia de otra lengua sobre una parte del dominio lingüístico.</a:t>
            </a:r>
          </a:p>
          <a:p>
            <a:pPr algn="just"/>
            <a:r>
              <a:rPr lang="es-MX" dirty="0"/>
              <a:t>La separación territorial que da lugar a evoluciones diferenciadas.</a:t>
            </a:r>
          </a:p>
        </p:txBody>
      </p:sp>
    </p:spTree>
    <p:extLst>
      <p:ext uri="{BB962C8B-B14F-4D97-AF65-F5344CB8AC3E}">
        <p14:creationId xmlns:p14="http://schemas.microsoft.com/office/powerpoint/2010/main" val="728515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77A2F466-96B2-4C4D-B384-98E125F78CDD}"/>
              </a:ext>
            </a:extLst>
          </p:cNvPr>
          <p:cNvSpPr>
            <a:spLocks noGrp="1"/>
          </p:cNvSpPr>
          <p:nvPr>
            <p:ph type="body" idx="1"/>
          </p:nvPr>
        </p:nvSpPr>
        <p:spPr>
          <a:xfrm>
            <a:off x="385256" y="626523"/>
            <a:ext cx="4270248" cy="704087"/>
          </a:xfrm>
        </p:spPr>
        <p:txBody>
          <a:bodyPr/>
          <a:lstStyle/>
          <a:p>
            <a:r>
              <a:rPr lang="es-MX" dirty="0"/>
              <a:t>Sociolecto</a:t>
            </a:r>
          </a:p>
        </p:txBody>
      </p:sp>
      <p:sp>
        <p:nvSpPr>
          <p:cNvPr id="6" name="Marcador de contenido 5">
            <a:extLst>
              <a:ext uri="{FF2B5EF4-FFF2-40B4-BE49-F238E27FC236}">
                <a16:creationId xmlns:a16="http://schemas.microsoft.com/office/drawing/2014/main" id="{C114D864-4482-4CCD-89DE-243DEAD47FA3}"/>
              </a:ext>
            </a:extLst>
          </p:cNvPr>
          <p:cNvSpPr>
            <a:spLocks noGrp="1"/>
          </p:cNvSpPr>
          <p:nvPr>
            <p:ph sz="half" idx="2"/>
          </p:nvPr>
        </p:nvSpPr>
        <p:spPr>
          <a:xfrm>
            <a:off x="385256" y="1788106"/>
            <a:ext cx="4270248" cy="2596776"/>
          </a:xfrm>
        </p:spPr>
        <p:txBody>
          <a:bodyPr>
            <a:normAutofit/>
          </a:bodyPr>
          <a:lstStyle/>
          <a:p>
            <a:pPr algn="just"/>
            <a:r>
              <a:rPr lang="es-MX" dirty="0"/>
              <a:t>Los sociolectos serían una suma de variantes lingüísticas empleadas preferentemente, pero no exclusivamente por un determinado grupo social, por un estrato.</a:t>
            </a:r>
          </a:p>
        </p:txBody>
      </p:sp>
      <p:sp>
        <p:nvSpPr>
          <p:cNvPr id="7" name="Marcador de contenido 6">
            <a:extLst>
              <a:ext uri="{FF2B5EF4-FFF2-40B4-BE49-F238E27FC236}">
                <a16:creationId xmlns:a16="http://schemas.microsoft.com/office/drawing/2014/main" id="{261F2850-FD23-4863-89B5-5B6FB4FD202D}"/>
              </a:ext>
            </a:extLst>
          </p:cNvPr>
          <p:cNvSpPr>
            <a:spLocks noGrp="1"/>
          </p:cNvSpPr>
          <p:nvPr>
            <p:ph sz="quarter" idx="4"/>
          </p:nvPr>
        </p:nvSpPr>
        <p:spPr/>
        <p:txBody>
          <a:bodyPr>
            <a:normAutofit/>
          </a:bodyPr>
          <a:lstStyle/>
          <a:p>
            <a:pPr algn="just"/>
            <a:r>
              <a:rPr lang="es-MX" dirty="0"/>
              <a:t>Es un subcódigo lingüístico apto para responder a las restricciones situacionales que actúan sobre el uso seleccionando unos elementos precisos de entre el conjunto de los que están a disposición de los hablantes en el repertorio verbal.</a:t>
            </a:r>
          </a:p>
        </p:txBody>
      </p:sp>
      <p:sp>
        <p:nvSpPr>
          <p:cNvPr id="8" name="Marcador de texto 7">
            <a:extLst>
              <a:ext uri="{FF2B5EF4-FFF2-40B4-BE49-F238E27FC236}">
                <a16:creationId xmlns:a16="http://schemas.microsoft.com/office/drawing/2014/main" id="{50B5CCFD-3CC4-455A-8B3D-B7EFC261576E}"/>
              </a:ext>
            </a:extLst>
          </p:cNvPr>
          <p:cNvSpPr>
            <a:spLocks noGrp="1"/>
          </p:cNvSpPr>
          <p:nvPr>
            <p:ph type="body" sz="quarter" idx="13"/>
          </p:nvPr>
        </p:nvSpPr>
        <p:spPr/>
        <p:txBody>
          <a:bodyPr/>
          <a:lstStyle/>
          <a:p>
            <a:r>
              <a:rPr lang="es-MX" dirty="0"/>
              <a:t>Registro</a:t>
            </a:r>
          </a:p>
        </p:txBody>
      </p:sp>
    </p:spTree>
    <p:extLst>
      <p:ext uri="{BB962C8B-B14F-4D97-AF65-F5344CB8AC3E}">
        <p14:creationId xmlns:p14="http://schemas.microsoft.com/office/powerpoint/2010/main" val="109596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DDAD8D-25C8-45DA-9BA8-0BB4367118BB}"/>
              </a:ext>
            </a:extLst>
          </p:cNvPr>
          <p:cNvSpPr>
            <a:spLocks noGrp="1"/>
          </p:cNvSpPr>
          <p:nvPr>
            <p:ph type="title"/>
          </p:nvPr>
        </p:nvSpPr>
        <p:spPr>
          <a:xfrm>
            <a:off x="578069" y="649381"/>
            <a:ext cx="11035862" cy="1188720"/>
          </a:xfrm>
        </p:spPr>
        <p:txBody>
          <a:bodyPr>
            <a:normAutofit/>
          </a:bodyPr>
          <a:lstStyle/>
          <a:p>
            <a:r>
              <a:rPr lang="es-MX" dirty="0"/>
              <a:t>Dimensiones básicas del acto comunicativo</a:t>
            </a:r>
          </a:p>
        </p:txBody>
      </p:sp>
      <p:sp>
        <p:nvSpPr>
          <p:cNvPr id="3" name="Marcador de contenido 2">
            <a:extLst>
              <a:ext uri="{FF2B5EF4-FFF2-40B4-BE49-F238E27FC236}">
                <a16:creationId xmlns:a16="http://schemas.microsoft.com/office/drawing/2014/main" id="{42288156-A1A5-44DF-9392-5653A599B453}"/>
              </a:ext>
            </a:extLst>
          </p:cNvPr>
          <p:cNvSpPr>
            <a:spLocks noGrp="1"/>
          </p:cNvSpPr>
          <p:nvPr>
            <p:ph idx="1"/>
          </p:nvPr>
        </p:nvSpPr>
        <p:spPr>
          <a:xfrm>
            <a:off x="1056290" y="2286000"/>
            <a:ext cx="8904574" cy="4100413"/>
          </a:xfrm>
        </p:spPr>
        <p:txBody>
          <a:bodyPr>
            <a:normAutofit/>
          </a:bodyPr>
          <a:lstStyle/>
          <a:p>
            <a:pPr algn="just"/>
            <a:r>
              <a:rPr lang="es-MX" b="1" i="1" dirty="0"/>
              <a:t>Campo</a:t>
            </a:r>
            <a:r>
              <a:rPr lang="es-MX" dirty="0"/>
              <a:t>, o materia y propósito sobre el que se versa la comunicación, que respondería a los interrogantes de “por qué” y “acerca de qué” se produce la comunicación.</a:t>
            </a:r>
          </a:p>
          <a:p>
            <a:pPr algn="just"/>
            <a:endParaRPr lang="es-MX" dirty="0"/>
          </a:p>
          <a:p>
            <a:pPr algn="just"/>
            <a:r>
              <a:rPr lang="es-MX" b="1" i="1" dirty="0"/>
              <a:t>Modo, </a:t>
            </a:r>
            <a:r>
              <a:rPr lang="es-MX" dirty="0"/>
              <a:t>medio a través del que tiene lugar la comunicación, que, por lo tanto, se ocupa del “cómo”, distinguiendo básicamente los niveles oral y escrito.</a:t>
            </a:r>
          </a:p>
          <a:p>
            <a:pPr algn="just"/>
            <a:endParaRPr lang="es-MX" dirty="0"/>
          </a:p>
          <a:p>
            <a:pPr algn="just"/>
            <a:r>
              <a:rPr lang="es-MX" b="1" i="1" dirty="0"/>
              <a:t>Tenor</a:t>
            </a:r>
            <a:r>
              <a:rPr lang="es-MX" dirty="0"/>
              <a:t>, que haría referencia a las relaciones que se establecen entre los hablantes, centrándose en esta ocasión en el “a quién” del proceso comunicativo.</a:t>
            </a:r>
          </a:p>
        </p:txBody>
      </p:sp>
    </p:spTree>
    <p:extLst>
      <p:ext uri="{BB962C8B-B14F-4D97-AF65-F5344CB8AC3E}">
        <p14:creationId xmlns:p14="http://schemas.microsoft.com/office/powerpoint/2010/main" val="1368529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5660FBC-EC4E-4064-947D-77C8023F2CA2}"/>
              </a:ext>
            </a:extLst>
          </p:cNvPr>
          <p:cNvSpPr>
            <a:spLocks noGrp="1"/>
          </p:cNvSpPr>
          <p:nvPr>
            <p:ph type="title"/>
          </p:nvPr>
        </p:nvSpPr>
        <p:spPr>
          <a:xfrm>
            <a:off x="1988819" y="523614"/>
            <a:ext cx="7729728" cy="739921"/>
          </a:xfrm>
        </p:spPr>
        <p:txBody>
          <a:bodyPr>
            <a:normAutofit fontScale="90000"/>
          </a:bodyPr>
          <a:lstStyle/>
          <a:p>
            <a:r>
              <a:rPr lang="es-MX" dirty="0"/>
              <a:t>Literatura y lingüística</a:t>
            </a:r>
          </a:p>
        </p:txBody>
      </p:sp>
      <p:sp>
        <p:nvSpPr>
          <p:cNvPr id="5" name="Marcador de contenido 4">
            <a:extLst>
              <a:ext uri="{FF2B5EF4-FFF2-40B4-BE49-F238E27FC236}">
                <a16:creationId xmlns:a16="http://schemas.microsoft.com/office/drawing/2014/main" id="{43FD4DDB-D6C9-4B94-B6B3-750BEFD78ED7}"/>
              </a:ext>
            </a:extLst>
          </p:cNvPr>
          <p:cNvSpPr>
            <a:spLocks noGrp="1"/>
          </p:cNvSpPr>
          <p:nvPr>
            <p:ph sz="half" idx="1"/>
          </p:nvPr>
        </p:nvSpPr>
        <p:spPr>
          <a:xfrm>
            <a:off x="249382" y="1928553"/>
            <a:ext cx="5537802" cy="3811473"/>
          </a:xfrm>
        </p:spPr>
        <p:txBody>
          <a:bodyPr>
            <a:normAutofit/>
          </a:bodyPr>
          <a:lstStyle/>
          <a:p>
            <a:pPr algn="just"/>
            <a:r>
              <a:rPr lang="es-MX" dirty="0"/>
              <a:t>A finales del siglo XIX puede decirse que entre la literatura y el lenguaje no queda ya ninguna zona común de reflexión: la literatura vano se siente lenguaje, excepto por lo que respecta a algunos escritores precursores, como Mallarmé, y la lingüística reconoce no tener sobre la literatura más que algunos derechos, muy limitados, encerrados en una disciplina filológica secundaria, la estilística, cuyo estatuto, por otra parte, resulta incierto.</a:t>
            </a:r>
          </a:p>
        </p:txBody>
      </p:sp>
      <p:sp>
        <p:nvSpPr>
          <p:cNvPr id="6" name="Marcador de contenido 5">
            <a:extLst>
              <a:ext uri="{FF2B5EF4-FFF2-40B4-BE49-F238E27FC236}">
                <a16:creationId xmlns:a16="http://schemas.microsoft.com/office/drawing/2014/main" id="{4B192DED-C918-4ED6-B386-E751E0CADF1B}"/>
              </a:ext>
            </a:extLst>
          </p:cNvPr>
          <p:cNvSpPr>
            <a:spLocks noGrp="1"/>
          </p:cNvSpPr>
          <p:nvPr>
            <p:ph sz="half" idx="2"/>
          </p:nvPr>
        </p:nvSpPr>
        <p:spPr>
          <a:xfrm>
            <a:off x="6404817" y="2360814"/>
            <a:ext cx="5066747" cy="2194561"/>
          </a:xfrm>
        </p:spPr>
        <p:txBody>
          <a:bodyPr>
            <a:normAutofit/>
          </a:bodyPr>
          <a:lstStyle/>
          <a:p>
            <a:pPr algn="just"/>
            <a:r>
              <a:rPr lang="es-MX" dirty="0"/>
              <a:t>Hoy existe una nueva perspectiva de reflexión, que al creador y a la crítica, cuyas tareas hasta ahora absolutamente estancas, comienzan a comunicarse, quizás incluso hasta a confundirse, al menos al nivel del escritor, cuya actividad puede ser definida cada vez más como una crítica del lenguaje.</a:t>
            </a:r>
          </a:p>
        </p:txBody>
      </p:sp>
    </p:spTree>
    <p:extLst>
      <p:ext uri="{BB962C8B-B14F-4D97-AF65-F5344CB8AC3E}">
        <p14:creationId xmlns:p14="http://schemas.microsoft.com/office/powerpoint/2010/main" val="2470070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FEA368-30F1-4F42-B8C4-F3F48E4D83FC}"/>
              </a:ext>
            </a:extLst>
          </p:cNvPr>
          <p:cNvSpPr>
            <a:spLocks noGrp="1"/>
          </p:cNvSpPr>
          <p:nvPr>
            <p:ph type="title"/>
          </p:nvPr>
        </p:nvSpPr>
        <p:spPr/>
        <p:txBody>
          <a:bodyPr/>
          <a:lstStyle/>
          <a:p>
            <a:r>
              <a:rPr lang="es-MX" dirty="0"/>
              <a:t>Estilo</a:t>
            </a:r>
          </a:p>
        </p:txBody>
      </p:sp>
      <p:sp>
        <p:nvSpPr>
          <p:cNvPr id="3" name="Marcador de contenido 2">
            <a:extLst>
              <a:ext uri="{FF2B5EF4-FFF2-40B4-BE49-F238E27FC236}">
                <a16:creationId xmlns:a16="http://schemas.microsoft.com/office/drawing/2014/main" id="{8413AFCA-AEE2-4AF1-BE02-D347A082C868}"/>
              </a:ext>
            </a:extLst>
          </p:cNvPr>
          <p:cNvSpPr>
            <a:spLocks noGrp="1"/>
          </p:cNvSpPr>
          <p:nvPr>
            <p:ph idx="1"/>
          </p:nvPr>
        </p:nvSpPr>
        <p:spPr/>
        <p:txBody>
          <a:bodyPr>
            <a:normAutofit/>
          </a:bodyPr>
          <a:lstStyle/>
          <a:p>
            <a:pPr algn="just"/>
            <a:r>
              <a:rPr lang="es-MX" dirty="0"/>
              <a:t>El estilo lingüístico, de modo general, puede entenderse como cualquier forma de comunicarse que suponga una elección entre otras posibles, en un contexto interactivo determinado.</a:t>
            </a:r>
          </a:p>
          <a:p>
            <a:pPr algn="just"/>
            <a:r>
              <a:rPr lang="es-MX" dirty="0"/>
              <a:t>El estilo de la lengua está íntimamente unido a los roles, estatus y actitudes de los participantes.</a:t>
            </a:r>
          </a:p>
        </p:txBody>
      </p:sp>
    </p:spTree>
    <p:extLst>
      <p:ext uri="{BB962C8B-B14F-4D97-AF65-F5344CB8AC3E}">
        <p14:creationId xmlns:p14="http://schemas.microsoft.com/office/powerpoint/2010/main" val="105899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431C75-4C66-4496-8A5B-B612032963DD}"/>
              </a:ext>
            </a:extLst>
          </p:cNvPr>
          <p:cNvSpPr>
            <a:spLocks noGrp="1"/>
          </p:cNvSpPr>
          <p:nvPr>
            <p:ph type="title"/>
          </p:nvPr>
        </p:nvSpPr>
        <p:spPr/>
        <p:txBody>
          <a:bodyPr/>
          <a:lstStyle/>
          <a:p>
            <a:r>
              <a:rPr lang="es-MX" dirty="0"/>
              <a:t>Uso de la lengua</a:t>
            </a:r>
          </a:p>
        </p:txBody>
      </p:sp>
      <p:sp>
        <p:nvSpPr>
          <p:cNvPr id="3" name="Marcador de contenido 2">
            <a:extLst>
              <a:ext uri="{FF2B5EF4-FFF2-40B4-BE49-F238E27FC236}">
                <a16:creationId xmlns:a16="http://schemas.microsoft.com/office/drawing/2014/main" id="{7CA01E9B-A140-470F-A4E0-EBE752868C07}"/>
              </a:ext>
            </a:extLst>
          </p:cNvPr>
          <p:cNvSpPr>
            <a:spLocks noGrp="1"/>
          </p:cNvSpPr>
          <p:nvPr>
            <p:ph idx="1"/>
          </p:nvPr>
        </p:nvSpPr>
        <p:spPr/>
        <p:txBody>
          <a:bodyPr>
            <a:normAutofit/>
          </a:bodyPr>
          <a:lstStyle/>
          <a:p>
            <a:pPr algn="just"/>
            <a:r>
              <a:rPr lang="es-MX" dirty="0"/>
              <a:t>Realización de una gran variedad de estilos elegidos de acuerdo a la situación y la personalidad de la persona (haciendo referencia a la manera característica de usar la lengua)</a:t>
            </a:r>
          </a:p>
        </p:txBody>
      </p:sp>
    </p:spTree>
    <p:extLst>
      <p:ext uri="{BB962C8B-B14F-4D97-AF65-F5344CB8AC3E}">
        <p14:creationId xmlns:p14="http://schemas.microsoft.com/office/powerpoint/2010/main" val="1592689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45E4ED-F736-407F-8F73-163CAC87FAD9}"/>
              </a:ext>
            </a:extLst>
          </p:cNvPr>
          <p:cNvSpPr>
            <a:spLocks noGrp="1"/>
          </p:cNvSpPr>
          <p:nvPr>
            <p:ph type="title"/>
          </p:nvPr>
        </p:nvSpPr>
        <p:spPr/>
        <p:txBody>
          <a:bodyPr/>
          <a:lstStyle/>
          <a:p>
            <a:r>
              <a:rPr lang="es-MX" dirty="0"/>
              <a:t>FENÓMENOS SOCIOLINGÜÍSTICOS</a:t>
            </a:r>
          </a:p>
        </p:txBody>
      </p:sp>
      <p:sp>
        <p:nvSpPr>
          <p:cNvPr id="3" name="Marcador de texto 2">
            <a:extLst>
              <a:ext uri="{FF2B5EF4-FFF2-40B4-BE49-F238E27FC236}">
                <a16:creationId xmlns:a16="http://schemas.microsoft.com/office/drawing/2014/main" id="{0A664601-EB48-4FF3-B826-4E2AF368D3C4}"/>
              </a:ext>
            </a:extLst>
          </p:cNvPr>
          <p:cNvSpPr>
            <a:spLocks noGrp="1"/>
          </p:cNvSpPr>
          <p:nvPr>
            <p:ph type="body" idx="1"/>
          </p:nvPr>
        </p:nvSpPr>
        <p:spPr/>
        <p:txBody>
          <a:bodyPr/>
          <a:lstStyle/>
          <a:p>
            <a:r>
              <a:rPr lang="es-MX" dirty="0"/>
              <a:t>  </a:t>
            </a:r>
          </a:p>
        </p:txBody>
      </p:sp>
    </p:spTree>
    <p:extLst>
      <p:ext uri="{BB962C8B-B14F-4D97-AF65-F5344CB8AC3E}">
        <p14:creationId xmlns:p14="http://schemas.microsoft.com/office/powerpoint/2010/main" val="771369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16F2741C-D0E7-4F10-B0CB-CDD5686CBCC8}"/>
              </a:ext>
            </a:extLst>
          </p:cNvPr>
          <p:cNvSpPr>
            <a:spLocks noGrp="1"/>
          </p:cNvSpPr>
          <p:nvPr>
            <p:ph type="title"/>
          </p:nvPr>
        </p:nvSpPr>
        <p:spPr>
          <a:xfrm>
            <a:off x="2231136" y="176416"/>
            <a:ext cx="7729728" cy="1188720"/>
          </a:xfrm>
        </p:spPr>
        <p:txBody>
          <a:bodyPr/>
          <a:lstStyle/>
          <a:p>
            <a:r>
              <a:rPr lang="es-MX" dirty="0"/>
              <a:t>Bilingüismo</a:t>
            </a:r>
          </a:p>
        </p:txBody>
      </p:sp>
      <p:sp>
        <p:nvSpPr>
          <p:cNvPr id="8" name="Marcador de contenido 7">
            <a:extLst>
              <a:ext uri="{FF2B5EF4-FFF2-40B4-BE49-F238E27FC236}">
                <a16:creationId xmlns:a16="http://schemas.microsoft.com/office/drawing/2014/main" id="{9D435B6E-CDE7-4FC5-A19A-07FBA5648A7A}"/>
              </a:ext>
            </a:extLst>
          </p:cNvPr>
          <p:cNvSpPr>
            <a:spLocks noGrp="1"/>
          </p:cNvSpPr>
          <p:nvPr>
            <p:ph sz="half" idx="1"/>
          </p:nvPr>
        </p:nvSpPr>
        <p:spPr>
          <a:xfrm>
            <a:off x="383733" y="1878009"/>
            <a:ext cx="4271771" cy="3101982"/>
          </a:xfrm>
        </p:spPr>
        <p:txBody>
          <a:bodyPr>
            <a:normAutofit/>
          </a:bodyPr>
          <a:lstStyle/>
          <a:p>
            <a:pPr algn="just"/>
            <a:r>
              <a:rPr lang="es-MX" dirty="0"/>
              <a:t>Tiene dos polaridades:</a:t>
            </a:r>
          </a:p>
          <a:p>
            <a:pPr lvl="1" algn="just"/>
            <a:r>
              <a:rPr lang="es-MX" dirty="0"/>
              <a:t>Destreza lingüística</a:t>
            </a:r>
          </a:p>
          <a:p>
            <a:pPr lvl="1" algn="just"/>
            <a:r>
              <a:rPr lang="es-MX" dirty="0"/>
              <a:t>Dimensión individual o social de la lengua</a:t>
            </a:r>
          </a:p>
        </p:txBody>
      </p:sp>
      <p:sp>
        <p:nvSpPr>
          <p:cNvPr id="9" name="Marcador de contenido 8">
            <a:extLst>
              <a:ext uri="{FF2B5EF4-FFF2-40B4-BE49-F238E27FC236}">
                <a16:creationId xmlns:a16="http://schemas.microsoft.com/office/drawing/2014/main" id="{D214C5B6-1665-4F80-B5F3-572114A0BC69}"/>
              </a:ext>
            </a:extLst>
          </p:cNvPr>
          <p:cNvSpPr>
            <a:spLocks noGrp="1"/>
          </p:cNvSpPr>
          <p:nvPr>
            <p:ph sz="half" idx="2"/>
          </p:nvPr>
        </p:nvSpPr>
        <p:spPr>
          <a:xfrm>
            <a:off x="4950372" y="1878009"/>
            <a:ext cx="6731875" cy="4317839"/>
          </a:xfrm>
        </p:spPr>
        <p:txBody>
          <a:bodyPr>
            <a:normAutofit/>
          </a:bodyPr>
          <a:lstStyle/>
          <a:p>
            <a:pPr algn="just"/>
            <a:r>
              <a:rPr lang="es-MX" b="1" dirty="0"/>
              <a:t>Clases de bilingüismo:</a:t>
            </a:r>
          </a:p>
          <a:p>
            <a:pPr marL="228600" lvl="1" indent="0" algn="just">
              <a:buNone/>
            </a:pPr>
            <a:r>
              <a:rPr lang="es-MX" dirty="0"/>
              <a:t>Según su radio de acción </a:t>
            </a:r>
          </a:p>
          <a:p>
            <a:pPr lvl="1" algn="just"/>
            <a:r>
              <a:rPr lang="es-MX" dirty="0"/>
              <a:t>Individual: cuando afecta únicamente a personas concretas de una determinada comunidad del habla. </a:t>
            </a:r>
          </a:p>
          <a:p>
            <a:pPr lvl="1" algn="just"/>
            <a:r>
              <a:rPr lang="es-MX" dirty="0"/>
              <a:t>Social: cuando se detecta en determinados grupos sociales, contemplando a su vez tres posibilidades: </a:t>
            </a:r>
          </a:p>
          <a:p>
            <a:pPr lvl="2" algn="just"/>
            <a:r>
              <a:rPr lang="es-MX" dirty="0"/>
              <a:t>Si las dos lenguas en contacto son habladas por dos grupos monolingües independientes entre sí. </a:t>
            </a:r>
          </a:p>
          <a:p>
            <a:pPr lvl="2" algn="just"/>
            <a:r>
              <a:rPr lang="es-MX" dirty="0"/>
              <a:t>Si todos los hablantes de la comunidad del habla son perfectamente bilingües. </a:t>
            </a:r>
          </a:p>
          <a:p>
            <a:pPr lvl="2" algn="just"/>
            <a:r>
              <a:rPr lang="es-MX" dirty="0"/>
              <a:t>Si un grupo es monolingüe y otro bilingüe, normalmente sedimentado este último en los estratos más bajos de sus correspondientes retículas sociales.</a:t>
            </a:r>
          </a:p>
        </p:txBody>
      </p:sp>
    </p:spTree>
    <p:extLst>
      <p:ext uri="{BB962C8B-B14F-4D97-AF65-F5344CB8AC3E}">
        <p14:creationId xmlns:p14="http://schemas.microsoft.com/office/powerpoint/2010/main" val="3353919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315D16-ADD3-43DC-85C2-C9945B211656}"/>
              </a:ext>
            </a:extLst>
          </p:cNvPr>
          <p:cNvSpPr>
            <a:spLocks noGrp="1"/>
          </p:cNvSpPr>
          <p:nvPr>
            <p:ph type="title"/>
          </p:nvPr>
        </p:nvSpPr>
        <p:spPr>
          <a:xfrm>
            <a:off x="2089247" y="271009"/>
            <a:ext cx="7729728" cy="1188720"/>
          </a:xfrm>
        </p:spPr>
        <p:txBody>
          <a:bodyPr/>
          <a:lstStyle/>
          <a:p>
            <a:r>
              <a:rPr lang="es-MX" dirty="0"/>
              <a:t>Clases de bilingüismo:</a:t>
            </a:r>
          </a:p>
        </p:txBody>
      </p:sp>
      <p:sp>
        <p:nvSpPr>
          <p:cNvPr id="3" name="Marcador de contenido 2">
            <a:extLst>
              <a:ext uri="{FF2B5EF4-FFF2-40B4-BE49-F238E27FC236}">
                <a16:creationId xmlns:a16="http://schemas.microsoft.com/office/drawing/2014/main" id="{A46B2F3D-96CA-4115-9402-26D0CCA29DE9}"/>
              </a:ext>
            </a:extLst>
          </p:cNvPr>
          <p:cNvSpPr>
            <a:spLocks noGrp="1"/>
          </p:cNvSpPr>
          <p:nvPr>
            <p:ph idx="1"/>
          </p:nvPr>
        </p:nvSpPr>
        <p:spPr>
          <a:xfrm>
            <a:off x="740979" y="1986455"/>
            <a:ext cx="9364718" cy="4303985"/>
          </a:xfrm>
        </p:spPr>
        <p:txBody>
          <a:bodyPr>
            <a:normAutofit/>
          </a:bodyPr>
          <a:lstStyle/>
          <a:p>
            <a:pPr algn="just"/>
            <a:r>
              <a:rPr lang="es-MX" dirty="0"/>
              <a:t>Según el tipo de utilización de las lenguas en situación de bilingüismo:</a:t>
            </a:r>
          </a:p>
          <a:p>
            <a:pPr lvl="1" algn="just"/>
            <a:r>
              <a:rPr lang="es-MX" dirty="0"/>
              <a:t>Pasivo: con hablantes capaces de comprender la segunda lengua pero no de actualizarla en el discurso. </a:t>
            </a:r>
          </a:p>
          <a:p>
            <a:pPr lvl="1" algn="just"/>
            <a:r>
              <a:rPr lang="es-MX" dirty="0"/>
              <a:t>Activo: cuando disponen de ambas posibilidades</a:t>
            </a:r>
          </a:p>
          <a:p>
            <a:pPr algn="just"/>
            <a:r>
              <a:rPr lang="es-MX" dirty="0"/>
              <a:t>Desde la perspectiva de la sociedad bilingüe (Braga, 1976): </a:t>
            </a:r>
          </a:p>
          <a:p>
            <a:pPr lvl="1" algn="just"/>
            <a:r>
              <a:rPr lang="es-MX" dirty="0"/>
              <a:t>Autóctono: </a:t>
            </a:r>
          </a:p>
          <a:p>
            <a:pPr lvl="2" algn="just"/>
            <a:r>
              <a:rPr lang="es-MX" dirty="0"/>
              <a:t>Propio: en aquellas comunidades con un campo social común para las dos lenguas. </a:t>
            </a:r>
          </a:p>
          <a:p>
            <a:pPr lvl="2" algn="just"/>
            <a:r>
              <a:rPr lang="es-MX" dirty="0"/>
              <a:t>Impropio: en las que, por el contrario, dos sistemas lingüísticos se utilizan para funciones sociales diversas.</a:t>
            </a:r>
          </a:p>
          <a:p>
            <a:pPr lvl="2" algn="just"/>
            <a:r>
              <a:rPr lang="es-MX" dirty="0"/>
              <a:t>Heterogéneo: al introducirse hablantes de otras comunidades con un campo social de origen distinto.</a:t>
            </a:r>
          </a:p>
        </p:txBody>
      </p:sp>
    </p:spTree>
    <p:extLst>
      <p:ext uri="{BB962C8B-B14F-4D97-AF65-F5344CB8AC3E}">
        <p14:creationId xmlns:p14="http://schemas.microsoft.com/office/powerpoint/2010/main" val="29390192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C9F95AEE-54FC-4EF7-99BE-B7740F0DF9A7}"/>
              </a:ext>
            </a:extLst>
          </p:cNvPr>
          <p:cNvSpPr>
            <a:spLocks noGrp="1"/>
          </p:cNvSpPr>
          <p:nvPr>
            <p:ph type="title"/>
          </p:nvPr>
        </p:nvSpPr>
        <p:spPr>
          <a:xfrm>
            <a:off x="2231136" y="563059"/>
            <a:ext cx="7729728" cy="1188720"/>
          </a:xfrm>
        </p:spPr>
        <p:txBody>
          <a:bodyPr/>
          <a:lstStyle/>
          <a:p>
            <a:r>
              <a:rPr lang="es-MX" dirty="0"/>
              <a:t>Conflicto lingüístico </a:t>
            </a:r>
          </a:p>
        </p:txBody>
      </p:sp>
      <p:sp>
        <p:nvSpPr>
          <p:cNvPr id="7" name="Marcador de contenido 6">
            <a:extLst>
              <a:ext uri="{FF2B5EF4-FFF2-40B4-BE49-F238E27FC236}">
                <a16:creationId xmlns:a16="http://schemas.microsoft.com/office/drawing/2014/main" id="{0A3684E1-21A1-4C55-BD0D-DA7A393F4E2C}"/>
              </a:ext>
            </a:extLst>
          </p:cNvPr>
          <p:cNvSpPr>
            <a:spLocks noGrp="1"/>
          </p:cNvSpPr>
          <p:nvPr>
            <p:ph idx="1"/>
          </p:nvPr>
        </p:nvSpPr>
        <p:spPr>
          <a:xfrm>
            <a:off x="513194" y="2791325"/>
            <a:ext cx="4012009" cy="3101983"/>
          </a:xfrm>
        </p:spPr>
        <p:txBody>
          <a:bodyPr/>
          <a:lstStyle/>
          <a:p>
            <a:pPr algn="just"/>
            <a:r>
              <a:rPr lang="es-MX" dirty="0"/>
              <a:t>Dos sistemas lingüísticos entran en contacto produciendo un conflicto que provoca el desplazamiento parcial o total de un sistema en los diversos ámbitos de uso lingüístico. </a:t>
            </a:r>
          </a:p>
        </p:txBody>
      </p:sp>
      <p:pic>
        <p:nvPicPr>
          <p:cNvPr id="8" name="Imagen 7">
            <a:extLst>
              <a:ext uri="{FF2B5EF4-FFF2-40B4-BE49-F238E27FC236}">
                <a16:creationId xmlns:a16="http://schemas.microsoft.com/office/drawing/2014/main" id="{7FEB9DE2-715A-4628-A5C5-7B7C71CBADC9}"/>
              </a:ext>
            </a:extLst>
          </p:cNvPr>
          <p:cNvPicPr>
            <a:picLocks noChangeAspect="1"/>
          </p:cNvPicPr>
          <p:nvPr/>
        </p:nvPicPr>
        <p:blipFill>
          <a:blip r:embed="rId2"/>
          <a:stretch>
            <a:fillRect/>
          </a:stretch>
        </p:blipFill>
        <p:spPr>
          <a:xfrm>
            <a:off x="6096000" y="2389691"/>
            <a:ext cx="4914900" cy="3905250"/>
          </a:xfrm>
          <a:prstGeom prst="rect">
            <a:avLst/>
          </a:prstGeom>
        </p:spPr>
      </p:pic>
    </p:spTree>
    <p:extLst>
      <p:ext uri="{BB962C8B-B14F-4D97-AF65-F5344CB8AC3E}">
        <p14:creationId xmlns:p14="http://schemas.microsoft.com/office/powerpoint/2010/main" val="3937526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02DC4F-334A-4B21-81E7-EC7A4042FD19}"/>
              </a:ext>
            </a:extLst>
          </p:cNvPr>
          <p:cNvSpPr>
            <a:spLocks noGrp="1"/>
          </p:cNvSpPr>
          <p:nvPr>
            <p:ph type="title"/>
          </p:nvPr>
        </p:nvSpPr>
        <p:spPr/>
        <p:txBody>
          <a:bodyPr/>
          <a:lstStyle/>
          <a:p>
            <a:r>
              <a:rPr lang="es-MX" dirty="0"/>
              <a:t>Diglosia</a:t>
            </a:r>
          </a:p>
        </p:txBody>
      </p:sp>
      <p:sp>
        <p:nvSpPr>
          <p:cNvPr id="3" name="Marcador de contenido 2">
            <a:extLst>
              <a:ext uri="{FF2B5EF4-FFF2-40B4-BE49-F238E27FC236}">
                <a16:creationId xmlns:a16="http://schemas.microsoft.com/office/drawing/2014/main" id="{D2C7A7B2-AB05-440F-ABF9-33D2FB3C5810}"/>
              </a:ext>
            </a:extLst>
          </p:cNvPr>
          <p:cNvSpPr>
            <a:spLocks noGrp="1"/>
          </p:cNvSpPr>
          <p:nvPr>
            <p:ph idx="1"/>
          </p:nvPr>
        </p:nvSpPr>
        <p:spPr/>
        <p:txBody>
          <a:bodyPr>
            <a:normAutofit/>
          </a:bodyPr>
          <a:lstStyle/>
          <a:p>
            <a:pPr algn="just"/>
            <a:r>
              <a:rPr lang="es-MX" dirty="0"/>
              <a:t>Situación de convivencia de dos variedades lingüísticas en el seno de una misma población o territorio, donde una de ellas tiene un estatus de prestigio —como lengua de cultura, de prestigio o de uso oficial— frente al otro, que es relegado a las situaciones socialmente inferiores de la oralidad, la vida familiar y el folklore</a:t>
            </a:r>
          </a:p>
        </p:txBody>
      </p:sp>
    </p:spTree>
    <p:extLst>
      <p:ext uri="{BB962C8B-B14F-4D97-AF65-F5344CB8AC3E}">
        <p14:creationId xmlns:p14="http://schemas.microsoft.com/office/powerpoint/2010/main" val="3231311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885775DD-0276-4A3C-AF9F-6AE4B0247E43}"/>
              </a:ext>
            </a:extLst>
          </p:cNvPr>
          <p:cNvSpPr>
            <a:spLocks noGrp="1"/>
          </p:cNvSpPr>
          <p:nvPr>
            <p:ph type="body" idx="1"/>
          </p:nvPr>
        </p:nvSpPr>
        <p:spPr>
          <a:xfrm>
            <a:off x="378372" y="2276423"/>
            <a:ext cx="4270248" cy="704087"/>
          </a:xfrm>
        </p:spPr>
        <p:txBody>
          <a:bodyPr/>
          <a:lstStyle/>
          <a:p>
            <a:r>
              <a:rPr lang="es-MX" dirty="0"/>
              <a:t>Variedad alta</a:t>
            </a:r>
          </a:p>
        </p:txBody>
      </p:sp>
      <p:sp>
        <p:nvSpPr>
          <p:cNvPr id="6" name="Marcador de contenido 5">
            <a:extLst>
              <a:ext uri="{FF2B5EF4-FFF2-40B4-BE49-F238E27FC236}">
                <a16:creationId xmlns:a16="http://schemas.microsoft.com/office/drawing/2014/main" id="{A56BE2CC-E78B-43D1-8393-1FA1ED26E499}"/>
              </a:ext>
            </a:extLst>
          </p:cNvPr>
          <p:cNvSpPr>
            <a:spLocks noGrp="1"/>
          </p:cNvSpPr>
          <p:nvPr>
            <p:ph sz="half" idx="2"/>
          </p:nvPr>
        </p:nvSpPr>
        <p:spPr>
          <a:xfrm>
            <a:off x="378372" y="3143250"/>
            <a:ext cx="5475312" cy="3509798"/>
          </a:xfrm>
        </p:spPr>
        <p:txBody>
          <a:bodyPr>
            <a:normAutofit/>
          </a:bodyPr>
          <a:lstStyle/>
          <a:p>
            <a:pPr algn="just"/>
            <a:r>
              <a:rPr lang="es-MX" dirty="0"/>
              <a:t>Situaciones formales</a:t>
            </a:r>
          </a:p>
          <a:p>
            <a:pPr algn="just"/>
            <a:r>
              <a:rPr lang="es-MX" dirty="0"/>
              <a:t>Más prestigiosa</a:t>
            </a:r>
          </a:p>
          <a:p>
            <a:pPr algn="just"/>
            <a:r>
              <a:rPr lang="es-MX" dirty="0"/>
              <a:t>Se adquiere académicamente</a:t>
            </a:r>
          </a:p>
          <a:p>
            <a:pPr algn="just"/>
            <a:r>
              <a:rPr lang="es-MX" dirty="0"/>
              <a:t>Dispone de un léxico culto, técnico y especializado que no contiene variedad baja</a:t>
            </a:r>
          </a:p>
          <a:p>
            <a:pPr algn="just"/>
            <a:r>
              <a:rPr lang="es-MX" dirty="0"/>
              <a:t>Está estandarizada</a:t>
            </a:r>
          </a:p>
        </p:txBody>
      </p:sp>
      <p:sp>
        <p:nvSpPr>
          <p:cNvPr id="7" name="Marcador de contenido 6">
            <a:extLst>
              <a:ext uri="{FF2B5EF4-FFF2-40B4-BE49-F238E27FC236}">
                <a16:creationId xmlns:a16="http://schemas.microsoft.com/office/drawing/2014/main" id="{A21070D5-621D-427D-B8E8-8F5A4FC74A08}"/>
              </a:ext>
            </a:extLst>
          </p:cNvPr>
          <p:cNvSpPr>
            <a:spLocks noGrp="1"/>
          </p:cNvSpPr>
          <p:nvPr>
            <p:ph sz="quarter" idx="4"/>
          </p:nvPr>
        </p:nvSpPr>
        <p:spPr/>
        <p:txBody>
          <a:bodyPr>
            <a:normAutofit/>
          </a:bodyPr>
          <a:lstStyle/>
          <a:p>
            <a:pPr algn="just"/>
            <a:r>
              <a:rPr lang="es-MX" dirty="0"/>
              <a:t>Situaciones informales</a:t>
            </a:r>
          </a:p>
          <a:p>
            <a:pPr algn="just"/>
            <a:r>
              <a:rPr lang="es-MX" dirty="0"/>
              <a:t>Menos prestigiosa</a:t>
            </a:r>
          </a:p>
          <a:p>
            <a:pPr algn="just"/>
            <a:r>
              <a:rPr lang="es-MX" dirty="0"/>
              <a:t>Suele adquirirse como lengua materna</a:t>
            </a:r>
          </a:p>
          <a:p>
            <a:pPr algn="just"/>
            <a:r>
              <a:rPr lang="es-MX" dirty="0"/>
              <a:t>No tiene estandarización</a:t>
            </a:r>
          </a:p>
          <a:p>
            <a:endParaRPr lang="es-MX" dirty="0"/>
          </a:p>
        </p:txBody>
      </p:sp>
      <p:sp>
        <p:nvSpPr>
          <p:cNvPr id="8" name="Marcador de texto 7">
            <a:extLst>
              <a:ext uri="{FF2B5EF4-FFF2-40B4-BE49-F238E27FC236}">
                <a16:creationId xmlns:a16="http://schemas.microsoft.com/office/drawing/2014/main" id="{99D4E541-AE5B-4F07-A12B-A75E66BD1D58}"/>
              </a:ext>
            </a:extLst>
          </p:cNvPr>
          <p:cNvSpPr>
            <a:spLocks noGrp="1"/>
          </p:cNvSpPr>
          <p:nvPr>
            <p:ph type="body" sz="quarter" idx="13"/>
          </p:nvPr>
        </p:nvSpPr>
        <p:spPr/>
        <p:txBody>
          <a:bodyPr/>
          <a:lstStyle/>
          <a:p>
            <a:r>
              <a:rPr lang="es-MX" dirty="0"/>
              <a:t>Variedad baja</a:t>
            </a:r>
          </a:p>
        </p:txBody>
      </p:sp>
    </p:spTree>
    <p:extLst>
      <p:ext uri="{BB962C8B-B14F-4D97-AF65-F5344CB8AC3E}">
        <p14:creationId xmlns:p14="http://schemas.microsoft.com/office/powerpoint/2010/main" val="10833318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A622D1-28CB-447F-B761-05392CD25FEB}"/>
              </a:ext>
            </a:extLst>
          </p:cNvPr>
          <p:cNvSpPr>
            <a:spLocks noGrp="1"/>
          </p:cNvSpPr>
          <p:nvPr>
            <p:ph type="title"/>
          </p:nvPr>
        </p:nvSpPr>
        <p:spPr/>
        <p:txBody>
          <a:bodyPr/>
          <a:lstStyle/>
          <a:p>
            <a:r>
              <a:rPr lang="es-MX" dirty="0"/>
              <a:t>referencias</a:t>
            </a:r>
          </a:p>
        </p:txBody>
      </p:sp>
      <p:sp>
        <p:nvSpPr>
          <p:cNvPr id="3" name="Marcador de contenido 2">
            <a:extLst>
              <a:ext uri="{FF2B5EF4-FFF2-40B4-BE49-F238E27FC236}">
                <a16:creationId xmlns:a16="http://schemas.microsoft.com/office/drawing/2014/main" id="{B86EF37E-3FC7-4612-A0B3-8ACF717B9F9F}"/>
              </a:ext>
            </a:extLst>
          </p:cNvPr>
          <p:cNvSpPr>
            <a:spLocks noGrp="1"/>
          </p:cNvSpPr>
          <p:nvPr>
            <p:ph idx="1"/>
          </p:nvPr>
        </p:nvSpPr>
        <p:spPr/>
        <p:txBody>
          <a:bodyPr/>
          <a:lstStyle/>
          <a:p>
            <a:pPr algn="just"/>
            <a:r>
              <a:rPr lang="es-MX" dirty="0"/>
              <a:t>Barthes, R.. (1994). El susurro del lenguaje "Más allá de la palabra y de la escritura". Buenos Aires: Paidós.</a:t>
            </a:r>
          </a:p>
        </p:txBody>
      </p:sp>
    </p:spTree>
    <p:extLst>
      <p:ext uri="{BB962C8B-B14F-4D97-AF65-F5344CB8AC3E}">
        <p14:creationId xmlns:p14="http://schemas.microsoft.com/office/powerpoint/2010/main" val="19003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D863E-5C38-4977-8FA6-1FDC6AFFF448}"/>
              </a:ext>
            </a:extLst>
          </p:cNvPr>
          <p:cNvSpPr>
            <a:spLocks noGrp="1"/>
          </p:cNvSpPr>
          <p:nvPr>
            <p:ph type="title"/>
          </p:nvPr>
        </p:nvSpPr>
        <p:spPr>
          <a:xfrm>
            <a:off x="2231136" y="964692"/>
            <a:ext cx="7729728" cy="747730"/>
          </a:xfrm>
        </p:spPr>
        <p:txBody>
          <a:bodyPr>
            <a:normAutofit fontScale="90000"/>
          </a:bodyPr>
          <a:lstStyle/>
          <a:p>
            <a:r>
              <a:rPr lang="es-MX" dirty="0"/>
              <a:t>El lenguaje</a:t>
            </a:r>
          </a:p>
        </p:txBody>
      </p:sp>
      <p:sp>
        <p:nvSpPr>
          <p:cNvPr id="3" name="Marcador de contenido 2">
            <a:extLst>
              <a:ext uri="{FF2B5EF4-FFF2-40B4-BE49-F238E27FC236}">
                <a16:creationId xmlns:a16="http://schemas.microsoft.com/office/drawing/2014/main" id="{36E86BE9-97FF-4C58-B2A9-EF9562DD1B52}"/>
              </a:ext>
            </a:extLst>
          </p:cNvPr>
          <p:cNvSpPr>
            <a:spLocks noGrp="1"/>
          </p:cNvSpPr>
          <p:nvPr>
            <p:ph idx="1"/>
          </p:nvPr>
        </p:nvSpPr>
        <p:spPr/>
        <p:txBody>
          <a:bodyPr/>
          <a:lstStyle/>
          <a:p>
            <a:pPr algn="just"/>
            <a:r>
              <a:rPr lang="es-MX" dirty="0"/>
              <a:t>Esta conjunción de la literatura y la lingüística se la podría llamar, provisionalmente, </a:t>
            </a:r>
            <a:r>
              <a:rPr lang="es-MX" b="1" i="1" dirty="0" err="1"/>
              <a:t>semiocrítica</a:t>
            </a:r>
            <a:r>
              <a:rPr lang="es-MX" dirty="0"/>
              <a:t>, desde el momento en que implica que la escritura es un sistema de signos. Pero no hay que confundir la </a:t>
            </a:r>
            <a:r>
              <a:rPr lang="es-MX" i="1" dirty="0" err="1"/>
              <a:t>semiocrítica</a:t>
            </a:r>
            <a:r>
              <a:rPr lang="es-MX" dirty="0"/>
              <a:t> con la </a:t>
            </a:r>
            <a:r>
              <a:rPr lang="es-MX" i="1" dirty="0"/>
              <a:t>estilística.</a:t>
            </a:r>
          </a:p>
          <a:p>
            <a:pPr algn="just"/>
            <a:r>
              <a:rPr lang="es-MX" dirty="0"/>
              <a:t>Se trata de una perspectiva cuyo objeto no puede estar constituido por simples accidentes de forma, sino por las propias relaciones entre el escritor y la lengua.</a:t>
            </a:r>
          </a:p>
        </p:txBody>
      </p:sp>
    </p:spTree>
    <p:extLst>
      <p:ext uri="{BB962C8B-B14F-4D97-AF65-F5344CB8AC3E}">
        <p14:creationId xmlns:p14="http://schemas.microsoft.com/office/powerpoint/2010/main" val="371196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0891A9D1-A692-4411-92D0-8734892BF53A}"/>
              </a:ext>
            </a:extLst>
          </p:cNvPr>
          <p:cNvSpPr>
            <a:spLocks noGrp="1"/>
          </p:cNvSpPr>
          <p:nvPr>
            <p:ph type="body" idx="1"/>
          </p:nvPr>
        </p:nvSpPr>
        <p:spPr>
          <a:xfrm>
            <a:off x="1009858" y="1468773"/>
            <a:ext cx="4270248" cy="704087"/>
          </a:xfrm>
        </p:spPr>
        <p:txBody>
          <a:bodyPr/>
          <a:lstStyle/>
          <a:p>
            <a:r>
              <a:rPr lang="es-MX" dirty="0"/>
              <a:t>1</a:t>
            </a:r>
          </a:p>
        </p:txBody>
      </p:sp>
      <p:sp>
        <p:nvSpPr>
          <p:cNvPr id="3" name="Marcador de contenido 2">
            <a:extLst>
              <a:ext uri="{FF2B5EF4-FFF2-40B4-BE49-F238E27FC236}">
                <a16:creationId xmlns:a16="http://schemas.microsoft.com/office/drawing/2014/main" id="{E91D6E3D-1AD3-4AFD-8F1A-3A3DAE771295}"/>
              </a:ext>
            </a:extLst>
          </p:cNvPr>
          <p:cNvSpPr>
            <a:spLocks noGrp="1"/>
          </p:cNvSpPr>
          <p:nvPr>
            <p:ph sz="half" idx="2"/>
          </p:nvPr>
        </p:nvSpPr>
        <p:spPr>
          <a:xfrm>
            <a:off x="436280" y="2484677"/>
            <a:ext cx="5417404" cy="3803573"/>
          </a:xfrm>
        </p:spPr>
        <p:txBody>
          <a:bodyPr>
            <a:normAutofit/>
          </a:bodyPr>
          <a:lstStyle/>
          <a:p>
            <a:pPr algn="just"/>
            <a:r>
              <a:rPr lang="es-MX" dirty="0"/>
              <a:t>Una de las enseñanzas que nos ha proporcionado la lingüística actual es que no existen lenguas arcaicas, las lenguas antiguas pueden ser tan completas y tan complejas como las lenguas recientes; no hay una historia progresista del lenguaje. </a:t>
            </a:r>
          </a:p>
          <a:p>
            <a:pPr algn="just"/>
            <a:r>
              <a:rPr lang="es-MX" dirty="0"/>
              <a:t>Cuando intentamos hallar en la escritura moderna ciertas categorías fundamentales del lenguaje, no estamos pretendiendo sacar a la luz un cierto arcaísmo de la «psique»; no decimos que el escritor retorna al origen del lenguaje, sino que el lenguaje es el origen para él.</a:t>
            </a:r>
          </a:p>
        </p:txBody>
      </p:sp>
      <p:sp>
        <p:nvSpPr>
          <p:cNvPr id="4" name="Marcador de contenido 3">
            <a:extLst>
              <a:ext uri="{FF2B5EF4-FFF2-40B4-BE49-F238E27FC236}">
                <a16:creationId xmlns:a16="http://schemas.microsoft.com/office/drawing/2014/main" id="{839A9A93-35AB-4034-BCE3-B4067ABCEE7D}"/>
              </a:ext>
            </a:extLst>
          </p:cNvPr>
          <p:cNvSpPr>
            <a:spLocks noGrp="1"/>
          </p:cNvSpPr>
          <p:nvPr>
            <p:ph sz="quarter" idx="4"/>
          </p:nvPr>
        </p:nvSpPr>
        <p:spPr>
          <a:xfrm>
            <a:off x="6338316" y="2369045"/>
            <a:ext cx="5417404" cy="3919205"/>
          </a:xfrm>
        </p:spPr>
        <p:txBody>
          <a:bodyPr>
            <a:normAutofit/>
          </a:bodyPr>
          <a:lstStyle/>
          <a:p>
            <a:pPr algn="just"/>
            <a:r>
              <a:rPr lang="es-MX" dirty="0"/>
              <a:t>Es importante en lo que concierne a la literatura , es que el lenguaje no puede ser considerado como un simple instrumento, utilitario o decorativo, del pensamiento. </a:t>
            </a:r>
          </a:p>
          <a:p>
            <a:pPr algn="just"/>
            <a:r>
              <a:rPr lang="es-MX" dirty="0"/>
              <a:t>El hombre no preexiste al lenguaje, ni filogenéticamente ni </a:t>
            </a:r>
            <a:r>
              <a:rPr lang="es-MX" dirty="0" err="1"/>
              <a:t>ontogenéticamente</a:t>
            </a:r>
            <a:r>
              <a:rPr lang="es-MX" dirty="0"/>
              <a:t>. </a:t>
            </a:r>
          </a:p>
          <a:p>
            <a:pPr algn="just"/>
            <a:r>
              <a:rPr lang="es-MX" dirty="0"/>
              <a:t>Nunca encontramos ese estado en que el hombre estaría separado del lenguaje, y elaboraría este último para «expresar» lo que pasa en su interior: </a:t>
            </a:r>
            <a:r>
              <a:rPr lang="es-MX" i="1" dirty="0"/>
              <a:t>es el lenguaje el que enseña cómo definir al hombre, y no al contrario.</a:t>
            </a:r>
          </a:p>
        </p:txBody>
      </p:sp>
      <p:sp>
        <p:nvSpPr>
          <p:cNvPr id="5" name="Marcador de texto 4">
            <a:extLst>
              <a:ext uri="{FF2B5EF4-FFF2-40B4-BE49-F238E27FC236}">
                <a16:creationId xmlns:a16="http://schemas.microsoft.com/office/drawing/2014/main" id="{AB53CD08-7506-4E10-A8E9-66B1A36E123D}"/>
              </a:ext>
            </a:extLst>
          </p:cNvPr>
          <p:cNvSpPr>
            <a:spLocks noGrp="1"/>
          </p:cNvSpPr>
          <p:nvPr>
            <p:ph type="body" sz="quarter" idx="13"/>
          </p:nvPr>
        </p:nvSpPr>
        <p:spPr>
          <a:xfrm>
            <a:off x="6911894" y="1449281"/>
            <a:ext cx="4270248" cy="704087"/>
          </a:xfrm>
        </p:spPr>
        <p:txBody>
          <a:bodyPr/>
          <a:lstStyle/>
          <a:p>
            <a:r>
              <a:rPr lang="es-MX" dirty="0"/>
              <a:t>2</a:t>
            </a:r>
          </a:p>
        </p:txBody>
      </p:sp>
      <p:sp>
        <p:nvSpPr>
          <p:cNvPr id="6" name="Título 5">
            <a:extLst>
              <a:ext uri="{FF2B5EF4-FFF2-40B4-BE49-F238E27FC236}">
                <a16:creationId xmlns:a16="http://schemas.microsoft.com/office/drawing/2014/main" id="{6BF1B97D-CD30-431A-9245-96A29D4CC8B2}"/>
              </a:ext>
            </a:extLst>
          </p:cNvPr>
          <p:cNvSpPr>
            <a:spLocks noGrp="1"/>
          </p:cNvSpPr>
          <p:nvPr>
            <p:ph type="title"/>
          </p:nvPr>
        </p:nvSpPr>
        <p:spPr>
          <a:xfrm>
            <a:off x="2231136" y="569750"/>
            <a:ext cx="7729728" cy="548224"/>
          </a:xfrm>
        </p:spPr>
        <p:txBody>
          <a:bodyPr>
            <a:normAutofit fontScale="90000"/>
          </a:bodyPr>
          <a:lstStyle/>
          <a:p>
            <a:r>
              <a:rPr lang="es-MX" dirty="0"/>
              <a:t>El lenguaje</a:t>
            </a:r>
          </a:p>
        </p:txBody>
      </p:sp>
    </p:spTree>
    <p:extLst>
      <p:ext uri="{BB962C8B-B14F-4D97-AF65-F5344CB8AC3E}">
        <p14:creationId xmlns:p14="http://schemas.microsoft.com/office/powerpoint/2010/main" val="847111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560966C-CE2D-4652-BE3C-84A14E723AF9}"/>
              </a:ext>
            </a:extLst>
          </p:cNvPr>
          <p:cNvSpPr>
            <a:spLocks noGrp="1"/>
          </p:cNvSpPr>
          <p:nvPr>
            <p:ph type="body" idx="1"/>
          </p:nvPr>
        </p:nvSpPr>
        <p:spPr>
          <a:xfrm>
            <a:off x="432608" y="884317"/>
            <a:ext cx="4270248" cy="501601"/>
          </a:xfrm>
        </p:spPr>
        <p:txBody>
          <a:bodyPr/>
          <a:lstStyle/>
          <a:p>
            <a:r>
              <a:rPr lang="es-MX" dirty="0"/>
              <a:t>3</a:t>
            </a:r>
          </a:p>
        </p:txBody>
      </p:sp>
      <p:sp>
        <p:nvSpPr>
          <p:cNvPr id="3" name="Marcador de contenido 2">
            <a:extLst>
              <a:ext uri="{FF2B5EF4-FFF2-40B4-BE49-F238E27FC236}">
                <a16:creationId xmlns:a16="http://schemas.microsoft.com/office/drawing/2014/main" id="{9F6CC1CD-95EE-4AA2-BF7A-7B2443D4727C}"/>
              </a:ext>
            </a:extLst>
          </p:cNvPr>
          <p:cNvSpPr>
            <a:spLocks noGrp="1"/>
          </p:cNvSpPr>
          <p:nvPr>
            <p:ph sz="half" idx="2"/>
          </p:nvPr>
        </p:nvSpPr>
        <p:spPr>
          <a:xfrm>
            <a:off x="0" y="1511284"/>
            <a:ext cx="5135464" cy="4135552"/>
          </a:xfrm>
        </p:spPr>
        <p:txBody>
          <a:bodyPr>
            <a:normAutofit fontScale="92500" lnSpcReduction="10000"/>
          </a:bodyPr>
          <a:lstStyle/>
          <a:p>
            <a:pPr algn="just"/>
            <a:r>
              <a:rPr lang="es-MX" dirty="0"/>
              <a:t>La lingüística nos está acostumbrando a un nuevo tipo de objetividad. </a:t>
            </a:r>
          </a:p>
          <a:p>
            <a:pPr algn="just"/>
            <a:r>
              <a:rPr lang="es-MX" dirty="0"/>
              <a:t>La objetividad que hasta el momento se requería en las ciencias humanas era la objetividad de lo dado, que había que aceptar íntegramente. </a:t>
            </a:r>
          </a:p>
          <a:p>
            <a:pPr algn="just"/>
            <a:r>
              <a:rPr lang="es-MX" dirty="0"/>
              <a:t>La lingüística, nos sugiere que distingamos niveles de análisis y describamos los elementos distintivos de cada uno de esos niveles; que establezcamos la distinción del hecho y no el hecho en sí mismo; por otra parte, nos invita a reconocer que, al contrario que los hechos físicos y biológicos, los hechos de la cultura son dobles, que siempre remiten a algo más: como ha hecho notar </a:t>
            </a:r>
          </a:p>
          <a:p>
            <a:pPr algn="just"/>
            <a:r>
              <a:rPr lang="es-MX" dirty="0"/>
              <a:t>Benveniste, el descubrimiento de la «duplicidad» del lenguaje es lo más valioso en la reflexión de Saussure</a:t>
            </a:r>
          </a:p>
        </p:txBody>
      </p:sp>
      <p:sp>
        <p:nvSpPr>
          <p:cNvPr id="4" name="Marcador de contenido 3">
            <a:extLst>
              <a:ext uri="{FF2B5EF4-FFF2-40B4-BE49-F238E27FC236}">
                <a16:creationId xmlns:a16="http://schemas.microsoft.com/office/drawing/2014/main" id="{AAE00463-EE39-48C0-8511-AA0A66340A41}"/>
              </a:ext>
            </a:extLst>
          </p:cNvPr>
          <p:cNvSpPr>
            <a:spLocks noGrp="1"/>
          </p:cNvSpPr>
          <p:nvPr>
            <p:ph sz="quarter" idx="4"/>
          </p:nvPr>
        </p:nvSpPr>
        <p:spPr>
          <a:xfrm>
            <a:off x="6583680" y="1487162"/>
            <a:ext cx="5512308" cy="4371456"/>
          </a:xfrm>
        </p:spPr>
        <p:txBody>
          <a:bodyPr>
            <a:normAutofit fontScale="92500" lnSpcReduction="10000"/>
          </a:bodyPr>
          <a:lstStyle/>
          <a:p>
            <a:pPr algn="just"/>
            <a:r>
              <a:rPr lang="es-MX" dirty="0"/>
              <a:t>En una última proposición que justifica toda investigación </a:t>
            </a:r>
            <a:r>
              <a:rPr lang="es-MX" i="1" dirty="0" err="1"/>
              <a:t>semiocrítica</a:t>
            </a:r>
            <a:r>
              <a:rPr lang="es-MX" dirty="0"/>
              <a:t>.</a:t>
            </a:r>
          </a:p>
          <a:p>
            <a:pPr algn="just"/>
            <a:r>
              <a:rPr lang="es-MX" dirty="0"/>
              <a:t>La cultura se nos aparece cada vez más como un sistema general de símbolos, regido por las mismas operaciones: hay una unidad del campo simbólico, y la cultura, bajo todos sus aspectos, es una lengua. </a:t>
            </a:r>
          </a:p>
          <a:p>
            <a:pPr algn="just"/>
            <a:r>
              <a:rPr lang="es-MX" dirty="0"/>
              <a:t>La </a:t>
            </a:r>
            <a:r>
              <a:rPr lang="es-MX" dirty="0" err="1"/>
              <a:t>semiocrítica</a:t>
            </a:r>
            <a:r>
              <a:rPr lang="es-MX" dirty="0"/>
              <a:t>, no sería más que una parte de esta ciencia, que, por otra parte, seguiría siendo siempre a todos los efectos un discurso sobre la cultura. </a:t>
            </a:r>
          </a:p>
          <a:p>
            <a:pPr algn="just"/>
            <a:r>
              <a:rPr lang="es-MX" dirty="0"/>
              <a:t>Tal unidad del campo simbólico humano nos autoriza a trabajar sobre un postulado, que yo llamaría el postulado homológico: la estructura de la frase, objeto de la lingüística, vuelve a aparecer homológicamente en la estructura de las obras: el discurso no es tan sólo una adición de frases, sino que en sí mismo constituye, por así decirlo, una gran frase.</a:t>
            </a:r>
          </a:p>
        </p:txBody>
      </p:sp>
      <p:sp>
        <p:nvSpPr>
          <p:cNvPr id="5" name="Marcador de texto 4">
            <a:extLst>
              <a:ext uri="{FF2B5EF4-FFF2-40B4-BE49-F238E27FC236}">
                <a16:creationId xmlns:a16="http://schemas.microsoft.com/office/drawing/2014/main" id="{E3F9F292-7609-42E6-9BC5-8EBDF546731A}"/>
              </a:ext>
            </a:extLst>
          </p:cNvPr>
          <p:cNvSpPr>
            <a:spLocks noGrp="1"/>
          </p:cNvSpPr>
          <p:nvPr>
            <p:ph type="body" sz="quarter" idx="13"/>
          </p:nvPr>
        </p:nvSpPr>
        <p:spPr>
          <a:xfrm>
            <a:off x="7204710" y="884317"/>
            <a:ext cx="4270248" cy="501601"/>
          </a:xfrm>
        </p:spPr>
        <p:txBody>
          <a:bodyPr/>
          <a:lstStyle/>
          <a:p>
            <a:r>
              <a:rPr lang="es-MX" dirty="0"/>
              <a:t>4</a:t>
            </a:r>
          </a:p>
        </p:txBody>
      </p:sp>
      <p:sp>
        <p:nvSpPr>
          <p:cNvPr id="6" name="Título 5">
            <a:extLst>
              <a:ext uri="{FF2B5EF4-FFF2-40B4-BE49-F238E27FC236}">
                <a16:creationId xmlns:a16="http://schemas.microsoft.com/office/drawing/2014/main" id="{3FF40F98-851E-4577-AE1F-740FA3C932D7}"/>
              </a:ext>
            </a:extLst>
          </p:cNvPr>
          <p:cNvSpPr>
            <a:spLocks noGrp="1"/>
          </p:cNvSpPr>
          <p:nvPr>
            <p:ph type="title"/>
          </p:nvPr>
        </p:nvSpPr>
        <p:spPr>
          <a:xfrm>
            <a:off x="2231136" y="260605"/>
            <a:ext cx="7729728" cy="498348"/>
          </a:xfrm>
        </p:spPr>
        <p:txBody>
          <a:bodyPr>
            <a:normAutofit fontScale="90000"/>
          </a:bodyPr>
          <a:lstStyle/>
          <a:p>
            <a:r>
              <a:rPr lang="es-MX" dirty="0"/>
              <a:t>El lenguaje</a:t>
            </a:r>
          </a:p>
        </p:txBody>
      </p:sp>
    </p:spTree>
    <p:extLst>
      <p:ext uri="{BB962C8B-B14F-4D97-AF65-F5344CB8AC3E}">
        <p14:creationId xmlns:p14="http://schemas.microsoft.com/office/powerpoint/2010/main" val="269550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CB3621-4FB4-4F36-B3AD-2034A8A5E8FC}"/>
              </a:ext>
            </a:extLst>
          </p:cNvPr>
          <p:cNvSpPr>
            <a:spLocks noGrp="1"/>
          </p:cNvSpPr>
          <p:nvPr>
            <p:ph type="title"/>
          </p:nvPr>
        </p:nvSpPr>
        <p:spPr>
          <a:xfrm>
            <a:off x="2231136" y="432677"/>
            <a:ext cx="7729728" cy="930610"/>
          </a:xfrm>
        </p:spPr>
        <p:txBody>
          <a:bodyPr>
            <a:normAutofit/>
          </a:bodyPr>
          <a:lstStyle/>
          <a:p>
            <a:r>
              <a:rPr lang="es-MX" dirty="0"/>
              <a:t>La temporalidad</a:t>
            </a:r>
          </a:p>
        </p:txBody>
      </p:sp>
      <p:sp>
        <p:nvSpPr>
          <p:cNvPr id="3" name="Marcador de contenido 2">
            <a:extLst>
              <a:ext uri="{FF2B5EF4-FFF2-40B4-BE49-F238E27FC236}">
                <a16:creationId xmlns:a16="http://schemas.microsoft.com/office/drawing/2014/main" id="{44B7CD10-9711-4539-9B4B-B0A2D93329AC}"/>
              </a:ext>
            </a:extLst>
          </p:cNvPr>
          <p:cNvSpPr>
            <a:spLocks noGrp="1"/>
          </p:cNvSpPr>
          <p:nvPr>
            <p:ph idx="1"/>
          </p:nvPr>
        </p:nvSpPr>
        <p:spPr>
          <a:xfrm>
            <a:off x="448887" y="1878676"/>
            <a:ext cx="11272058" cy="4688379"/>
          </a:xfrm>
        </p:spPr>
        <p:txBody>
          <a:bodyPr>
            <a:normAutofit/>
          </a:bodyPr>
          <a:lstStyle/>
          <a:p>
            <a:r>
              <a:rPr lang="es-MX" dirty="0"/>
              <a:t>Sabemos que hay un tiempo específico de la lengua, que difiere por igual del tiempo físico y de lo que Benveniste llama el tiempo «crónico», o tiempo de los cómputos y de los calendarios.</a:t>
            </a:r>
          </a:p>
          <a:p>
            <a:endParaRPr lang="es-MX" dirty="0"/>
          </a:p>
          <a:p>
            <a:r>
              <a:rPr lang="es-MX" dirty="0"/>
              <a:t>Benveniste nos ofrece las primeras aclaraciones sobre este punto:  en muchas lenguas, el sistema es doble: </a:t>
            </a:r>
          </a:p>
          <a:p>
            <a:pPr marL="571500" lvl="1" indent="-342900">
              <a:buFont typeface="+mj-lt"/>
              <a:buAutoNum type="arabicPeriod"/>
            </a:pPr>
            <a:r>
              <a:rPr lang="es-MX" dirty="0"/>
              <a:t>Primer sistema o sistema del discurso propiamente dicho, adaptado a la temporalidad de la enunciación, cuya enunciación sigue siendo explícitamente el momento generador.</a:t>
            </a:r>
          </a:p>
          <a:p>
            <a:pPr marL="571500" lvl="1" indent="-342900">
              <a:buFont typeface="+mj-lt"/>
              <a:buAutoNum type="arabicPeriod"/>
            </a:pPr>
            <a:r>
              <a:rPr lang="es-MX" dirty="0"/>
              <a:t>Segundo sistema o sistema de la historia, del relato, apropiado a la relación de los acontecimientos pasados, sin intervención del locutor, desprovisto, en consecuencia, de presente y de futuro (salvo el perifrástico), y cuyo tiempo específico es el aoristo (o sus equivalentes, como el pretérito francés), tiempo que es precisamente el que falta en el sistema del discurso.</a:t>
            </a:r>
          </a:p>
        </p:txBody>
      </p:sp>
    </p:spTree>
    <p:extLst>
      <p:ext uri="{BB962C8B-B14F-4D97-AF65-F5344CB8AC3E}">
        <p14:creationId xmlns:p14="http://schemas.microsoft.com/office/powerpoint/2010/main" val="2389761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25F679-6DDA-4E0E-89A3-4E71782DF0BF}"/>
              </a:ext>
            </a:extLst>
          </p:cNvPr>
          <p:cNvSpPr>
            <a:spLocks noGrp="1"/>
          </p:cNvSpPr>
          <p:nvPr>
            <p:ph type="title"/>
          </p:nvPr>
        </p:nvSpPr>
        <p:spPr>
          <a:xfrm>
            <a:off x="2231136" y="465929"/>
            <a:ext cx="7729728" cy="780981"/>
          </a:xfrm>
        </p:spPr>
        <p:txBody>
          <a:bodyPr/>
          <a:lstStyle/>
          <a:p>
            <a:r>
              <a:rPr lang="es-MX" dirty="0"/>
              <a:t>La persona</a:t>
            </a:r>
          </a:p>
        </p:txBody>
      </p:sp>
      <p:sp>
        <p:nvSpPr>
          <p:cNvPr id="3" name="Marcador de contenido 2">
            <a:extLst>
              <a:ext uri="{FF2B5EF4-FFF2-40B4-BE49-F238E27FC236}">
                <a16:creationId xmlns:a16="http://schemas.microsoft.com/office/drawing/2014/main" id="{DAE585E0-2C2F-405A-BF34-1E1FC65F9821}"/>
              </a:ext>
            </a:extLst>
          </p:cNvPr>
          <p:cNvSpPr>
            <a:spLocks noGrp="1"/>
          </p:cNvSpPr>
          <p:nvPr>
            <p:ph idx="1"/>
          </p:nvPr>
        </p:nvSpPr>
        <p:spPr>
          <a:xfrm>
            <a:off x="1230283" y="2028306"/>
            <a:ext cx="9725891" cy="3711722"/>
          </a:xfrm>
        </p:spPr>
        <p:txBody>
          <a:bodyPr>
            <a:normAutofit lnSpcReduction="10000"/>
          </a:bodyPr>
          <a:lstStyle/>
          <a:p>
            <a:pPr algn="just"/>
            <a:r>
              <a:rPr lang="es-MX" dirty="0"/>
              <a:t>Parece seguro que es universal, asociada a la propia antropología del lenguaje.</a:t>
            </a:r>
          </a:p>
          <a:p>
            <a:pPr algn="just"/>
            <a:r>
              <a:rPr lang="es-MX" dirty="0"/>
              <a:t>Todo lenguaje, organiza la persona en dos oposiciones: una correlación de personalidad, que opone la persona (yo o tú) a la no-persona (él), signo del que está ausente, signo de la ausencia; y, en el interior de esta primera gran oposición, una correlación de subjetividad opone dos personas, el yo y el no-yo (es decir, el tú).</a:t>
            </a:r>
          </a:p>
          <a:p>
            <a:pPr algn="just"/>
            <a:r>
              <a:rPr lang="es-MX" i="1" dirty="0"/>
              <a:t>La polaridad de las personas</a:t>
            </a:r>
            <a:r>
              <a:rPr lang="es-MX" dirty="0"/>
              <a:t>, condición fundamental del lenguaje, es, muy particular, ya que esta polaridad no conlleva ni igualdad ni simetría: ego tiene siempre una posición de trascendencia con respecto a tú, al ser el yo interior al enunciado y permanecer el tú en el exterior; y, no obstante, yo y tú son susceptibles de inversión, pues yo siempre puede convertirse en tú, y a la recíproca. </a:t>
            </a:r>
          </a:p>
          <a:p>
            <a:pPr algn="just"/>
            <a:r>
              <a:rPr lang="es-MX" dirty="0"/>
              <a:t>El yo lingüístico puede y debe definirse de una manera a-psicológica: ya que yo no es sino «la persona que enuncia la presente instancia de discurso que contiene la instancia lingüística yo» (Benveniste).</a:t>
            </a:r>
          </a:p>
        </p:txBody>
      </p:sp>
    </p:spTree>
    <p:extLst>
      <p:ext uri="{BB962C8B-B14F-4D97-AF65-F5344CB8AC3E}">
        <p14:creationId xmlns:p14="http://schemas.microsoft.com/office/powerpoint/2010/main" val="2365964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394D89-2902-4797-82CA-8D70712553CC}"/>
              </a:ext>
            </a:extLst>
          </p:cNvPr>
          <p:cNvSpPr>
            <a:spLocks noGrp="1"/>
          </p:cNvSpPr>
          <p:nvPr>
            <p:ph type="title"/>
          </p:nvPr>
        </p:nvSpPr>
        <p:spPr>
          <a:xfrm>
            <a:off x="2231136" y="964692"/>
            <a:ext cx="7729728" cy="814232"/>
          </a:xfrm>
        </p:spPr>
        <p:txBody>
          <a:bodyPr/>
          <a:lstStyle/>
          <a:p>
            <a:r>
              <a:rPr lang="es-MX" dirty="0"/>
              <a:t>La diátesis</a:t>
            </a:r>
          </a:p>
        </p:txBody>
      </p:sp>
      <p:sp>
        <p:nvSpPr>
          <p:cNvPr id="3" name="Marcador de contenido 2">
            <a:extLst>
              <a:ext uri="{FF2B5EF4-FFF2-40B4-BE49-F238E27FC236}">
                <a16:creationId xmlns:a16="http://schemas.microsoft.com/office/drawing/2014/main" id="{BE57FFEB-26DF-4FDB-8A04-336CA748772D}"/>
              </a:ext>
            </a:extLst>
          </p:cNvPr>
          <p:cNvSpPr>
            <a:spLocks noGrp="1"/>
          </p:cNvSpPr>
          <p:nvPr>
            <p:ph idx="1"/>
          </p:nvPr>
        </p:nvSpPr>
        <p:spPr>
          <a:xfrm>
            <a:off x="897775" y="2227811"/>
            <a:ext cx="10025149" cy="3512217"/>
          </a:xfrm>
        </p:spPr>
        <p:txBody>
          <a:bodyPr>
            <a:normAutofit/>
          </a:bodyPr>
          <a:lstStyle/>
          <a:p>
            <a:pPr algn="just"/>
            <a:r>
              <a:rPr lang="es-MX" dirty="0" err="1"/>
              <a:t>Écrire</a:t>
            </a:r>
            <a:r>
              <a:rPr lang="es-MX" dirty="0"/>
              <a:t>, tradicionalmente, es un verbo activo, cuyo pasado es dirimente: yo escribo un libro, lo termino, lo he escrito; pero, en nuestra literatura, el verbo cambia de estatuto (ya que no de forma): escribir se convierte en un verbo medio, cuyo pasado es integrante, en la misma medida en que el escribir se convierte en un entero semántico indivisible.</a:t>
            </a:r>
          </a:p>
          <a:p>
            <a:pPr algn="just"/>
            <a:r>
              <a:rPr lang="es-MX" dirty="0"/>
              <a:t>El estado del moderno escribir: escribir, hoy en día, es constituirse en el centro del proceso de la palabra, efectuar la escritura afectándose a sí mismo, hacer coincidir acción y afección, dejar al que escribe dentro de la escritura, no a título de sujeto psicológico, sino a título de agente de la acción. Incluso se puede llevar más lejos el análisis </a:t>
            </a:r>
            <a:r>
              <a:rPr lang="es-MX" dirty="0" err="1"/>
              <a:t>diatético</a:t>
            </a:r>
            <a:r>
              <a:rPr lang="es-MX" dirty="0"/>
              <a:t> del verbo escribir.</a:t>
            </a:r>
          </a:p>
        </p:txBody>
      </p:sp>
    </p:spTree>
    <p:extLst>
      <p:ext uri="{BB962C8B-B14F-4D97-AF65-F5344CB8AC3E}">
        <p14:creationId xmlns:p14="http://schemas.microsoft.com/office/powerpoint/2010/main" val="4159641462"/>
      </p:ext>
    </p:extLst>
  </p:cSld>
  <p:clrMapOvr>
    <a:masterClrMapping/>
  </p:clrMapOvr>
</p:sld>
</file>

<file path=ppt/theme/theme1.xml><?xml version="1.0" encoding="utf-8"?>
<a:theme xmlns:a="http://schemas.openxmlformats.org/drawingml/2006/main" name="Paquete">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3719</TotalTime>
  <Words>2886</Words>
  <Application>Microsoft Office PowerPoint</Application>
  <PresentationFormat>Panorámica</PresentationFormat>
  <Paragraphs>176</Paragraphs>
  <Slides>38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38</vt:i4>
      </vt:variant>
    </vt:vector>
  </HeadingPairs>
  <TitlesOfParts>
    <vt:vector size="42" baseType="lpstr">
      <vt:lpstr>Arial</vt:lpstr>
      <vt:lpstr>Calibri</vt:lpstr>
      <vt:lpstr>Gill Sans MT</vt:lpstr>
      <vt:lpstr>Paquete</vt:lpstr>
      <vt:lpstr>Presentación de PowerPoint</vt:lpstr>
      <vt:lpstr>Escribir ¿un verbo intransitivo?</vt:lpstr>
      <vt:lpstr>Literatura y lingüística</vt:lpstr>
      <vt:lpstr>El lenguaje</vt:lpstr>
      <vt:lpstr>El lenguaje</vt:lpstr>
      <vt:lpstr>El lenguaje</vt:lpstr>
      <vt:lpstr>La temporalidad</vt:lpstr>
      <vt:lpstr>La persona</vt:lpstr>
      <vt:lpstr>La diátesis</vt:lpstr>
      <vt:lpstr>La instancia del discurso</vt:lpstr>
      <vt:lpstr>Sociolingüística</vt:lpstr>
      <vt:lpstr>Sociología del lenguaje</vt:lpstr>
      <vt:lpstr>Comunidad lingüística y comunidad del habla</vt:lpstr>
      <vt:lpstr>López Morales</vt:lpstr>
      <vt:lpstr>Variaciones de la lengua</vt:lpstr>
      <vt:lpstr>Variación de los niveles de la lengua</vt:lpstr>
      <vt:lpstr>niveles</vt:lpstr>
      <vt:lpstr>Presentación de PowerPoint</vt:lpstr>
      <vt:lpstr>Variables sociales</vt:lpstr>
      <vt:lpstr>sexo/género</vt:lpstr>
      <vt:lpstr>edad</vt:lpstr>
      <vt:lpstr>clase social</vt:lpstr>
      <vt:lpstr>Nivel de instrucción </vt:lpstr>
      <vt:lpstr>procedencia</vt:lpstr>
      <vt:lpstr>VARIEDADES LINGÜÍSTICAS</vt:lpstr>
      <vt:lpstr>Lengua y dialecto Manuel Alvar</vt:lpstr>
      <vt:lpstr>variación dialectal</vt:lpstr>
      <vt:lpstr>Presentación de PowerPoint</vt:lpstr>
      <vt:lpstr>Dimensiones básicas del acto comunicativo</vt:lpstr>
      <vt:lpstr>Estilo</vt:lpstr>
      <vt:lpstr>Uso de la lengua</vt:lpstr>
      <vt:lpstr>FENÓMENOS SOCIOLINGÜÍSTICOS</vt:lpstr>
      <vt:lpstr>Bilingüismo</vt:lpstr>
      <vt:lpstr>Clases de bilingüismo:</vt:lpstr>
      <vt:lpstr>Conflicto lingüístico </vt:lpstr>
      <vt:lpstr>Diglosia</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Lenguaje, lingüística y discurso</dc:title>
  <dc:creator>Mara</dc:creator>
  <cp:lastModifiedBy>Mara</cp:lastModifiedBy>
  <cp:revision>73</cp:revision>
  <dcterms:created xsi:type="dcterms:W3CDTF">2021-04-19T21:43:09Z</dcterms:created>
  <dcterms:modified xsi:type="dcterms:W3CDTF">2021-10-11T01:46:19Z</dcterms:modified>
</cp:coreProperties>
</file>