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8" r:id="rId3"/>
    <p:sldId id="263" r:id="rId4"/>
    <p:sldId id="264" r:id="rId5"/>
    <p:sldId id="265" r:id="rId6"/>
    <p:sldId id="261" r:id="rId7"/>
    <p:sldId id="266" r:id="rId8"/>
    <p:sldId id="267" r:id="rId9"/>
    <p:sldId id="268" r:id="rId10"/>
    <p:sldId id="269" r:id="rId11"/>
    <p:sldId id="270" r:id="rId12"/>
    <p:sldId id="271" r:id="rId13"/>
    <p:sldId id="272" r:id="rId14"/>
    <p:sldId id="275" r:id="rId15"/>
    <p:sldId id="277" r:id="rId16"/>
    <p:sldId id="309" r:id="rId17"/>
    <p:sldId id="305" r:id="rId18"/>
    <p:sldId id="273" r:id="rId19"/>
    <p:sldId id="301" r:id="rId20"/>
    <p:sldId id="302" r:id="rId21"/>
    <p:sldId id="304" r:id="rId22"/>
    <p:sldId id="303" r:id="rId23"/>
    <p:sldId id="308" r:id="rId24"/>
    <p:sldId id="280" r:id="rId25"/>
    <p:sldId id="274" r:id="rId26"/>
    <p:sldId id="279" r:id="rId27"/>
    <p:sldId id="306" r:id="rId28"/>
    <p:sldId id="278" r:id="rId29"/>
    <p:sldId id="31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3370" autoAdjust="0"/>
  </p:normalViewPr>
  <p:slideViewPr>
    <p:cSldViewPr snapToGrid="0">
      <p:cViewPr varScale="1">
        <p:scale>
          <a:sx n="61" d="100"/>
          <a:sy n="61" d="100"/>
        </p:scale>
        <p:origin x="1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DE353-12B3-44A7-BD44-740C83BDC8F3}" type="datetimeFigureOut">
              <a:rPr lang="es-MX" smtClean="0"/>
              <a:t>20/08/2021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BDE70-68EE-4777-9702-C2133182C4BE}" type="slidenum">
              <a:rPr lang="es-MX" smtClean="0"/>
              <a:t>‹Nº›</a:t>
            </a:fld>
            <a:endParaRPr lang="es-MX"/>
          </a:p>
        </p:txBody>
      </p:sp>
    </p:spTree>
    <p:extLst>
      <p:ext uri="{BB962C8B-B14F-4D97-AF65-F5344CB8AC3E}">
        <p14:creationId xmlns:p14="http://schemas.microsoft.com/office/powerpoint/2010/main" val="117557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https://www.youtube.com/watch?v=sssJsUAhN6w </a:t>
            </a:r>
          </a:p>
          <a:p>
            <a:r>
              <a:rPr lang="es-MX" dirty="0"/>
              <a:t>https://www.youtube.com/watch?v=iaGxX7G4tQI</a:t>
            </a:r>
          </a:p>
        </p:txBody>
      </p:sp>
      <p:sp>
        <p:nvSpPr>
          <p:cNvPr id="4" name="Marcador de número de diapositiva 3"/>
          <p:cNvSpPr>
            <a:spLocks noGrp="1"/>
          </p:cNvSpPr>
          <p:nvPr>
            <p:ph type="sldNum" sz="quarter" idx="5"/>
          </p:nvPr>
        </p:nvSpPr>
        <p:spPr/>
        <p:txBody>
          <a:bodyPr/>
          <a:lstStyle/>
          <a:p>
            <a:fld id="{841BDE70-68EE-4777-9702-C2133182C4BE}" type="slidenum">
              <a:rPr lang="es-MX" smtClean="0"/>
              <a:t>15</a:t>
            </a:fld>
            <a:endParaRPr lang="es-MX"/>
          </a:p>
        </p:txBody>
      </p:sp>
    </p:spTree>
    <p:extLst>
      <p:ext uri="{BB962C8B-B14F-4D97-AF65-F5344CB8AC3E}">
        <p14:creationId xmlns:p14="http://schemas.microsoft.com/office/powerpoint/2010/main" val="188379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76C95FCA-27D3-457E-A1F9-B589703FDEEA}" type="datetimeFigureOut">
              <a:rPr lang="es-MX" smtClean="0"/>
              <a:t>20/08/2021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0D2DF70-3EB3-43F9-878F-B9A49F57BA41}" type="slidenum">
              <a:rPr lang="es-MX" smtClean="0"/>
              <a:t>‹Nº›</a:t>
            </a:fld>
            <a:endParaRPr lang="es-MX"/>
          </a:p>
        </p:txBody>
      </p:sp>
    </p:spTree>
    <p:extLst>
      <p:ext uri="{BB962C8B-B14F-4D97-AF65-F5344CB8AC3E}">
        <p14:creationId xmlns:p14="http://schemas.microsoft.com/office/powerpoint/2010/main" val="10348775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C95FCA-27D3-457E-A1F9-B589703FDEEA}"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0D2DF70-3EB3-43F9-878F-B9A49F57BA41}" type="slidenum">
              <a:rPr lang="es-MX" smtClean="0"/>
              <a:t>‹Nº›</a:t>
            </a:fld>
            <a:endParaRPr lang="es-MX"/>
          </a:p>
        </p:txBody>
      </p:sp>
    </p:spTree>
    <p:extLst>
      <p:ext uri="{BB962C8B-B14F-4D97-AF65-F5344CB8AC3E}">
        <p14:creationId xmlns:p14="http://schemas.microsoft.com/office/powerpoint/2010/main" val="411446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C95FCA-27D3-457E-A1F9-B589703FDEEA}" type="datetimeFigureOut">
              <a:rPr lang="es-MX" smtClean="0"/>
              <a:t>20/08/2021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0D2DF70-3EB3-43F9-878F-B9A49F57BA41}" type="slidenum">
              <a:rPr lang="es-MX" smtClean="0"/>
              <a:t>‹Nº›</a:t>
            </a:fld>
            <a:endParaRPr lang="es-MX"/>
          </a:p>
        </p:txBody>
      </p:sp>
    </p:spTree>
    <p:extLst>
      <p:ext uri="{BB962C8B-B14F-4D97-AF65-F5344CB8AC3E}">
        <p14:creationId xmlns:p14="http://schemas.microsoft.com/office/powerpoint/2010/main" val="377406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C95FCA-27D3-457E-A1F9-B589703FDEEA}" type="datetimeFigureOut">
              <a:rPr lang="es-MX" smtClean="0"/>
              <a:t>20/08/2021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0D2DF70-3EB3-43F9-878F-B9A49F57BA41}" type="slidenum">
              <a:rPr lang="es-MX" smtClean="0"/>
              <a:t>‹Nº›</a:t>
            </a:fld>
            <a:endParaRPr lang="es-MX"/>
          </a:p>
        </p:txBody>
      </p:sp>
    </p:spTree>
    <p:extLst>
      <p:ext uri="{BB962C8B-B14F-4D97-AF65-F5344CB8AC3E}">
        <p14:creationId xmlns:p14="http://schemas.microsoft.com/office/powerpoint/2010/main" val="269630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76C95FCA-27D3-457E-A1F9-B589703FDEEA}" type="datetimeFigureOut">
              <a:rPr lang="es-MX" smtClean="0"/>
              <a:t>20/08/2021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0D2DF70-3EB3-43F9-878F-B9A49F57BA41}" type="slidenum">
              <a:rPr lang="es-MX" smtClean="0"/>
              <a:t>‹Nº›</a:t>
            </a:fld>
            <a:endParaRPr lang="es-MX"/>
          </a:p>
        </p:txBody>
      </p:sp>
    </p:spTree>
    <p:extLst>
      <p:ext uri="{BB962C8B-B14F-4D97-AF65-F5344CB8AC3E}">
        <p14:creationId xmlns:p14="http://schemas.microsoft.com/office/powerpoint/2010/main" val="15065103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76C95FCA-27D3-457E-A1F9-B589703FDEEA}" type="datetimeFigureOut">
              <a:rPr lang="es-MX" smtClean="0"/>
              <a:t>20/08/2021</a:t>
            </a:fld>
            <a:endParaRPr lang="es-MX"/>
          </a:p>
        </p:txBody>
      </p:sp>
      <p:sp>
        <p:nvSpPr>
          <p:cNvPr id="9" name="Footer Placeholder 8"/>
          <p:cNvSpPr>
            <a:spLocks noGrp="1"/>
          </p:cNvSpPr>
          <p:nvPr>
            <p:ph type="ftr" sz="quarter" idx="11"/>
          </p:nvPr>
        </p:nvSpPr>
        <p:spPr/>
        <p:txBody>
          <a:bodyPr/>
          <a:lstStyle/>
          <a:p>
            <a:endParaRPr lang="es-MX"/>
          </a:p>
        </p:txBody>
      </p:sp>
      <p:sp>
        <p:nvSpPr>
          <p:cNvPr id="10" name="Slide Number Placeholder 9"/>
          <p:cNvSpPr>
            <a:spLocks noGrp="1"/>
          </p:cNvSpPr>
          <p:nvPr>
            <p:ph type="sldNum" sz="quarter" idx="12"/>
          </p:nvPr>
        </p:nvSpPr>
        <p:spPr/>
        <p:txBody>
          <a:bodyPr/>
          <a:lstStyle/>
          <a:p>
            <a:fld id="{30D2DF70-3EB3-43F9-878F-B9A49F57BA41}" type="slidenum">
              <a:rPr lang="es-MX" smtClean="0"/>
              <a:t>‹Nº›</a:t>
            </a:fld>
            <a:endParaRPr lang="es-MX"/>
          </a:p>
        </p:txBody>
      </p:sp>
    </p:spTree>
    <p:extLst>
      <p:ext uri="{BB962C8B-B14F-4D97-AF65-F5344CB8AC3E}">
        <p14:creationId xmlns:p14="http://schemas.microsoft.com/office/powerpoint/2010/main" val="244644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76C95FCA-27D3-457E-A1F9-B589703FDEEA}" type="datetimeFigureOut">
              <a:rPr lang="es-MX" smtClean="0"/>
              <a:t>20/08/2021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0D2DF70-3EB3-43F9-878F-B9A49F57BA41}" type="slidenum">
              <a:rPr lang="es-MX" smtClean="0"/>
              <a:t>‹Nº›</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1059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C95FCA-27D3-457E-A1F9-B589703FDEEA}" type="datetimeFigureOut">
              <a:rPr lang="es-MX" smtClean="0"/>
              <a:t>20/08/2021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0D2DF70-3EB3-43F9-878F-B9A49F57BA41}" type="slidenum">
              <a:rPr lang="es-MX" smtClean="0"/>
              <a:t>‹Nº›</a:t>
            </a:fld>
            <a:endParaRPr lang="es-MX"/>
          </a:p>
        </p:txBody>
      </p:sp>
    </p:spTree>
    <p:extLst>
      <p:ext uri="{BB962C8B-B14F-4D97-AF65-F5344CB8AC3E}">
        <p14:creationId xmlns:p14="http://schemas.microsoft.com/office/powerpoint/2010/main" val="405353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95FCA-27D3-457E-A1F9-B589703FDEEA}" type="datetimeFigureOut">
              <a:rPr lang="es-MX" smtClean="0"/>
              <a:t>20/08/2021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0D2DF70-3EB3-43F9-878F-B9A49F57BA41}" type="slidenum">
              <a:rPr lang="es-MX" smtClean="0"/>
              <a:t>‹Nº›</a:t>
            </a:fld>
            <a:endParaRPr lang="es-MX"/>
          </a:p>
        </p:txBody>
      </p:sp>
    </p:spTree>
    <p:extLst>
      <p:ext uri="{BB962C8B-B14F-4D97-AF65-F5344CB8AC3E}">
        <p14:creationId xmlns:p14="http://schemas.microsoft.com/office/powerpoint/2010/main" val="242742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76C95FCA-27D3-457E-A1F9-B589703FDEEA}" type="datetimeFigureOut">
              <a:rPr lang="es-MX" smtClean="0"/>
              <a:t>20/08/2021</a:t>
            </a:fld>
            <a:endParaRPr lang="es-MX"/>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MX"/>
          </a:p>
        </p:txBody>
      </p:sp>
      <p:sp>
        <p:nvSpPr>
          <p:cNvPr id="11" name="Slide Number Placeholder 10"/>
          <p:cNvSpPr>
            <a:spLocks noGrp="1"/>
          </p:cNvSpPr>
          <p:nvPr>
            <p:ph type="sldNum" sz="quarter" idx="12"/>
          </p:nvPr>
        </p:nvSpPr>
        <p:spPr/>
        <p:txBody>
          <a:bodyPr/>
          <a:lstStyle/>
          <a:p>
            <a:fld id="{30D2DF70-3EB3-43F9-878F-B9A49F57BA41}" type="slidenum">
              <a:rPr lang="es-MX" smtClean="0"/>
              <a:t>‹Nº›</a:t>
            </a:fld>
            <a:endParaRPr lang="es-MX"/>
          </a:p>
        </p:txBody>
      </p:sp>
    </p:spTree>
    <p:extLst>
      <p:ext uri="{BB962C8B-B14F-4D97-AF65-F5344CB8AC3E}">
        <p14:creationId xmlns:p14="http://schemas.microsoft.com/office/powerpoint/2010/main" val="241223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6C95FCA-27D3-457E-A1F9-B589703FDEEA}" type="datetimeFigureOut">
              <a:rPr lang="es-MX" smtClean="0"/>
              <a:t>20/08/2021</a:t>
            </a:fld>
            <a:endParaRPr lang="es-MX"/>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MX"/>
          </a:p>
        </p:txBody>
      </p:sp>
      <p:sp>
        <p:nvSpPr>
          <p:cNvPr id="10" name="Slide Number Placeholder 9"/>
          <p:cNvSpPr>
            <a:spLocks noGrp="1"/>
          </p:cNvSpPr>
          <p:nvPr>
            <p:ph type="sldNum" sz="quarter" idx="12"/>
          </p:nvPr>
        </p:nvSpPr>
        <p:spPr/>
        <p:txBody>
          <a:bodyPr/>
          <a:lstStyle/>
          <a:p>
            <a:fld id="{30D2DF70-3EB3-43F9-878F-B9A49F57BA41}" type="slidenum">
              <a:rPr lang="es-MX" smtClean="0"/>
              <a:t>‹Nº›</a:t>
            </a:fld>
            <a:endParaRPr lang="es-MX"/>
          </a:p>
        </p:txBody>
      </p:sp>
    </p:spTree>
    <p:extLst>
      <p:ext uri="{BB962C8B-B14F-4D97-AF65-F5344CB8AC3E}">
        <p14:creationId xmlns:p14="http://schemas.microsoft.com/office/powerpoint/2010/main" val="219597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6C95FCA-27D3-457E-A1F9-B589703FDEEA}" type="datetimeFigureOut">
              <a:rPr lang="es-MX" smtClean="0"/>
              <a:t>20/08/2021</a:t>
            </a:fld>
            <a:endParaRPr lang="es-MX"/>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s-MX"/>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0D2DF70-3EB3-43F9-878F-B9A49F57BA41}" type="slidenum">
              <a:rPr lang="es-MX" smtClean="0"/>
              <a:t>‹Nº›</a:t>
            </a:fld>
            <a:endParaRPr lang="es-MX"/>
          </a:p>
        </p:txBody>
      </p:sp>
    </p:spTree>
    <p:extLst>
      <p:ext uri="{BB962C8B-B14F-4D97-AF65-F5344CB8AC3E}">
        <p14:creationId xmlns:p14="http://schemas.microsoft.com/office/powerpoint/2010/main" val="255227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8DFB41-54C6-4420-94E9-BD8F87934D01}"/>
              </a:ext>
            </a:extLst>
          </p:cNvPr>
          <p:cNvSpPr>
            <a:spLocks noGrp="1"/>
          </p:cNvSpPr>
          <p:nvPr>
            <p:ph type="ctrTitle"/>
          </p:nvPr>
        </p:nvSpPr>
        <p:spPr/>
        <p:txBody>
          <a:bodyPr/>
          <a:lstStyle/>
          <a:p>
            <a:r>
              <a:rPr lang="es-MX" dirty="0"/>
              <a:t>Lenguaje, lingüística y discurso</a:t>
            </a:r>
          </a:p>
        </p:txBody>
      </p:sp>
    </p:spTree>
    <p:extLst>
      <p:ext uri="{BB962C8B-B14F-4D97-AF65-F5344CB8AC3E}">
        <p14:creationId xmlns:p14="http://schemas.microsoft.com/office/powerpoint/2010/main" val="237791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D308F-FA7A-4BD1-90F6-59AA6DD51055}"/>
              </a:ext>
            </a:extLst>
          </p:cNvPr>
          <p:cNvSpPr>
            <a:spLocks noGrp="1"/>
          </p:cNvSpPr>
          <p:nvPr>
            <p:ph type="title"/>
          </p:nvPr>
        </p:nvSpPr>
        <p:spPr/>
        <p:txBody>
          <a:bodyPr/>
          <a:lstStyle/>
          <a:p>
            <a:r>
              <a:rPr lang="es-MX" dirty="0"/>
              <a:t>Saussure</a:t>
            </a:r>
          </a:p>
        </p:txBody>
      </p:sp>
      <p:sp>
        <p:nvSpPr>
          <p:cNvPr id="3" name="Marcador de contenido 2">
            <a:extLst>
              <a:ext uri="{FF2B5EF4-FFF2-40B4-BE49-F238E27FC236}">
                <a16:creationId xmlns:a16="http://schemas.microsoft.com/office/drawing/2014/main" id="{2AE72DDB-5FBB-49C9-A481-52AB6C854871}"/>
              </a:ext>
            </a:extLst>
          </p:cNvPr>
          <p:cNvSpPr>
            <a:spLocks noGrp="1"/>
          </p:cNvSpPr>
          <p:nvPr>
            <p:ph sz="half" idx="1"/>
          </p:nvPr>
        </p:nvSpPr>
        <p:spPr/>
        <p:txBody>
          <a:bodyPr>
            <a:normAutofit/>
          </a:bodyPr>
          <a:lstStyle/>
          <a:p>
            <a:pPr algn="just"/>
            <a:r>
              <a:rPr lang="es-MX" dirty="0"/>
              <a:t>Ambas caras inseparables del signo, dos caras de una misma hoja, se llaman significado (el concepto) y significante (la imagen acústica).</a:t>
            </a:r>
          </a:p>
        </p:txBody>
      </p:sp>
      <p:sp>
        <p:nvSpPr>
          <p:cNvPr id="4" name="Marcador de contenido 3">
            <a:extLst>
              <a:ext uri="{FF2B5EF4-FFF2-40B4-BE49-F238E27FC236}">
                <a16:creationId xmlns:a16="http://schemas.microsoft.com/office/drawing/2014/main" id="{D6D50185-7E5E-4C87-B77A-00394E6B6B06}"/>
              </a:ext>
            </a:extLst>
          </p:cNvPr>
          <p:cNvSpPr>
            <a:spLocks noGrp="1"/>
          </p:cNvSpPr>
          <p:nvPr>
            <p:ph sz="half" idx="2"/>
          </p:nvPr>
        </p:nvSpPr>
        <p:spPr/>
        <p:txBody>
          <a:bodyPr>
            <a:normAutofit/>
          </a:bodyPr>
          <a:lstStyle/>
          <a:p>
            <a:pPr algn="just"/>
            <a:r>
              <a:rPr lang="es-MX" dirty="0"/>
              <a:t>El signo lingüístico se define por la relación significante-significado, de la que excluye el objeto designado con el término de referente: la lingüística no se ocupa del referente, sólo se interesa por el significante, por el significado y su relación.</a:t>
            </a:r>
          </a:p>
        </p:txBody>
      </p:sp>
    </p:spTree>
    <p:extLst>
      <p:ext uri="{BB962C8B-B14F-4D97-AF65-F5344CB8AC3E}">
        <p14:creationId xmlns:p14="http://schemas.microsoft.com/office/powerpoint/2010/main" val="146043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14AAA-2416-4F14-9B79-A23F97E63BEB}"/>
              </a:ext>
            </a:extLst>
          </p:cNvPr>
          <p:cNvSpPr>
            <a:spLocks noGrp="1"/>
          </p:cNvSpPr>
          <p:nvPr>
            <p:ph type="title"/>
          </p:nvPr>
        </p:nvSpPr>
        <p:spPr/>
        <p:txBody>
          <a:bodyPr/>
          <a:lstStyle/>
          <a:p>
            <a:r>
              <a:rPr lang="es-MX" dirty="0"/>
              <a:t>¿Cuál es la relación entre el significante y el significado?</a:t>
            </a:r>
          </a:p>
        </p:txBody>
      </p:sp>
      <p:sp>
        <p:nvSpPr>
          <p:cNvPr id="3" name="Marcador de contenido 2">
            <a:extLst>
              <a:ext uri="{FF2B5EF4-FFF2-40B4-BE49-F238E27FC236}">
                <a16:creationId xmlns:a16="http://schemas.microsoft.com/office/drawing/2014/main" id="{EC368E3D-6BA8-41D6-B6E8-02D3188BF70C}"/>
              </a:ext>
            </a:extLst>
          </p:cNvPr>
          <p:cNvSpPr>
            <a:spLocks noGrp="1"/>
          </p:cNvSpPr>
          <p:nvPr>
            <p:ph sz="half" idx="1"/>
          </p:nvPr>
        </p:nvSpPr>
        <p:spPr/>
        <p:txBody>
          <a:bodyPr/>
          <a:lstStyle/>
          <a:p>
            <a:pPr algn="just"/>
            <a:r>
              <a:rPr lang="es-MX" dirty="0">
                <a:solidFill>
                  <a:srgbClr val="FF0000"/>
                </a:solidFill>
              </a:rPr>
              <a:t>Postulado básico de la lingüística</a:t>
            </a:r>
          </a:p>
          <a:p>
            <a:pPr lvl="1" algn="just"/>
            <a:r>
              <a:rPr lang="es-MX" dirty="0">
                <a:solidFill>
                  <a:schemeClr val="tx1"/>
                </a:solidFill>
              </a:rPr>
              <a:t>E</a:t>
            </a:r>
            <a:r>
              <a:rPr lang="es-MX" dirty="0"/>
              <a:t>l signo es arbitrario (no hay relación necesaria entre el significante y el significado)</a:t>
            </a:r>
          </a:p>
          <a:p>
            <a:pPr algn="just"/>
            <a:r>
              <a:rPr lang="es-MX" dirty="0"/>
              <a:t>Lo «arbitrario» del signo es normativo</a:t>
            </a:r>
          </a:p>
          <a:p>
            <a:pPr algn="just"/>
            <a:r>
              <a:rPr lang="es-MX" dirty="0"/>
              <a:t>«Arbitrario» significa inmotivado (no hay una necesidad natural o real que una al significante con el significado)</a:t>
            </a:r>
          </a:p>
          <a:p>
            <a:endParaRPr lang="es-MX" dirty="0"/>
          </a:p>
        </p:txBody>
      </p:sp>
      <p:sp>
        <p:nvSpPr>
          <p:cNvPr id="4" name="Marcador de contenido 3">
            <a:extLst>
              <a:ext uri="{FF2B5EF4-FFF2-40B4-BE49-F238E27FC236}">
                <a16:creationId xmlns:a16="http://schemas.microsoft.com/office/drawing/2014/main" id="{96853F3C-89EB-4E44-A1CD-E861F67D19C7}"/>
              </a:ext>
            </a:extLst>
          </p:cNvPr>
          <p:cNvSpPr>
            <a:spLocks noGrp="1"/>
          </p:cNvSpPr>
          <p:nvPr>
            <p:ph sz="half" idx="2"/>
          </p:nvPr>
        </p:nvSpPr>
        <p:spPr/>
        <p:txBody>
          <a:bodyPr/>
          <a:lstStyle/>
          <a:p>
            <a:pPr algn="just"/>
            <a:r>
              <a:rPr lang="es-MX" dirty="0"/>
              <a:t>La teoría del signo está basada sobre la reducción de la red fónica que es el discurso</a:t>
            </a:r>
          </a:p>
        </p:txBody>
      </p:sp>
    </p:spTree>
    <p:extLst>
      <p:ext uri="{BB962C8B-B14F-4D97-AF65-F5344CB8AC3E}">
        <p14:creationId xmlns:p14="http://schemas.microsoft.com/office/powerpoint/2010/main" val="1698871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EE192-8395-43A4-80F0-045A0941A8E3}"/>
              </a:ext>
            </a:extLst>
          </p:cNvPr>
          <p:cNvSpPr>
            <a:spLocks noGrp="1"/>
          </p:cNvSpPr>
          <p:nvPr>
            <p:ph type="title"/>
          </p:nvPr>
        </p:nvSpPr>
        <p:spPr>
          <a:xfrm>
            <a:off x="2165445" y="551793"/>
            <a:ext cx="7729728" cy="1188720"/>
          </a:xfrm>
        </p:spPr>
        <p:txBody>
          <a:bodyPr/>
          <a:lstStyle/>
          <a:p>
            <a:r>
              <a:rPr lang="es-MX" dirty="0"/>
              <a:t>La materialidad del lenguaje</a:t>
            </a:r>
          </a:p>
        </p:txBody>
      </p:sp>
      <p:sp>
        <p:nvSpPr>
          <p:cNvPr id="5" name="Marcador de contenido 4">
            <a:extLst>
              <a:ext uri="{FF2B5EF4-FFF2-40B4-BE49-F238E27FC236}">
                <a16:creationId xmlns:a16="http://schemas.microsoft.com/office/drawing/2014/main" id="{C51DA2ED-47FB-4164-A3BB-CF04BC4DCEEE}"/>
              </a:ext>
            </a:extLst>
          </p:cNvPr>
          <p:cNvSpPr>
            <a:spLocks noGrp="1"/>
          </p:cNvSpPr>
          <p:nvPr>
            <p:ph idx="1"/>
          </p:nvPr>
        </p:nvSpPr>
        <p:spPr>
          <a:xfrm>
            <a:off x="914399" y="2711668"/>
            <a:ext cx="10231821" cy="3594539"/>
          </a:xfrm>
        </p:spPr>
        <p:txBody>
          <a:bodyPr>
            <a:normAutofit/>
          </a:bodyPr>
          <a:lstStyle/>
          <a:p>
            <a:pPr algn="just"/>
            <a:r>
              <a:rPr lang="es-MX" dirty="0"/>
              <a:t>La lengua es una red de diferencias reguladas que fundamenta la significación y la comunicación</a:t>
            </a:r>
          </a:p>
          <a:p>
            <a:pPr algn="just"/>
            <a:r>
              <a:rPr lang="es-MX" dirty="0"/>
              <a:t>No es una idealidad pura. </a:t>
            </a:r>
          </a:p>
          <a:p>
            <a:pPr algn="just"/>
            <a:r>
              <a:rPr lang="es-MX" dirty="0"/>
              <a:t>Se realiza por y en una materia concreta y las leyes objetivas de su organización. </a:t>
            </a:r>
          </a:p>
          <a:p>
            <a:pPr algn="just"/>
            <a:r>
              <a:rPr lang="es-MX" dirty="0"/>
              <a:t>Conocemos el lenguaje gracias a un sistema conceptual complejo, presenta una materialidad doblemente discernible: </a:t>
            </a:r>
          </a:p>
          <a:p>
            <a:pPr lvl="1" algn="just"/>
            <a:r>
              <a:rPr lang="es-MX" dirty="0"/>
              <a:t>El aspecto fónico, gestual o gráfico que reviste la lengua (no hay lenguaje si no hay sonido, gesto o escritura)</a:t>
            </a:r>
          </a:p>
          <a:p>
            <a:pPr lvl="1" algn="just"/>
            <a:r>
              <a:rPr lang="es-MX" dirty="0"/>
              <a:t>La objetividad de las leyes que organizan los distintos subconjuntos del conjunto lingüístico, y que constituyen la fonética, la gramática, la estilística, la semántica, etc.: </a:t>
            </a:r>
          </a:p>
          <a:p>
            <a:pPr algn="just"/>
            <a:r>
              <a:rPr lang="es-MX" dirty="0"/>
              <a:t>Dichas leyes reflejan las relaciones objetivas entre las relaciones que regulan la sociedad humana</a:t>
            </a:r>
          </a:p>
        </p:txBody>
      </p:sp>
    </p:spTree>
    <p:extLst>
      <p:ext uri="{BB962C8B-B14F-4D97-AF65-F5344CB8AC3E}">
        <p14:creationId xmlns:p14="http://schemas.microsoft.com/office/powerpoint/2010/main" val="2928210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A4423-B229-4A52-BC1A-849017372218}"/>
              </a:ext>
            </a:extLst>
          </p:cNvPr>
          <p:cNvSpPr>
            <a:spLocks noGrp="1"/>
          </p:cNvSpPr>
          <p:nvPr>
            <p:ph type="title"/>
          </p:nvPr>
        </p:nvSpPr>
        <p:spPr/>
        <p:txBody>
          <a:bodyPr/>
          <a:lstStyle/>
          <a:p>
            <a:r>
              <a:rPr lang="es-MX" dirty="0"/>
              <a:t>Lo fonético</a:t>
            </a:r>
          </a:p>
        </p:txBody>
      </p:sp>
      <p:sp>
        <p:nvSpPr>
          <p:cNvPr id="3" name="Marcador de contenido 2">
            <a:extLst>
              <a:ext uri="{FF2B5EF4-FFF2-40B4-BE49-F238E27FC236}">
                <a16:creationId xmlns:a16="http://schemas.microsoft.com/office/drawing/2014/main" id="{7EE6CD27-D205-4E6C-9382-9456A0A7CA15}"/>
              </a:ext>
            </a:extLst>
          </p:cNvPr>
          <p:cNvSpPr>
            <a:spLocks noGrp="1"/>
          </p:cNvSpPr>
          <p:nvPr>
            <p:ph idx="1"/>
          </p:nvPr>
        </p:nvSpPr>
        <p:spPr/>
        <p:txBody>
          <a:bodyPr>
            <a:normAutofit/>
          </a:bodyPr>
          <a:lstStyle/>
          <a:p>
            <a:pPr algn="just"/>
            <a:r>
              <a:rPr lang="es-MX" dirty="0"/>
              <a:t>El signo lingüístico no contiene el sonido material</a:t>
            </a:r>
          </a:p>
          <a:p>
            <a:pPr algn="just"/>
            <a:r>
              <a:rPr lang="es-MX" dirty="0"/>
              <a:t>El significante es la «imagen acústica» y no el ruido concreto.</a:t>
            </a:r>
          </a:p>
          <a:p>
            <a:pPr algn="just"/>
            <a:r>
              <a:rPr lang="es-MX" dirty="0"/>
              <a:t>El sonido es la base del sistema de diferenciación, de significación y de comunicación que constituye la lengua, y que nos remite únicamente a la sociedad humana.</a:t>
            </a:r>
          </a:p>
          <a:p>
            <a:pPr algn="just"/>
            <a:r>
              <a:rPr lang="es-MX" dirty="0"/>
              <a:t>El </a:t>
            </a:r>
            <a:r>
              <a:rPr lang="es-MX" u="sng" dirty="0"/>
              <a:t>sonido lingüístico </a:t>
            </a:r>
            <a:r>
              <a:rPr lang="es-MX" dirty="0"/>
              <a:t>se produce por lo que llamamos «los órganos del habla».</a:t>
            </a:r>
          </a:p>
        </p:txBody>
      </p:sp>
    </p:spTree>
    <p:extLst>
      <p:ext uri="{BB962C8B-B14F-4D97-AF65-F5344CB8AC3E}">
        <p14:creationId xmlns:p14="http://schemas.microsoft.com/office/powerpoint/2010/main" val="140446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BE8A-8C47-46CC-AFCB-A72761A92E9A}"/>
              </a:ext>
            </a:extLst>
          </p:cNvPr>
          <p:cNvSpPr>
            <a:spLocks noGrp="1"/>
          </p:cNvSpPr>
          <p:nvPr>
            <p:ph type="title"/>
          </p:nvPr>
        </p:nvSpPr>
        <p:spPr>
          <a:xfrm>
            <a:off x="2231136" y="441435"/>
            <a:ext cx="7729728" cy="1188720"/>
          </a:xfrm>
        </p:spPr>
        <p:txBody>
          <a:bodyPr/>
          <a:lstStyle/>
          <a:p>
            <a:r>
              <a:rPr lang="es-MX" dirty="0"/>
              <a:t>Lo fonético</a:t>
            </a:r>
          </a:p>
        </p:txBody>
      </p:sp>
      <p:sp>
        <p:nvSpPr>
          <p:cNvPr id="3" name="Marcador de contenido 2">
            <a:extLst>
              <a:ext uri="{FF2B5EF4-FFF2-40B4-BE49-F238E27FC236}">
                <a16:creationId xmlns:a16="http://schemas.microsoft.com/office/drawing/2014/main" id="{05266C81-4FAE-42E1-8817-16DFDC0A68D5}"/>
              </a:ext>
            </a:extLst>
          </p:cNvPr>
          <p:cNvSpPr>
            <a:spLocks noGrp="1"/>
          </p:cNvSpPr>
          <p:nvPr>
            <p:ph idx="1"/>
          </p:nvPr>
        </p:nvSpPr>
        <p:spPr>
          <a:xfrm>
            <a:off x="1040524" y="2112580"/>
            <a:ext cx="10042635" cy="4303986"/>
          </a:xfrm>
        </p:spPr>
        <p:txBody>
          <a:bodyPr>
            <a:normAutofit/>
          </a:bodyPr>
          <a:lstStyle/>
          <a:p>
            <a:pPr algn="just"/>
            <a:r>
              <a:rPr lang="es-MX" dirty="0"/>
              <a:t>Sapir dice «</a:t>
            </a:r>
            <a:r>
              <a:rPr lang="es-MX" i="1" dirty="0"/>
              <a:t>no hay, propiamente dicho, órgano del habla; sólo hay unos órganos que nos son útiles de manera fortuita para la reproducción de los sonidos del lenguaje</a:t>
            </a:r>
            <a:r>
              <a:rPr lang="es-MX" dirty="0"/>
              <a:t>».</a:t>
            </a:r>
          </a:p>
          <a:p>
            <a:pPr algn="just"/>
            <a:r>
              <a:rPr lang="es-MX" dirty="0"/>
              <a:t>El lenguaje </a:t>
            </a:r>
            <a:r>
              <a:rPr lang="es-MX" u="sng" dirty="0"/>
              <a:t>no es una función biológica </a:t>
            </a:r>
            <a:r>
              <a:rPr lang="es-MX" dirty="0"/>
              <a:t>es una </a:t>
            </a:r>
            <a:r>
              <a:rPr lang="es-MX" u="sng" dirty="0"/>
              <a:t>función de diferenciación y de significado</a:t>
            </a:r>
            <a:r>
              <a:rPr lang="es-MX" dirty="0"/>
              <a:t>, es decir una función social , que es factible, gracias al funcionamiento biológico.</a:t>
            </a:r>
          </a:p>
          <a:p>
            <a:pPr algn="just"/>
            <a:r>
              <a:rPr lang="es-MX" dirty="0"/>
              <a:t>Tampoco el lenguaje es biológicamente localizable en el cerebro.</a:t>
            </a:r>
          </a:p>
          <a:p>
            <a:pPr algn="just"/>
            <a:r>
              <a:rPr lang="es-MX" dirty="0"/>
              <a:t>La </a:t>
            </a:r>
            <a:r>
              <a:rPr lang="es-MX" u="sng" dirty="0"/>
              <a:t>psicofisiología</a:t>
            </a:r>
            <a:r>
              <a:rPr lang="es-MX" dirty="0"/>
              <a:t> logra localizar las distintas manifestaciones materiales del lenguaje en diversos centros cerebrales: los órganos corporales que participan en la formación material del lenguaje pueden darnos los fundamentos cuantitativos y mecánicos del funcionamiento lingüístico, sin explicar ese salto cualitativo que efectúa el animal humano cuando empieza a marcar unas diferencias dentro de un sistema que se convierte en una red de significación mediante la cual los sujetos comunican en la sociedad (dicha red no puede ser localizada).</a:t>
            </a:r>
          </a:p>
          <a:p>
            <a:pPr algn="just"/>
            <a:r>
              <a:rPr lang="es-MX" dirty="0"/>
              <a:t>Es una </a:t>
            </a:r>
            <a:r>
              <a:rPr lang="es-MX" u="sng" dirty="0"/>
              <a:t>función social </a:t>
            </a:r>
            <a:r>
              <a:rPr lang="es-MX" u="sng" dirty="0" err="1"/>
              <a:t>sobredeterminada</a:t>
            </a:r>
            <a:r>
              <a:rPr lang="es-MX" u="sng" dirty="0"/>
              <a:t> </a:t>
            </a:r>
            <a:r>
              <a:rPr lang="es-MX" dirty="0"/>
              <a:t>por el proceso complejo de intercambio del trabajo social,</a:t>
            </a:r>
          </a:p>
          <a:p>
            <a:endParaRPr lang="es-MX" b="1" dirty="0"/>
          </a:p>
          <a:p>
            <a:endParaRPr lang="es-MX" b="1" dirty="0"/>
          </a:p>
        </p:txBody>
      </p:sp>
    </p:spTree>
    <p:extLst>
      <p:ext uri="{BB962C8B-B14F-4D97-AF65-F5344CB8AC3E}">
        <p14:creationId xmlns:p14="http://schemas.microsoft.com/office/powerpoint/2010/main" val="176159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AA23F-B4CE-497C-84E1-C0D0698CA130}"/>
              </a:ext>
            </a:extLst>
          </p:cNvPr>
          <p:cNvSpPr>
            <a:spLocks noGrp="1"/>
          </p:cNvSpPr>
          <p:nvPr>
            <p:ph type="title"/>
          </p:nvPr>
        </p:nvSpPr>
        <p:spPr>
          <a:xfrm>
            <a:off x="2231136" y="176183"/>
            <a:ext cx="7729728" cy="706686"/>
          </a:xfrm>
        </p:spPr>
        <p:txBody>
          <a:bodyPr>
            <a:normAutofit fontScale="90000"/>
          </a:bodyPr>
          <a:lstStyle/>
          <a:p>
            <a:r>
              <a:rPr lang="es-MX" dirty="0"/>
              <a:t>Lo fonético</a:t>
            </a:r>
          </a:p>
        </p:txBody>
      </p:sp>
      <p:sp>
        <p:nvSpPr>
          <p:cNvPr id="4" name="Marcador de contenido 3">
            <a:extLst>
              <a:ext uri="{FF2B5EF4-FFF2-40B4-BE49-F238E27FC236}">
                <a16:creationId xmlns:a16="http://schemas.microsoft.com/office/drawing/2014/main" id="{B0D350B0-EB46-40FF-89E9-D20609084050}"/>
              </a:ext>
            </a:extLst>
          </p:cNvPr>
          <p:cNvSpPr>
            <a:spLocks noGrp="1"/>
          </p:cNvSpPr>
          <p:nvPr>
            <p:ph sz="half" idx="2"/>
          </p:nvPr>
        </p:nvSpPr>
        <p:spPr>
          <a:xfrm>
            <a:off x="5454869" y="1292771"/>
            <a:ext cx="6148551" cy="5060731"/>
          </a:xfrm>
        </p:spPr>
        <p:txBody>
          <a:bodyPr>
            <a:normAutofit/>
          </a:bodyPr>
          <a:lstStyle/>
          <a:p>
            <a:pPr algn="just"/>
            <a:r>
              <a:rPr lang="es-MX" dirty="0"/>
              <a:t>Expulsado por los pulmones, el aire sigue las vías respiratorias y hace vibrar la glotis que no registra sin embargo diferenciación alguna en los sonidos. Formada por dos cuerdas vocales que son dos músculos que se juntan o se abren, la glotis forma el sonido laríngeo por acercamiento de las cuerdas vocales. </a:t>
            </a:r>
          </a:p>
          <a:p>
            <a:pPr algn="just"/>
            <a:r>
              <a:rPr lang="es-MX" dirty="0"/>
              <a:t>Este sonido uniforme puede atravesar la cavidad bucal o la cavidad nasal que particularizan los distintos sonidos de la lengua. La cavidad bucal comprende labios, lengua, dientes superiores, paladar (con una parte anterior inerte y ósea y una parte posterior móvil: el velo del paladar), úvula. dientes inferiores. Mediante la actuación de estos componentes, la cavidad bucal puede ser más o menos ancha o estrecha mientras que la lengua y los labios pueden dar unos valores distintos al sonido laríngeo. </a:t>
            </a:r>
          </a:p>
        </p:txBody>
      </p:sp>
      <p:pic>
        <p:nvPicPr>
          <p:cNvPr id="1026" name="Picture 2">
            <a:extLst>
              <a:ext uri="{FF2B5EF4-FFF2-40B4-BE49-F238E27FC236}">
                <a16:creationId xmlns:a16="http://schemas.microsoft.com/office/drawing/2014/main" id="{8EF52BDC-B9EF-4856-9FCF-547314EE4F6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29812" y="1892499"/>
            <a:ext cx="4271963" cy="260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93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B7037-45FB-41D5-8B86-8AE66312B7F5}"/>
              </a:ext>
            </a:extLst>
          </p:cNvPr>
          <p:cNvSpPr>
            <a:spLocks noGrp="1"/>
          </p:cNvSpPr>
          <p:nvPr>
            <p:ph type="title"/>
          </p:nvPr>
        </p:nvSpPr>
        <p:spPr>
          <a:xfrm>
            <a:off x="2073481" y="523240"/>
            <a:ext cx="7729728" cy="1188720"/>
          </a:xfrm>
        </p:spPr>
        <p:txBody>
          <a:bodyPr/>
          <a:lstStyle/>
          <a:p>
            <a:r>
              <a:rPr lang="es-MX" dirty="0"/>
              <a:t>Lo fonético</a:t>
            </a:r>
          </a:p>
        </p:txBody>
      </p:sp>
      <p:sp>
        <p:nvSpPr>
          <p:cNvPr id="3" name="Marcador de contenido 2">
            <a:extLst>
              <a:ext uri="{FF2B5EF4-FFF2-40B4-BE49-F238E27FC236}">
                <a16:creationId xmlns:a16="http://schemas.microsoft.com/office/drawing/2014/main" id="{DB8CAB54-1D57-4715-9AF7-51E137AC4A4F}"/>
              </a:ext>
            </a:extLst>
          </p:cNvPr>
          <p:cNvSpPr>
            <a:spLocks noGrp="1"/>
          </p:cNvSpPr>
          <p:nvPr>
            <p:ph sz="half" idx="1"/>
          </p:nvPr>
        </p:nvSpPr>
        <p:spPr>
          <a:xfrm>
            <a:off x="599090" y="2017986"/>
            <a:ext cx="5496910" cy="4200589"/>
          </a:xfrm>
        </p:spPr>
        <p:txBody>
          <a:bodyPr>
            <a:normAutofit/>
          </a:bodyPr>
          <a:lstStyle/>
          <a:p>
            <a:pPr algn="just"/>
            <a:r>
              <a:rPr lang="es-MX" dirty="0"/>
              <a:t>De este modo, la cavidad bucal sirve tanto para producir sonidos como para hacer resonar la voz. Cuando la abertura de la glotis es ancha, es decir, cuando no hay vibración de la laringe, la cavidad bucal produce el sonido. Cuando la glotis vibra, es decir, cuando se juntan las cuerdas, la boca sólo moldea el sonido laríngeo. Por el contrario, la cavidad nasal es completamente inmóvil y tiene únicamente un papel de resonador. Se han podido aislar algunos criterios de articulación de sonidos a partir de los cuales se puede establecer una clasificación pertinente correspondiente a sus cualidades acústicas. </a:t>
            </a:r>
          </a:p>
          <a:p>
            <a:endParaRPr lang="es-MX" dirty="0"/>
          </a:p>
        </p:txBody>
      </p:sp>
      <p:pic>
        <p:nvPicPr>
          <p:cNvPr id="1026" name="Picture 2" descr="Entradas Recientes - Sistema Articulador De La Voz">
            <a:extLst>
              <a:ext uri="{FF2B5EF4-FFF2-40B4-BE49-F238E27FC236}">
                <a16:creationId xmlns:a16="http://schemas.microsoft.com/office/drawing/2014/main" id="{D1581C9F-F3F7-4557-84BD-CAE8955F018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38853" y="2239808"/>
            <a:ext cx="4002415" cy="400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123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3CF1D3A-D451-4537-B957-514AB04747A8}"/>
              </a:ext>
            </a:extLst>
          </p:cNvPr>
          <p:cNvSpPr>
            <a:spLocks noGrp="1"/>
          </p:cNvSpPr>
          <p:nvPr>
            <p:ph type="title"/>
          </p:nvPr>
        </p:nvSpPr>
        <p:spPr/>
        <p:txBody>
          <a:bodyPr/>
          <a:lstStyle/>
          <a:p>
            <a:r>
              <a:rPr lang="es-MX" dirty="0"/>
              <a:t>Lo fonético</a:t>
            </a:r>
          </a:p>
        </p:txBody>
      </p:sp>
      <p:sp>
        <p:nvSpPr>
          <p:cNvPr id="3" name="Marcador de contenido 2">
            <a:extLst>
              <a:ext uri="{FF2B5EF4-FFF2-40B4-BE49-F238E27FC236}">
                <a16:creationId xmlns:a16="http://schemas.microsoft.com/office/drawing/2014/main" id="{8E1F2B72-F85E-4B3A-A189-51937BC5F6C3}"/>
              </a:ext>
            </a:extLst>
          </p:cNvPr>
          <p:cNvSpPr>
            <a:spLocks noGrp="1"/>
          </p:cNvSpPr>
          <p:nvPr>
            <p:ph idx="1"/>
          </p:nvPr>
        </p:nvSpPr>
        <p:spPr>
          <a:xfrm>
            <a:off x="1765739" y="2638044"/>
            <a:ext cx="8655268" cy="3101983"/>
          </a:xfrm>
        </p:spPr>
        <p:txBody>
          <a:bodyPr>
            <a:normAutofit/>
          </a:bodyPr>
          <a:lstStyle/>
          <a:p>
            <a:pPr algn="just"/>
            <a:r>
              <a:rPr lang="es-MX" dirty="0"/>
              <a:t>Así,  Saussure se propuso tomar en cuenta los siguientes factores para destacar las características de un sonido: la expiración, la articulación bucal, la vibración de la laringe, la resonancia nasal. «Será preciso establecer para cada fonema: cuál es su articulación bucal, si consta o no de un sonido laríngeo, si consta o no de resonancia nasal. </a:t>
            </a:r>
          </a:p>
          <a:p>
            <a:pPr algn="just"/>
            <a:r>
              <a:rPr lang="es-MX" dirty="0"/>
              <a:t>Distingue, por tanto, los sonidos sordos, los sonidos sonoros los sonidos sordos nasalizados y los sonidos sonoros nasalizados. A partir de su articulación bucal, Saussure da la siguiente sistematización de los elementos mínimos de la cadena hablada o fonemas («el fonema es la suma de la impresiones acústicas y de los movimientos articulatorios de la unidad oída y de la unidad hablada...»):</a:t>
            </a:r>
          </a:p>
        </p:txBody>
      </p:sp>
    </p:spTree>
    <p:extLst>
      <p:ext uri="{BB962C8B-B14F-4D97-AF65-F5344CB8AC3E}">
        <p14:creationId xmlns:p14="http://schemas.microsoft.com/office/powerpoint/2010/main" val="171862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45F4E2-2235-4712-B556-FA4F2DB5C485}"/>
              </a:ext>
            </a:extLst>
          </p:cNvPr>
          <p:cNvSpPr>
            <a:spLocks noGrp="1"/>
          </p:cNvSpPr>
          <p:nvPr>
            <p:ph type="title"/>
          </p:nvPr>
        </p:nvSpPr>
        <p:spPr>
          <a:xfrm>
            <a:off x="2231136" y="318305"/>
            <a:ext cx="7729728" cy="674922"/>
          </a:xfrm>
        </p:spPr>
        <p:txBody>
          <a:bodyPr>
            <a:normAutofit fontScale="90000"/>
          </a:bodyPr>
          <a:lstStyle/>
          <a:p>
            <a:r>
              <a:rPr lang="es-MX" dirty="0"/>
              <a:t>Lo gráfico y lo gestual</a:t>
            </a:r>
          </a:p>
        </p:txBody>
      </p:sp>
      <p:sp>
        <p:nvSpPr>
          <p:cNvPr id="3" name="Marcador de contenido 2">
            <a:extLst>
              <a:ext uri="{FF2B5EF4-FFF2-40B4-BE49-F238E27FC236}">
                <a16:creationId xmlns:a16="http://schemas.microsoft.com/office/drawing/2014/main" id="{7D53ECEA-59CE-43DF-8506-AE7E1BAC8A45}"/>
              </a:ext>
            </a:extLst>
          </p:cNvPr>
          <p:cNvSpPr>
            <a:spLocks noGrp="1"/>
          </p:cNvSpPr>
          <p:nvPr>
            <p:ph idx="1"/>
          </p:nvPr>
        </p:nvSpPr>
        <p:spPr>
          <a:xfrm>
            <a:off x="441433" y="1749972"/>
            <a:ext cx="11414235" cy="4789723"/>
          </a:xfrm>
        </p:spPr>
        <p:txBody>
          <a:bodyPr>
            <a:normAutofit/>
          </a:bodyPr>
          <a:lstStyle/>
          <a:p>
            <a:pPr algn="just"/>
            <a:r>
              <a:rPr lang="es-MX" dirty="0"/>
              <a:t>Van Ginneken, apoyándose en los trabajos del investigador chino Chan Cheng-Ming, sostuvo en contra la tesis de la anterioridad de la escritura con respecto al lenguaje fonético. Basándose en el hecho de que la escritura china, parece imitar el lenguaje gestual, por lo que sería anterior al lenguaje fonético.</a:t>
            </a:r>
          </a:p>
          <a:p>
            <a:pPr algn="just"/>
            <a:r>
              <a:rPr lang="es-MX" dirty="0"/>
              <a:t>La «prioridad» de lo escrito sobre lo vocal, o inversamente, no puede tener sentido histórico alguno, sino meramente teórico</a:t>
            </a:r>
          </a:p>
          <a:p>
            <a:pPr algn="just"/>
            <a:r>
              <a:rPr lang="es-MX" dirty="0"/>
              <a:t>En el intercambio social, lo fonético consiguió una independencia y una autonomía y, posteriormente, llegó la escritura en tanto que envoltura secundaria para fijar el vocalismo.</a:t>
            </a:r>
          </a:p>
          <a:p>
            <a:pPr algn="just"/>
            <a:r>
              <a:rPr lang="es-MX" i="1" dirty="0"/>
              <a:t>La escritura perdura, se transmite, actúa sin la presencia de los sujetos parlantes. Recurre al espacio para fijarse en él. desafiando al tiempo: si el habla se desarrolla dentro de la temporalidad, el lenguaje, con la escritura, pasa a través del tiempo sin dificultad como una configuración espacial.</a:t>
            </a:r>
          </a:p>
          <a:p>
            <a:pPr algn="just"/>
            <a:r>
              <a:rPr lang="es-MX" dirty="0"/>
              <a:t>El triángulo del signo (referente-significante-significado) parece reducirse aquí a una marca (en la escritura) o a una relación (en el gesto) entre el sujeto y lo que está fuera de éste, sin el intermediario de una «idea» ya constituida y «de por sí» (interpretador, significado).</a:t>
            </a:r>
          </a:p>
        </p:txBody>
      </p:sp>
    </p:spTree>
    <p:extLst>
      <p:ext uri="{BB962C8B-B14F-4D97-AF65-F5344CB8AC3E}">
        <p14:creationId xmlns:p14="http://schemas.microsoft.com/office/powerpoint/2010/main" val="59317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BF01C-66BA-4116-BC8A-FDE74609896A}"/>
              </a:ext>
            </a:extLst>
          </p:cNvPr>
          <p:cNvSpPr>
            <a:spLocks noGrp="1"/>
          </p:cNvSpPr>
          <p:nvPr>
            <p:ph type="title"/>
          </p:nvPr>
        </p:nvSpPr>
        <p:spPr>
          <a:xfrm>
            <a:off x="2231136" y="475961"/>
            <a:ext cx="7729728" cy="642011"/>
          </a:xfrm>
        </p:spPr>
        <p:txBody>
          <a:bodyPr>
            <a:normAutofit fontScale="90000"/>
          </a:bodyPr>
          <a:lstStyle/>
          <a:p>
            <a:r>
              <a:rPr lang="es-MX" dirty="0"/>
              <a:t>Lo gráfico y lo gestual</a:t>
            </a:r>
          </a:p>
        </p:txBody>
      </p:sp>
      <p:sp>
        <p:nvSpPr>
          <p:cNvPr id="3" name="Marcador de contenido 2">
            <a:extLst>
              <a:ext uri="{FF2B5EF4-FFF2-40B4-BE49-F238E27FC236}">
                <a16:creationId xmlns:a16="http://schemas.microsoft.com/office/drawing/2014/main" id="{6E337ABC-92E7-443D-B108-CE020FFB7D21}"/>
              </a:ext>
            </a:extLst>
          </p:cNvPr>
          <p:cNvSpPr>
            <a:spLocks noGrp="1"/>
          </p:cNvSpPr>
          <p:nvPr>
            <p:ph idx="1"/>
          </p:nvPr>
        </p:nvSpPr>
        <p:spPr>
          <a:xfrm>
            <a:off x="1418897" y="2065284"/>
            <a:ext cx="9869213" cy="3674744"/>
          </a:xfrm>
        </p:spPr>
        <p:txBody>
          <a:bodyPr/>
          <a:lstStyle/>
          <a:p>
            <a:pPr algn="just"/>
            <a:r>
              <a:rPr lang="es-MX" dirty="0"/>
              <a:t>Un objeto real o una combinación de objetos pueden representar una escritura, es decir, un lenguaje.</a:t>
            </a:r>
          </a:p>
          <a:p>
            <a:pPr algn="just"/>
            <a:r>
              <a:rPr lang="es-MX" dirty="0"/>
              <a:t>El lenguaje (hablado y escrito) y el arte figurativo se confunden en lo que André Leroi-Gourhan llama «la pareja intelectual fonación-grafía».</a:t>
            </a:r>
          </a:p>
          <a:p>
            <a:pPr algn="just"/>
            <a:r>
              <a:rPr lang="es-MX" dirty="0"/>
              <a:t>Una parte importante del arte figurado participa de la «</a:t>
            </a:r>
            <a:r>
              <a:rPr lang="es-MX" dirty="0" err="1"/>
              <a:t>picto-ideografia</a:t>
            </a:r>
            <a:r>
              <a:rPr lang="es-MX" dirty="0"/>
              <a:t>», una manera sintética de mareaje que, a la vez que representa unas imágenes (latín: </a:t>
            </a:r>
            <a:r>
              <a:rPr lang="es-MX" dirty="0" err="1"/>
              <a:t>pictus</a:t>
            </a:r>
            <a:r>
              <a:rPr lang="es-MX" dirty="0"/>
              <a:t>. pintado, representado), transmite una «conceptualización» o más bien una diferenciación y una sistematización irrepresentables («idea»).</a:t>
            </a:r>
          </a:p>
        </p:txBody>
      </p:sp>
    </p:spTree>
    <p:extLst>
      <p:ext uri="{BB962C8B-B14F-4D97-AF65-F5344CB8AC3E}">
        <p14:creationId xmlns:p14="http://schemas.microsoft.com/office/powerpoint/2010/main" val="146180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AD806-DCB1-4841-8A64-5AF7CE6F9397}"/>
              </a:ext>
            </a:extLst>
          </p:cNvPr>
          <p:cNvSpPr>
            <a:spLocks noGrp="1"/>
          </p:cNvSpPr>
          <p:nvPr>
            <p:ph type="title"/>
          </p:nvPr>
        </p:nvSpPr>
        <p:spPr/>
        <p:txBody>
          <a:bodyPr/>
          <a:lstStyle/>
          <a:p>
            <a:r>
              <a:rPr lang="es-MX" dirty="0"/>
              <a:t>Lenguaje </a:t>
            </a:r>
          </a:p>
        </p:txBody>
      </p:sp>
      <p:sp>
        <p:nvSpPr>
          <p:cNvPr id="4" name="Marcador de texto 3">
            <a:extLst>
              <a:ext uri="{FF2B5EF4-FFF2-40B4-BE49-F238E27FC236}">
                <a16:creationId xmlns:a16="http://schemas.microsoft.com/office/drawing/2014/main" id="{E3A095D2-4E81-4636-B1DC-4DE8FFD54791}"/>
              </a:ext>
            </a:extLst>
          </p:cNvPr>
          <p:cNvSpPr>
            <a:spLocks noGrp="1"/>
          </p:cNvSpPr>
          <p:nvPr>
            <p:ph type="body" idx="1"/>
          </p:nvPr>
        </p:nvSpPr>
        <p:spPr/>
        <p:txBody>
          <a:bodyPr/>
          <a:lstStyle/>
          <a:p>
            <a:r>
              <a:rPr lang="es-MX" dirty="0"/>
              <a:t>Se define en función de los moldes que lo constituyen.</a:t>
            </a:r>
          </a:p>
        </p:txBody>
      </p:sp>
    </p:spTree>
    <p:extLst>
      <p:ext uri="{BB962C8B-B14F-4D97-AF65-F5344CB8AC3E}">
        <p14:creationId xmlns:p14="http://schemas.microsoft.com/office/powerpoint/2010/main" val="395181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3E932F-E580-4407-A0A5-9FB5C13E6720}"/>
              </a:ext>
            </a:extLst>
          </p:cNvPr>
          <p:cNvSpPr>
            <a:spLocks noGrp="1"/>
          </p:cNvSpPr>
          <p:nvPr>
            <p:ph type="title"/>
          </p:nvPr>
        </p:nvSpPr>
        <p:spPr>
          <a:xfrm>
            <a:off x="1589991" y="245864"/>
            <a:ext cx="8927931" cy="643390"/>
          </a:xfrm>
        </p:spPr>
        <p:txBody>
          <a:bodyPr>
            <a:normAutofit fontScale="90000"/>
          </a:bodyPr>
          <a:lstStyle/>
          <a:p>
            <a:r>
              <a:rPr lang="es-MX" dirty="0"/>
              <a:t>clasificación de los sistemas de escritura</a:t>
            </a:r>
          </a:p>
        </p:txBody>
      </p:sp>
      <p:sp>
        <p:nvSpPr>
          <p:cNvPr id="3" name="Marcador de contenido 2">
            <a:extLst>
              <a:ext uri="{FF2B5EF4-FFF2-40B4-BE49-F238E27FC236}">
                <a16:creationId xmlns:a16="http://schemas.microsoft.com/office/drawing/2014/main" id="{3441FD19-2A69-4916-BAD5-FC3AE0AA0B42}"/>
              </a:ext>
            </a:extLst>
          </p:cNvPr>
          <p:cNvSpPr>
            <a:spLocks noGrp="1"/>
          </p:cNvSpPr>
          <p:nvPr>
            <p:ph idx="1"/>
          </p:nvPr>
        </p:nvSpPr>
        <p:spPr>
          <a:xfrm>
            <a:off x="851338" y="1466193"/>
            <a:ext cx="10436772" cy="4824249"/>
          </a:xfrm>
        </p:spPr>
        <p:txBody>
          <a:bodyPr>
            <a:normAutofit/>
          </a:bodyPr>
          <a:lstStyle/>
          <a:p>
            <a:pPr algn="just"/>
            <a:r>
              <a:rPr lang="es-MX" i="1" dirty="0"/>
              <a:t>Los </a:t>
            </a:r>
            <a:r>
              <a:rPr lang="es-MX" i="1" dirty="0" err="1"/>
              <a:t>frasogramas</a:t>
            </a:r>
            <a:r>
              <a:rPr lang="es-MX" dirty="0"/>
              <a:t>: Son unas inscripciones que transmiten mensajes completos dentro de los cuales no se distingue las distintas palabras. El término ha sido propuesto por el investigador americano </a:t>
            </a:r>
            <a:r>
              <a:rPr lang="es-MX" dirty="0" err="1"/>
              <a:t>Gelb</a:t>
            </a:r>
            <a:r>
              <a:rPr lang="es-MX" dirty="0"/>
              <a:t> y se acerca a la expresión «escritura sintética», propuesta por </a:t>
            </a:r>
            <a:r>
              <a:rPr lang="es-MX" dirty="0" err="1"/>
              <a:t>Février</a:t>
            </a:r>
            <a:r>
              <a:rPr lang="es-MX" dirty="0"/>
              <a:t>. Se puede dividir los </a:t>
            </a:r>
            <a:r>
              <a:rPr lang="es-MX" dirty="0" err="1"/>
              <a:t>frasogramas</a:t>
            </a:r>
            <a:r>
              <a:rPr lang="es-MX" dirty="0"/>
              <a:t> en dos subgrupos:</a:t>
            </a:r>
          </a:p>
          <a:p>
            <a:pPr lvl="1" algn="just"/>
            <a:r>
              <a:rPr lang="es-MX" i="1" dirty="0"/>
              <a:t>Los pictogramas:</a:t>
            </a:r>
            <a:r>
              <a:rPr lang="es-MX" dirty="0"/>
              <a:t> Son unos dibujos complejos, o una serie de dibujos que fijan un contenido sin referirse a su forma lingüística. Utilizando un tipo semejante de escritura los indios, los esquimales, etc., y lo hicieron para ilustrar unas situaciones concretas. Por ser inestable y coyuntural, el pictograma no ha podido desarrollarse como un auténtico sistema de escritura;</a:t>
            </a:r>
          </a:p>
          <a:p>
            <a:pPr lvl="1" algn="just"/>
            <a:r>
              <a:rPr lang="es-MX" i="1" dirty="0"/>
              <a:t>Los signos convencionales:</a:t>
            </a:r>
            <a:r>
              <a:rPr lang="es-MX" dirty="0"/>
              <a:t> Como los signos totémicos, los tabúes, los signos mágicos, los signos de las diferentes tribus, etc. Al ser utilizados de manera aislada y sin una relación constante con los demás signos, no han podido formar un sistema de escritura.</a:t>
            </a:r>
          </a:p>
        </p:txBody>
      </p:sp>
    </p:spTree>
    <p:extLst>
      <p:ext uri="{BB962C8B-B14F-4D97-AF65-F5344CB8AC3E}">
        <p14:creationId xmlns:p14="http://schemas.microsoft.com/office/powerpoint/2010/main" val="318718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27559-521E-48E8-95F5-EB0825AE23FB}"/>
              </a:ext>
            </a:extLst>
          </p:cNvPr>
          <p:cNvSpPr>
            <a:spLocks noGrp="1"/>
          </p:cNvSpPr>
          <p:nvPr>
            <p:ph type="title"/>
          </p:nvPr>
        </p:nvSpPr>
        <p:spPr/>
        <p:txBody>
          <a:bodyPr/>
          <a:lstStyle/>
          <a:p>
            <a:r>
              <a:rPr lang="es-MX" dirty="0"/>
              <a:t>clasificación de los sistemas de escritura</a:t>
            </a:r>
          </a:p>
        </p:txBody>
      </p:sp>
      <p:sp>
        <p:nvSpPr>
          <p:cNvPr id="3" name="Marcador de contenido 2">
            <a:extLst>
              <a:ext uri="{FF2B5EF4-FFF2-40B4-BE49-F238E27FC236}">
                <a16:creationId xmlns:a16="http://schemas.microsoft.com/office/drawing/2014/main" id="{36AAB1D6-152E-427C-ACF6-E53BE4CE1027}"/>
              </a:ext>
            </a:extLst>
          </p:cNvPr>
          <p:cNvSpPr>
            <a:spLocks noGrp="1"/>
          </p:cNvSpPr>
          <p:nvPr>
            <p:ph idx="1"/>
          </p:nvPr>
        </p:nvSpPr>
        <p:spPr/>
        <p:txBody>
          <a:bodyPr/>
          <a:lstStyle/>
          <a:p>
            <a:pPr algn="just"/>
            <a:r>
              <a:rPr lang="es-MX" dirty="0"/>
              <a:t>Los logogramas (del griego logos): Son unas marcas de diferentes palabras. Propuesto por Bloomfield, </a:t>
            </a:r>
            <a:r>
              <a:rPr lang="es-MX" dirty="0" err="1"/>
              <a:t>Gelb</a:t>
            </a:r>
            <a:r>
              <a:rPr lang="es-MX" dirty="0"/>
              <a:t>, </a:t>
            </a:r>
            <a:r>
              <a:rPr lang="es-MX" dirty="0" err="1"/>
              <a:t>Istrine</a:t>
            </a:r>
            <a:r>
              <a:rPr lang="es-MX" dirty="0"/>
              <a:t>, etc., este término sustituye al término impreciso de ideograma. Marcel Cohen llama, pues, logogramas a las escrituras ordenadas como la de los chinos, la de los sumerios y, en parte, la de los egipcios, procedentes de la pictografía y cuyos elementos designan unas palabras, o más exactamente unas unidades semánticas del discurso bajo la forma de palabras o de combinaciones de palabras. En comparación con la pictografía, la logografía representa no sólo el contenido, sino también el orden sintáctico y, a veces, el aspecto fonético del enunciado.</a:t>
            </a:r>
          </a:p>
          <a:p>
            <a:endParaRPr lang="es-MX" dirty="0"/>
          </a:p>
        </p:txBody>
      </p:sp>
    </p:spTree>
    <p:extLst>
      <p:ext uri="{BB962C8B-B14F-4D97-AF65-F5344CB8AC3E}">
        <p14:creationId xmlns:p14="http://schemas.microsoft.com/office/powerpoint/2010/main" val="3420472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7970E-2EA4-45D5-B77B-2FAB029B9E68}"/>
              </a:ext>
            </a:extLst>
          </p:cNvPr>
          <p:cNvSpPr>
            <a:spLocks noGrp="1"/>
          </p:cNvSpPr>
          <p:nvPr>
            <p:ph type="title"/>
          </p:nvPr>
        </p:nvSpPr>
        <p:spPr/>
        <p:txBody>
          <a:bodyPr>
            <a:normAutofit/>
          </a:bodyPr>
          <a:lstStyle/>
          <a:p>
            <a:r>
              <a:rPr lang="es-MX" dirty="0"/>
              <a:t>logogramas fonéticos</a:t>
            </a:r>
          </a:p>
        </p:txBody>
      </p:sp>
      <p:sp>
        <p:nvSpPr>
          <p:cNvPr id="3" name="Marcador de contenido 2">
            <a:extLst>
              <a:ext uri="{FF2B5EF4-FFF2-40B4-BE49-F238E27FC236}">
                <a16:creationId xmlns:a16="http://schemas.microsoft.com/office/drawing/2014/main" id="{F306171A-46D5-4E7A-8380-1C519F9724D6}"/>
              </a:ext>
            </a:extLst>
          </p:cNvPr>
          <p:cNvSpPr>
            <a:spLocks noGrp="1"/>
          </p:cNvSpPr>
          <p:nvPr>
            <p:ph sz="half" idx="1"/>
          </p:nvPr>
        </p:nvSpPr>
        <p:spPr/>
        <p:txBody>
          <a:bodyPr>
            <a:normAutofit/>
          </a:bodyPr>
          <a:lstStyle/>
          <a:p>
            <a:pPr algn="just"/>
            <a:r>
              <a:rPr lang="es-MX" i="1" dirty="0"/>
              <a:t>Los </a:t>
            </a:r>
            <a:r>
              <a:rPr lang="es-MX" i="1" dirty="0" err="1"/>
              <a:t>morfemogramas</a:t>
            </a:r>
            <a:r>
              <a:rPr lang="es-MX" i="1" dirty="0"/>
              <a:t>: </a:t>
            </a:r>
            <a:r>
              <a:rPr lang="es-MX" dirty="0"/>
              <a:t>Marcan las distintas partes de la palabra, los morfemas. La historia de la escritura no conoce casi ninguna </a:t>
            </a:r>
            <a:r>
              <a:rPr lang="es-MX" dirty="0" err="1"/>
              <a:t>morfemografía</a:t>
            </a:r>
            <a:r>
              <a:rPr lang="es-MX" dirty="0"/>
              <a:t> plenamente desarrollada, siendo en efecto la dislocación de la palabra en morfemas una tarea analítica extremadamente ardua y compleja.</a:t>
            </a:r>
          </a:p>
        </p:txBody>
      </p:sp>
      <p:pic>
        <p:nvPicPr>
          <p:cNvPr id="5" name="Marcador de contenido 4">
            <a:extLst>
              <a:ext uri="{FF2B5EF4-FFF2-40B4-BE49-F238E27FC236}">
                <a16:creationId xmlns:a16="http://schemas.microsoft.com/office/drawing/2014/main" id="{3C8CA6D9-B959-47BE-BCC0-C694CACA4105}"/>
              </a:ext>
            </a:extLst>
          </p:cNvPr>
          <p:cNvPicPr>
            <a:picLocks noGrp="1" noChangeAspect="1"/>
          </p:cNvPicPr>
          <p:nvPr>
            <p:ph sz="half" idx="2"/>
          </p:nvPr>
        </p:nvPicPr>
        <p:blipFill>
          <a:blip r:embed="rId2"/>
          <a:stretch>
            <a:fillRect/>
          </a:stretch>
        </p:blipFill>
        <p:spPr>
          <a:xfrm>
            <a:off x="7087037" y="2638044"/>
            <a:ext cx="4287887" cy="2791754"/>
          </a:xfrm>
          <a:prstGeom prst="rect">
            <a:avLst/>
          </a:prstGeom>
        </p:spPr>
      </p:pic>
    </p:spTree>
    <p:extLst>
      <p:ext uri="{BB962C8B-B14F-4D97-AF65-F5344CB8AC3E}">
        <p14:creationId xmlns:p14="http://schemas.microsoft.com/office/powerpoint/2010/main" val="150028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7FF5-3DDC-4925-9565-4953B5CF70D8}"/>
              </a:ext>
            </a:extLst>
          </p:cNvPr>
          <p:cNvSpPr>
            <a:spLocks noGrp="1"/>
          </p:cNvSpPr>
          <p:nvPr>
            <p:ph type="title"/>
          </p:nvPr>
        </p:nvSpPr>
        <p:spPr/>
        <p:txBody>
          <a:bodyPr/>
          <a:lstStyle/>
          <a:p>
            <a:r>
              <a:rPr lang="es-MX" dirty="0"/>
              <a:t>logogramas fonéticos</a:t>
            </a:r>
          </a:p>
        </p:txBody>
      </p:sp>
      <p:sp>
        <p:nvSpPr>
          <p:cNvPr id="3" name="Marcador de contenido 2">
            <a:extLst>
              <a:ext uri="{FF2B5EF4-FFF2-40B4-BE49-F238E27FC236}">
                <a16:creationId xmlns:a16="http://schemas.microsoft.com/office/drawing/2014/main" id="{E6929FA8-4D9A-4CEF-928A-A83D5EC132B7}"/>
              </a:ext>
            </a:extLst>
          </p:cNvPr>
          <p:cNvSpPr>
            <a:spLocks noGrp="1"/>
          </p:cNvSpPr>
          <p:nvPr>
            <p:ph sz="half" idx="1"/>
          </p:nvPr>
        </p:nvSpPr>
        <p:spPr>
          <a:xfrm>
            <a:off x="825167" y="2791325"/>
            <a:ext cx="4271771" cy="3656771"/>
          </a:xfrm>
        </p:spPr>
        <p:txBody>
          <a:bodyPr>
            <a:normAutofit fontScale="92500"/>
          </a:bodyPr>
          <a:lstStyle/>
          <a:p>
            <a:pPr algn="just"/>
            <a:r>
              <a:rPr lang="es-MX" i="1" dirty="0"/>
              <a:t>Los </a:t>
            </a:r>
            <a:r>
              <a:rPr lang="es-MX" i="1" dirty="0" err="1"/>
              <a:t>silabogramas</a:t>
            </a:r>
            <a:r>
              <a:rPr lang="es-MX" i="1" dirty="0"/>
              <a:t>: </a:t>
            </a:r>
            <a:r>
              <a:rPr lang="es-MX" dirty="0"/>
              <a:t>Son unas escrituras que distinguen las diferentes sílabas sin tener en cuenta el que coincidan o no con los morfemas. Se distinguen tres subcategorías:</a:t>
            </a:r>
          </a:p>
          <a:p>
            <a:pPr lvl="1" algn="just"/>
            <a:r>
              <a:rPr lang="es-MX" dirty="0"/>
              <a:t>Los signos marcan unas sílabas de diversas construcciones fonéticas (la escritura asirio-babilónica);</a:t>
            </a:r>
          </a:p>
          <a:p>
            <a:pPr lvl="1" algn="just"/>
            <a:r>
              <a:rPr lang="es-MX" dirty="0"/>
              <a:t>Los signos indican únicamente unas sílabas abiertas (como con la escritura cretense micénica);</a:t>
            </a:r>
          </a:p>
          <a:p>
            <a:pPr lvl="1" algn="just"/>
            <a:r>
              <a:rPr lang="es-MX" dirty="0"/>
              <a:t>Los signos principales designan únicamente unas vocales aisladas en combinación con unas consonantes y la vocal ă.</a:t>
            </a:r>
          </a:p>
          <a:p>
            <a:endParaRPr lang="es-MX" dirty="0"/>
          </a:p>
        </p:txBody>
      </p:sp>
      <p:sp>
        <p:nvSpPr>
          <p:cNvPr id="4" name="Marcador de contenido 3">
            <a:extLst>
              <a:ext uri="{FF2B5EF4-FFF2-40B4-BE49-F238E27FC236}">
                <a16:creationId xmlns:a16="http://schemas.microsoft.com/office/drawing/2014/main" id="{6F1C4438-61C2-4E62-998C-5DCAEAF41DBB}"/>
              </a:ext>
            </a:extLst>
          </p:cNvPr>
          <p:cNvSpPr>
            <a:spLocks noGrp="1"/>
          </p:cNvSpPr>
          <p:nvPr>
            <p:ph sz="half" idx="2"/>
          </p:nvPr>
        </p:nvSpPr>
        <p:spPr>
          <a:xfrm>
            <a:off x="6984701" y="2764996"/>
            <a:ext cx="4270247" cy="3656770"/>
          </a:xfrm>
        </p:spPr>
        <p:txBody>
          <a:bodyPr>
            <a:normAutofit fontScale="92500"/>
          </a:bodyPr>
          <a:lstStyle/>
          <a:p>
            <a:pPr algn="just"/>
            <a:r>
              <a:rPr lang="es-MX" i="1" dirty="0"/>
              <a:t>Los fonogramas: S</a:t>
            </a:r>
            <a:r>
              <a:rPr lang="es-MX" dirty="0"/>
              <a:t>on unas marcas de los elementos fónicos mínimos de la cadena hablada: los fonemas. Existen unas escrituras fonéticas </a:t>
            </a:r>
            <a:r>
              <a:rPr lang="es-MX" u="sng" dirty="0"/>
              <a:t>consonánticas</a:t>
            </a:r>
            <a:r>
              <a:rPr lang="es-MX" dirty="0"/>
              <a:t> cuyas letras principales designan las consonantes (como en el alfabeto árabe, hebreo, etc.), y unas escrituras fonéticas vocalizadas (como en el alfabeto griego, latín, eslavo) en las que los signos marcan tanto las consonantes como las vocales.</a:t>
            </a:r>
          </a:p>
          <a:p>
            <a:endParaRPr lang="es-MX" dirty="0"/>
          </a:p>
        </p:txBody>
      </p:sp>
    </p:spTree>
    <p:extLst>
      <p:ext uri="{BB962C8B-B14F-4D97-AF65-F5344CB8AC3E}">
        <p14:creationId xmlns:p14="http://schemas.microsoft.com/office/powerpoint/2010/main" val="3569979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4265D-D9BA-49F0-BC96-766755EA27E6}"/>
              </a:ext>
            </a:extLst>
          </p:cNvPr>
          <p:cNvSpPr>
            <a:spLocks noGrp="1"/>
          </p:cNvSpPr>
          <p:nvPr>
            <p:ph type="title"/>
          </p:nvPr>
        </p:nvSpPr>
        <p:spPr/>
        <p:txBody>
          <a:bodyPr/>
          <a:lstStyle/>
          <a:p>
            <a:r>
              <a:rPr lang="es-MX" dirty="0"/>
              <a:t>Categorías y relaciones lingüísticas</a:t>
            </a:r>
          </a:p>
        </p:txBody>
      </p:sp>
      <p:sp>
        <p:nvSpPr>
          <p:cNvPr id="3" name="Marcador de contenido 2">
            <a:extLst>
              <a:ext uri="{FF2B5EF4-FFF2-40B4-BE49-F238E27FC236}">
                <a16:creationId xmlns:a16="http://schemas.microsoft.com/office/drawing/2014/main" id="{9873DB05-CFC4-4A0A-A58D-E6051F31D3FA}"/>
              </a:ext>
            </a:extLst>
          </p:cNvPr>
          <p:cNvSpPr>
            <a:spLocks noGrp="1"/>
          </p:cNvSpPr>
          <p:nvPr>
            <p:ph idx="1"/>
          </p:nvPr>
        </p:nvSpPr>
        <p:spPr/>
        <p:txBody>
          <a:bodyPr/>
          <a:lstStyle/>
          <a:p>
            <a:pPr algn="just"/>
            <a:r>
              <a:rPr lang="es-MX" dirty="0"/>
              <a:t>La lexicografía describe el diccionario: la vida de las palabras, su sentido, su selectividad, sus combinaciones. </a:t>
            </a:r>
          </a:p>
          <a:p>
            <a:pPr algn="just"/>
            <a:r>
              <a:rPr lang="es-MX" dirty="0"/>
              <a:t>La semántica —ciencia de las palabras y de las oraciones— se ocupa de las peculiaridades de las relaciones de significación entre los elementos de un enunciado. </a:t>
            </a:r>
          </a:p>
          <a:p>
            <a:pPr algn="just"/>
            <a:r>
              <a:rPr lang="es-MX" dirty="0"/>
              <a:t>Se concibe la gramática como «el estudio de las formas y de las construcciones...»</a:t>
            </a:r>
          </a:p>
        </p:txBody>
      </p:sp>
    </p:spTree>
    <p:extLst>
      <p:ext uri="{BB962C8B-B14F-4D97-AF65-F5344CB8AC3E}">
        <p14:creationId xmlns:p14="http://schemas.microsoft.com/office/powerpoint/2010/main" val="329723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C6A1BB-A001-4ED8-A388-12C16667E18A}"/>
              </a:ext>
            </a:extLst>
          </p:cNvPr>
          <p:cNvSpPr>
            <a:spLocks noGrp="1"/>
          </p:cNvSpPr>
          <p:nvPr>
            <p:ph type="title"/>
          </p:nvPr>
        </p:nvSpPr>
        <p:spPr>
          <a:xfrm>
            <a:off x="1640501" y="523613"/>
            <a:ext cx="8910997" cy="1017320"/>
          </a:xfrm>
        </p:spPr>
        <p:txBody>
          <a:bodyPr/>
          <a:lstStyle/>
          <a:p>
            <a:r>
              <a:rPr lang="es-MX" dirty="0"/>
              <a:t>Categorías y relaciones lingüísticas</a:t>
            </a:r>
          </a:p>
        </p:txBody>
      </p:sp>
      <p:sp>
        <p:nvSpPr>
          <p:cNvPr id="3" name="Marcador de contenido 2">
            <a:extLst>
              <a:ext uri="{FF2B5EF4-FFF2-40B4-BE49-F238E27FC236}">
                <a16:creationId xmlns:a16="http://schemas.microsoft.com/office/drawing/2014/main" id="{3CD96769-4848-4409-80DD-3233C0720681}"/>
              </a:ext>
            </a:extLst>
          </p:cNvPr>
          <p:cNvSpPr>
            <a:spLocks noGrp="1"/>
          </p:cNvSpPr>
          <p:nvPr>
            <p:ph idx="1"/>
          </p:nvPr>
        </p:nvSpPr>
        <p:spPr>
          <a:xfrm>
            <a:off x="1463717" y="2235200"/>
            <a:ext cx="9264565" cy="3708399"/>
          </a:xfrm>
        </p:spPr>
        <p:txBody>
          <a:bodyPr>
            <a:normAutofit/>
          </a:bodyPr>
          <a:lstStyle/>
          <a:p>
            <a:pPr algn="just"/>
            <a:r>
              <a:rPr lang="es-MX" dirty="0"/>
              <a:t>Las categorías sintácticas básicas establecidas tradicionalmente son:</a:t>
            </a:r>
          </a:p>
          <a:p>
            <a:pPr lvl="1" algn="just"/>
            <a:r>
              <a:rPr lang="es-MX" dirty="0"/>
              <a:t>El sujeto y el predicado: «una noción-tema (el sujeto) a la que se le atribuye un carácter, un estado o una actividad determinada (el predicado)»;</a:t>
            </a:r>
          </a:p>
          <a:p>
            <a:pPr lvl="1" algn="just"/>
            <a:r>
              <a:rPr lang="es-MX" dirty="0"/>
              <a:t>Los determinantes del nombre o del adjetivo que, junto al sujeto, forman el sintagma nominal siguiendo la terminología de Chomsky; </a:t>
            </a:r>
          </a:p>
          <a:p>
            <a:pPr lvl="1" algn="just"/>
            <a:r>
              <a:rPr lang="es-MX" dirty="0"/>
              <a:t>Los complementos del verbo que se agregan al verbo para designar al objeto o las circunstancias de la acción. </a:t>
            </a:r>
          </a:p>
          <a:p>
            <a:pPr algn="just"/>
            <a:r>
              <a:rPr lang="es-MX" dirty="0"/>
              <a:t>Según la terminología de Chomsky, forman, con el predicado, el sintagma verbal.</a:t>
            </a:r>
          </a:p>
        </p:txBody>
      </p:sp>
    </p:spTree>
    <p:extLst>
      <p:ext uri="{BB962C8B-B14F-4D97-AF65-F5344CB8AC3E}">
        <p14:creationId xmlns:p14="http://schemas.microsoft.com/office/powerpoint/2010/main" val="575290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B872B1-23AB-4BF0-8890-EDB82D7E7675}"/>
              </a:ext>
            </a:extLst>
          </p:cNvPr>
          <p:cNvSpPr>
            <a:spLocks noGrp="1"/>
          </p:cNvSpPr>
          <p:nvPr>
            <p:ph idx="1"/>
          </p:nvPr>
        </p:nvSpPr>
        <p:spPr>
          <a:xfrm>
            <a:off x="2443363" y="2270234"/>
            <a:ext cx="7883051" cy="4205889"/>
          </a:xfrm>
        </p:spPr>
        <p:txBody>
          <a:bodyPr>
            <a:normAutofit/>
          </a:bodyPr>
          <a:lstStyle/>
          <a:p>
            <a:pPr algn="just"/>
            <a:r>
              <a:rPr lang="es-MX" dirty="0"/>
              <a:t>S. Ullman, por ejemplo (</a:t>
            </a:r>
            <a:r>
              <a:rPr lang="es-MX" dirty="0" err="1"/>
              <a:t>The</a:t>
            </a:r>
            <a:r>
              <a:rPr lang="es-MX" dirty="0"/>
              <a:t> principies </a:t>
            </a:r>
            <a:r>
              <a:rPr lang="es-MX" dirty="0" err="1"/>
              <a:t>of</a:t>
            </a:r>
            <a:r>
              <a:rPr lang="es-MX" dirty="0"/>
              <a:t> </a:t>
            </a:r>
            <a:r>
              <a:rPr lang="es-MX" dirty="0" err="1"/>
              <a:t>Semantics</a:t>
            </a:r>
            <a:r>
              <a:rPr lang="es-MX" dirty="0"/>
              <a:t>, 1951) distingue los cambios debidos al conservadurismo lingüístico y los cambios debidos a la innovación lingüística. </a:t>
            </a:r>
          </a:p>
          <a:p>
            <a:pPr algn="just"/>
            <a:r>
              <a:rPr lang="es-MX" dirty="0"/>
              <a:t>Transferencia del sentido: </a:t>
            </a:r>
          </a:p>
          <a:p>
            <a:pPr lvl="1" algn="just"/>
            <a:r>
              <a:rPr lang="es-MX" dirty="0"/>
              <a:t>Por similitud entre los nombres; </a:t>
            </a:r>
          </a:p>
          <a:p>
            <a:pPr lvl="1" algn="just"/>
            <a:r>
              <a:rPr lang="es-MX" dirty="0"/>
              <a:t>Por contigüidad entre los nombres. </a:t>
            </a:r>
          </a:p>
        </p:txBody>
      </p:sp>
      <p:sp>
        <p:nvSpPr>
          <p:cNvPr id="4" name="Título 1">
            <a:extLst>
              <a:ext uri="{FF2B5EF4-FFF2-40B4-BE49-F238E27FC236}">
                <a16:creationId xmlns:a16="http://schemas.microsoft.com/office/drawing/2014/main" id="{688FAF73-DC75-4EB1-88A5-BA445D6CFB3F}"/>
              </a:ext>
            </a:extLst>
          </p:cNvPr>
          <p:cNvSpPr>
            <a:spLocks noGrp="1"/>
          </p:cNvSpPr>
          <p:nvPr>
            <p:ph type="title"/>
          </p:nvPr>
        </p:nvSpPr>
        <p:spPr>
          <a:xfrm>
            <a:off x="1640501" y="523613"/>
            <a:ext cx="8910997" cy="1017320"/>
          </a:xfrm>
        </p:spPr>
        <p:txBody>
          <a:bodyPr/>
          <a:lstStyle/>
          <a:p>
            <a:r>
              <a:rPr lang="es-MX" dirty="0"/>
              <a:t>Categorías y relaciones lingüísticas</a:t>
            </a:r>
          </a:p>
        </p:txBody>
      </p:sp>
    </p:spTree>
    <p:extLst>
      <p:ext uri="{BB962C8B-B14F-4D97-AF65-F5344CB8AC3E}">
        <p14:creationId xmlns:p14="http://schemas.microsoft.com/office/powerpoint/2010/main" val="1631504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594CE-383C-4664-89E5-F747F899CDCD}"/>
              </a:ext>
            </a:extLst>
          </p:cNvPr>
          <p:cNvSpPr>
            <a:spLocks noGrp="1"/>
          </p:cNvSpPr>
          <p:nvPr>
            <p:ph type="title"/>
          </p:nvPr>
        </p:nvSpPr>
        <p:spPr>
          <a:xfrm>
            <a:off x="1446643" y="665147"/>
            <a:ext cx="9151566" cy="1188720"/>
          </a:xfrm>
        </p:spPr>
        <p:txBody>
          <a:bodyPr>
            <a:normAutofit/>
          </a:bodyPr>
          <a:lstStyle/>
          <a:p>
            <a:r>
              <a:rPr lang="es-MX" dirty="0"/>
              <a:t>Ejemplo de contigüidad espacial entre los sentidos </a:t>
            </a:r>
          </a:p>
        </p:txBody>
      </p:sp>
      <p:sp>
        <p:nvSpPr>
          <p:cNvPr id="3" name="Marcador de contenido 2">
            <a:extLst>
              <a:ext uri="{FF2B5EF4-FFF2-40B4-BE49-F238E27FC236}">
                <a16:creationId xmlns:a16="http://schemas.microsoft.com/office/drawing/2014/main" id="{12A4FE8A-7E82-4E72-A1EF-138E77C7510E}"/>
              </a:ext>
            </a:extLst>
          </p:cNvPr>
          <p:cNvSpPr>
            <a:spLocks noGrp="1"/>
          </p:cNvSpPr>
          <p:nvPr>
            <p:ph idx="1"/>
          </p:nvPr>
        </p:nvSpPr>
        <p:spPr>
          <a:xfrm>
            <a:off x="662151" y="2638044"/>
            <a:ext cx="10720551" cy="3668163"/>
          </a:xfrm>
        </p:spPr>
        <p:txBody>
          <a:bodyPr>
            <a:normAutofit/>
          </a:bodyPr>
          <a:lstStyle/>
          <a:p>
            <a:pPr lvl="1" algn="just"/>
            <a:r>
              <a:rPr lang="es-MX" dirty="0"/>
              <a:t>El término «bureau» viene del «</a:t>
            </a:r>
            <a:r>
              <a:rPr lang="es-MX" dirty="0" err="1"/>
              <a:t>bure</a:t>
            </a:r>
            <a:r>
              <a:rPr lang="es-MX" dirty="0"/>
              <a:t>» [buriel], una tela que recubría el mueble y que le ha legado su nombre. Si el mecanismo de los cambios de sentido es de tal índole, sus causas son: bien históricas (cambios científicos, económicos, políticos, que alcanzan el sentido de la palabra), bien lingüísticas (fonéticas, morfológicas, sintácticas, contagio, etimología popular, etc.), bien sociales (restricción o extensión del área semántica de una palabra en función de su especialización o de su generalización) y, por último, psicológicas (expresividad, tabú, eufemismos, etc.). </a:t>
            </a:r>
          </a:p>
          <a:p>
            <a:pPr lvl="1" algn="just"/>
            <a:r>
              <a:rPr lang="es-MX" dirty="0"/>
              <a:t>Con la lingüística estructural, la semántica se ha vuelto también estructural. Ya ponía Saussure a cada palabra en el centro de una constelación de asociaciones (bien por el sentido, bien por la forma) y daba el siguiente esquema: </a:t>
            </a:r>
          </a:p>
          <a:p>
            <a:pPr lvl="1" algn="just"/>
            <a:r>
              <a:rPr lang="es-MX" dirty="0"/>
              <a:t>Hoy, la semántica estructural emplea el concepto de campos morfo- semánticos (Guiraud) para indicar «el complejo de relaciones de formas y de sentidos formado por un conjunto de palabras» (cf. P. Guiraud, La </a:t>
            </a:r>
            <a:r>
              <a:rPr lang="es-MX" dirty="0" err="1"/>
              <a:t>Sémantique</a:t>
            </a:r>
            <a:r>
              <a:rPr lang="es-MX" dirty="0"/>
              <a:t>, P.U.F., «Que </a:t>
            </a:r>
            <a:r>
              <a:rPr lang="es-MX" dirty="0" err="1"/>
              <a:t>saisje</a:t>
            </a:r>
            <a:r>
              <a:rPr lang="es-MX" dirty="0"/>
              <a:t>?», 1969).</a:t>
            </a:r>
          </a:p>
          <a:p>
            <a:endParaRPr lang="es-MX" dirty="0"/>
          </a:p>
        </p:txBody>
      </p:sp>
    </p:spTree>
    <p:extLst>
      <p:ext uri="{BB962C8B-B14F-4D97-AF65-F5344CB8AC3E}">
        <p14:creationId xmlns:p14="http://schemas.microsoft.com/office/powerpoint/2010/main" val="340499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F6E0AB-B563-48F4-9D01-EFD439262081}"/>
              </a:ext>
            </a:extLst>
          </p:cNvPr>
          <p:cNvSpPr>
            <a:spLocks noGrp="1"/>
          </p:cNvSpPr>
          <p:nvPr>
            <p:ph type="title"/>
          </p:nvPr>
        </p:nvSpPr>
        <p:spPr>
          <a:xfrm>
            <a:off x="2231136" y="906447"/>
            <a:ext cx="7729728" cy="542375"/>
          </a:xfrm>
        </p:spPr>
        <p:txBody>
          <a:bodyPr>
            <a:normAutofit fontScale="90000"/>
          </a:bodyPr>
          <a:lstStyle/>
          <a:p>
            <a:r>
              <a:rPr lang="es-MX" dirty="0"/>
              <a:t>Categorías y relaciones lingüísticas</a:t>
            </a:r>
          </a:p>
        </p:txBody>
      </p:sp>
      <p:pic>
        <p:nvPicPr>
          <p:cNvPr id="9" name="Marcador de contenido 8">
            <a:extLst>
              <a:ext uri="{FF2B5EF4-FFF2-40B4-BE49-F238E27FC236}">
                <a16:creationId xmlns:a16="http://schemas.microsoft.com/office/drawing/2014/main" id="{2CCB850A-B848-486F-8A25-9096475625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394" y="2671395"/>
            <a:ext cx="8073842" cy="3008970"/>
          </a:xfrm>
        </p:spPr>
      </p:pic>
    </p:spTree>
    <p:extLst>
      <p:ext uri="{BB962C8B-B14F-4D97-AF65-F5344CB8AC3E}">
        <p14:creationId xmlns:p14="http://schemas.microsoft.com/office/powerpoint/2010/main" val="4088361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50A0A-285F-4A7A-BBE5-86CB3B265E9E}"/>
              </a:ext>
            </a:extLst>
          </p:cNvPr>
          <p:cNvSpPr>
            <a:spLocks noGrp="1"/>
          </p:cNvSpPr>
          <p:nvPr>
            <p:ph type="title"/>
          </p:nvPr>
        </p:nvSpPr>
        <p:spPr/>
        <p:txBody>
          <a:bodyPr/>
          <a:lstStyle/>
          <a:p>
            <a:r>
              <a:rPr lang="es-MX" dirty="0"/>
              <a:t>Referencias</a:t>
            </a:r>
          </a:p>
        </p:txBody>
      </p:sp>
      <p:sp>
        <p:nvSpPr>
          <p:cNvPr id="3" name="Marcador de contenido 2">
            <a:extLst>
              <a:ext uri="{FF2B5EF4-FFF2-40B4-BE49-F238E27FC236}">
                <a16:creationId xmlns:a16="http://schemas.microsoft.com/office/drawing/2014/main" id="{165E3C48-3A87-482A-8F94-572971700649}"/>
              </a:ext>
            </a:extLst>
          </p:cNvPr>
          <p:cNvSpPr>
            <a:spLocks noGrp="1"/>
          </p:cNvSpPr>
          <p:nvPr>
            <p:ph idx="1"/>
          </p:nvPr>
        </p:nvSpPr>
        <p:spPr/>
        <p:txBody>
          <a:bodyPr/>
          <a:lstStyle/>
          <a:p>
            <a:pPr algn="just"/>
            <a:r>
              <a:rPr lang="es-MX" dirty="0" err="1"/>
              <a:t>Kristeva</a:t>
            </a:r>
            <a:r>
              <a:rPr lang="es-MX" dirty="0"/>
              <a:t>, J.. (1988). El lenguaje, ese desconocido "Introducción a la lingüística". Madrid: Fundamentos.</a:t>
            </a:r>
          </a:p>
        </p:txBody>
      </p:sp>
    </p:spTree>
    <p:extLst>
      <p:ext uri="{BB962C8B-B14F-4D97-AF65-F5344CB8AC3E}">
        <p14:creationId xmlns:p14="http://schemas.microsoft.com/office/powerpoint/2010/main" val="184463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BDC6A-1246-466F-8BB7-95E5A3A72396}"/>
              </a:ext>
            </a:extLst>
          </p:cNvPr>
          <p:cNvSpPr>
            <a:spLocks noGrp="1"/>
          </p:cNvSpPr>
          <p:nvPr>
            <p:ph type="title"/>
          </p:nvPr>
        </p:nvSpPr>
        <p:spPr>
          <a:xfrm>
            <a:off x="1115568" y="523614"/>
            <a:ext cx="9960864" cy="1188720"/>
          </a:xfrm>
        </p:spPr>
        <p:txBody>
          <a:bodyPr/>
          <a:lstStyle/>
          <a:p>
            <a:r>
              <a:rPr lang="es-MX" dirty="0"/>
              <a:t>El lenguaje, la lengua, el habla, el discurso</a:t>
            </a:r>
          </a:p>
        </p:txBody>
      </p:sp>
      <p:sp>
        <p:nvSpPr>
          <p:cNvPr id="3" name="Marcador de contenido 2">
            <a:extLst>
              <a:ext uri="{FF2B5EF4-FFF2-40B4-BE49-F238E27FC236}">
                <a16:creationId xmlns:a16="http://schemas.microsoft.com/office/drawing/2014/main" id="{C471C73C-3FEF-4208-9638-AAF447BFE539}"/>
              </a:ext>
            </a:extLst>
          </p:cNvPr>
          <p:cNvSpPr>
            <a:spLocks noGrp="1"/>
          </p:cNvSpPr>
          <p:nvPr>
            <p:ph sz="half" idx="1"/>
          </p:nvPr>
        </p:nvSpPr>
        <p:spPr/>
        <p:txBody>
          <a:bodyPr/>
          <a:lstStyle/>
          <a:p>
            <a:pPr algn="just"/>
            <a:r>
              <a:rPr lang="es-MX" dirty="0"/>
              <a:t>Visto desde fuera, el lenguaje reviste un carácter material diversificado del que se intenta conocer los aspectos y las relaciones</a:t>
            </a:r>
          </a:p>
          <a:p>
            <a:pPr algn="just"/>
            <a:r>
              <a:rPr lang="es-MX" dirty="0"/>
              <a:t>Es una cadena de sonidos articulados, pero también es una red de marcas escritas o bien un juego de gestos.</a:t>
            </a:r>
          </a:p>
        </p:txBody>
      </p:sp>
      <p:sp>
        <p:nvSpPr>
          <p:cNvPr id="4" name="Marcador de contenido 3">
            <a:extLst>
              <a:ext uri="{FF2B5EF4-FFF2-40B4-BE49-F238E27FC236}">
                <a16:creationId xmlns:a16="http://schemas.microsoft.com/office/drawing/2014/main" id="{6433C394-EBDD-44FF-9986-6A2597F0FCB0}"/>
              </a:ext>
            </a:extLst>
          </p:cNvPr>
          <p:cNvSpPr>
            <a:spLocks noGrp="1"/>
          </p:cNvSpPr>
          <p:nvPr>
            <p:ph sz="half" idx="2"/>
          </p:nvPr>
        </p:nvSpPr>
        <p:spPr/>
        <p:txBody>
          <a:bodyPr/>
          <a:lstStyle/>
          <a:p>
            <a:pPr algn="just"/>
            <a:r>
              <a:rPr lang="es-MX" dirty="0"/>
              <a:t>Es la única forma de ser del pensamiento ya que la materialidad enunciada, escrita o gesticulada produce y expresa lo que llamamos un pensamiento.</a:t>
            </a:r>
          </a:p>
          <a:p>
            <a:pPr algn="just"/>
            <a:r>
              <a:rPr lang="es-MX" dirty="0"/>
              <a:t>Es el elemento propio de la comunicación social.</a:t>
            </a:r>
          </a:p>
        </p:txBody>
      </p:sp>
    </p:spTree>
    <p:extLst>
      <p:ext uri="{BB962C8B-B14F-4D97-AF65-F5344CB8AC3E}">
        <p14:creationId xmlns:p14="http://schemas.microsoft.com/office/powerpoint/2010/main" val="397099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040EF133-4D9A-4170-B0A3-BE6F88602559}"/>
              </a:ext>
            </a:extLst>
          </p:cNvPr>
          <p:cNvSpPr>
            <a:spLocks noGrp="1"/>
          </p:cNvSpPr>
          <p:nvPr>
            <p:ph sz="half" idx="1"/>
          </p:nvPr>
        </p:nvSpPr>
        <p:spPr>
          <a:xfrm>
            <a:off x="336436" y="714651"/>
            <a:ext cx="4271771" cy="3101982"/>
          </a:xfrm>
        </p:spPr>
        <p:txBody>
          <a:bodyPr/>
          <a:lstStyle/>
          <a:p>
            <a:pPr algn="just"/>
            <a:r>
              <a:rPr lang="es-MX" dirty="0"/>
              <a:t>Es un proceso de comunicación de un mensaje entre dos sujetos hablantes al menos, siendo el uno el </a:t>
            </a:r>
            <a:r>
              <a:rPr lang="es-MX" dirty="0" err="1"/>
              <a:t>destinador</a:t>
            </a:r>
            <a:r>
              <a:rPr lang="es-MX" dirty="0"/>
              <a:t> o emisor, y el otro, el destinatario o receptor.</a:t>
            </a:r>
          </a:p>
        </p:txBody>
      </p:sp>
      <p:sp>
        <p:nvSpPr>
          <p:cNvPr id="8" name="Marcador de contenido 7">
            <a:extLst>
              <a:ext uri="{FF2B5EF4-FFF2-40B4-BE49-F238E27FC236}">
                <a16:creationId xmlns:a16="http://schemas.microsoft.com/office/drawing/2014/main" id="{2910A036-F3C8-437D-8A8E-8889385D5D1B}"/>
              </a:ext>
            </a:extLst>
          </p:cNvPr>
          <p:cNvSpPr>
            <a:spLocks noGrp="1"/>
          </p:cNvSpPr>
          <p:nvPr>
            <p:ph sz="half" idx="2"/>
          </p:nvPr>
        </p:nvSpPr>
        <p:spPr>
          <a:xfrm>
            <a:off x="6819154" y="2265642"/>
            <a:ext cx="4270247" cy="3101982"/>
          </a:xfrm>
        </p:spPr>
        <p:txBody>
          <a:bodyPr/>
          <a:lstStyle/>
          <a:p>
            <a:pPr algn="just"/>
            <a:r>
              <a:rPr lang="es-MX" dirty="0"/>
              <a:t>El mensaje destinado al otro está, en cierto sentido, destinado en primer lugar al propio hablante: de lo que deducimos que hablar es hablarse.</a:t>
            </a:r>
          </a:p>
        </p:txBody>
      </p:sp>
      <p:pic>
        <p:nvPicPr>
          <p:cNvPr id="9" name="Imagen 8">
            <a:extLst>
              <a:ext uri="{FF2B5EF4-FFF2-40B4-BE49-F238E27FC236}">
                <a16:creationId xmlns:a16="http://schemas.microsoft.com/office/drawing/2014/main" id="{307827A1-C68F-4361-8525-7BC8678AA201}"/>
              </a:ext>
            </a:extLst>
          </p:cNvPr>
          <p:cNvPicPr>
            <a:picLocks noChangeAspect="1"/>
          </p:cNvPicPr>
          <p:nvPr/>
        </p:nvPicPr>
        <p:blipFill rotWithShape="1">
          <a:blip r:embed="rId2"/>
          <a:srcRect l="11901" t="34774" r="65952" b="52882"/>
          <a:stretch/>
        </p:blipFill>
        <p:spPr>
          <a:xfrm>
            <a:off x="336436" y="2522483"/>
            <a:ext cx="5203764" cy="966899"/>
          </a:xfrm>
          <a:prstGeom prst="rect">
            <a:avLst/>
          </a:prstGeom>
        </p:spPr>
      </p:pic>
      <p:pic>
        <p:nvPicPr>
          <p:cNvPr id="10" name="Imagen 9">
            <a:extLst>
              <a:ext uri="{FF2B5EF4-FFF2-40B4-BE49-F238E27FC236}">
                <a16:creationId xmlns:a16="http://schemas.microsoft.com/office/drawing/2014/main" id="{7B5CB707-BC3B-4389-8BA1-CC59483E03FA}"/>
              </a:ext>
            </a:extLst>
          </p:cNvPr>
          <p:cNvPicPr>
            <a:picLocks noChangeAspect="1"/>
          </p:cNvPicPr>
          <p:nvPr/>
        </p:nvPicPr>
        <p:blipFill rotWithShape="1">
          <a:blip r:embed="rId2"/>
          <a:srcRect l="10086" t="65323" r="65719" b="15167"/>
          <a:stretch/>
        </p:blipFill>
        <p:spPr>
          <a:xfrm>
            <a:off x="5732101" y="3816633"/>
            <a:ext cx="6123463" cy="1645919"/>
          </a:xfrm>
          <a:prstGeom prst="rect">
            <a:avLst/>
          </a:prstGeom>
        </p:spPr>
      </p:pic>
      <p:sp>
        <p:nvSpPr>
          <p:cNvPr id="11" name="CuadroTexto 10">
            <a:extLst>
              <a:ext uri="{FF2B5EF4-FFF2-40B4-BE49-F238E27FC236}">
                <a16:creationId xmlns:a16="http://schemas.microsoft.com/office/drawing/2014/main" id="{93EE223D-5E37-452D-8814-A325872A33D9}"/>
              </a:ext>
            </a:extLst>
          </p:cNvPr>
          <p:cNvSpPr txBox="1"/>
          <p:nvPr/>
        </p:nvSpPr>
        <p:spPr>
          <a:xfrm>
            <a:off x="5857474" y="5871078"/>
            <a:ext cx="5231927" cy="646331"/>
          </a:xfrm>
          <a:prstGeom prst="rect">
            <a:avLst/>
          </a:prstGeom>
          <a:noFill/>
        </p:spPr>
        <p:txBody>
          <a:bodyPr wrap="square" rtlCol="0">
            <a:spAutoFit/>
          </a:bodyPr>
          <a:lstStyle/>
          <a:p>
            <a:pPr marL="285750" indent="-285750" algn="just">
              <a:buFont typeface="Arial" panose="020B0604020202020204" pitchFamily="34" charset="0"/>
              <a:buChar char="•"/>
            </a:pPr>
            <a:r>
              <a:rPr lang="es-MX" dirty="0"/>
              <a:t>El destinatario-descodificador descodifica sólo en la</a:t>
            </a:r>
          </a:p>
          <a:p>
            <a:pPr algn="just"/>
            <a:r>
              <a:rPr lang="es-MX" dirty="0"/>
              <a:t>medida en que puede decir lo que oye.</a:t>
            </a:r>
          </a:p>
        </p:txBody>
      </p:sp>
    </p:spTree>
    <p:extLst>
      <p:ext uri="{BB962C8B-B14F-4D97-AF65-F5344CB8AC3E}">
        <p14:creationId xmlns:p14="http://schemas.microsoft.com/office/powerpoint/2010/main" val="374911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36C2560-3EA4-4011-A159-DB5BF0D28521}"/>
              </a:ext>
            </a:extLst>
          </p:cNvPr>
          <p:cNvSpPr>
            <a:spLocks noGrp="1"/>
          </p:cNvSpPr>
          <p:nvPr>
            <p:ph sz="half" idx="1"/>
          </p:nvPr>
        </p:nvSpPr>
        <p:spPr>
          <a:xfrm>
            <a:off x="457200" y="867103"/>
            <a:ext cx="5396483" cy="4872923"/>
          </a:xfrm>
        </p:spPr>
        <p:txBody>
          <a:bodyPr>
            <a:normAutofit/>
          </a:bodyPr>
          <a:lstStyle/>
          <a:p>
            <a:pPr algn="just"/>
            <a:r>
              <a:rPr lang="es-MX" dirty="0"/>
              <a:t>Ferdinand de Saussure</a:t>
            </a:r>
          </a:p>
          <a:p>
            <a:pPr lvl="1" algn="just"/>
            <a:r>
              <a:rPr lang="es-MX" dirty="0"/>
              <a:t>El lenguaje es multiforme y </a:t>
            </a:r>
            <a:r>
              <a:rPr lang="es-MX" dirty="0" err="1"/>
              <a:t>hétéroclite</a:t>
            </a:r>
            <a:r>
              <a:rPr lang="es-MX" dirty="0"/>
              <a:t>; a caballo en diferentes dominios, a la vez físico, filosófico y psíquico, pertenece además al dominio individual y al dominio social; no se deja clasificar en ninguna de las categorías de los hechos humanos, porque no se sabe cómo desembrollar su unidad.</a:t>
            </a:r>
          </a:p>
          <a:p>
            <a:pPr algn="just"/>
            <a:r>
              <a:rPr lang="es-MX" dirty="0"/>
              <a:t>Para aislar de esta masa de rasgos que se relacionan con el lenguaje un objeto unificado y susceptible de una clasificación, la lingüística distingue la parte lengua dentro del conjunto del lenguaje.</a:t>
            </a:r>
          </a:p>
        </p:txBody>
      </p:sp>
      <p:sp>
        <p:nvSpPr>
          <p:cNvPr id="4" name="Marcador de contenido 3">
            <a:extLst>
              <a:ext uri="{FF2B5EF4-FFF2-40B4-BE49-F238E27FC236}">
                <a16:creationId xmlns:a16="http://schemas.microsoft.com/office/drawing/2014/main" id="{DCD51F2C-5D12-44DF-BBCD-7157C81AB315}"/>
              </a:ext>
            </a:extLst>
          </p:cNvPr>
          <p:cNvSpPr>
            <a:spLocks noGrp="1"/>
          </p:cNvSpPr>
          <p:nvPr>
            <p:ph sz="half" idx="2"/>
          </p:nvPr>
        </p:nvSpPr>
        <p:spPr>
          <a:xfrm>
            <a:off x="6658384" y="1245476"/>
            <a:ext cx="4270247" cy="3138716"/>
          </a:xfrm>
        </p:spPr>
        <p:txBody>
          <a:bodyPr>
            <a:normAutofit/>
          </a:bodyPr>
          <a:lstStyle/>
          <a:p>
            <a:pPr algn="just"/>
            <a:r>
              <a:rPr lang="es-MX" dirty="0"/>
              <a:t>«Se la puede localizar en la porción determinada del circuito en la que una imagen auditiva (i) se asocia a un concepto (c)»</a:t>
            </a:r>
          </a:p>
        </p:txBody>
      </p:sp>
      <p:pic>
        <p:nvPicPr>
          <p:cNvPr id="5" name="Imagen 4">
            <a:extLst>
              <a:ext uri="{FF2B5EF4-FFF2-40B4-BE49-F238E27FC236}">
                <a16:creationId xmlns:a16="http://schemas.microsoft.com/office/drawing/2014/main" id="{23CBACCD-8A04-49AA-A758-3212748C627C}"/>
              </a:ext>
            </a:extLst>
          </p:cNvPr>
          <p:cNvPicPr>
            <a:picLocks noChangeAspect="1"/>
          </p:cNvPicPr>
          <p:nvPr/>
        </p:nvPicPr>
        <p:blipFill rotWithShape="1">
          <a:blip r:embed="rId2"/>
          <a:srcRect l="10344" t="39332" r="64191" b="24978"/>
          <a:stretch/>
        </p:blipFill>
        <p:spPr>
          <a:xfrm>
            <a:off x="5707794" y="3429000"/>
            <a:ext cx="5905663" cy="2758966"/>
          </a:xfrm>
          <a:prstGeom prst="rect">
            <a:avLst/>
          </a:prstGeom>
        </p:spPr>
      </p:pic>
    </p:spTree>
    <p:extLst>
      <p:ext uri="{BB962C8B-B14F-4D97-AF65-F5344CB8AC3E}">
        <p14:creationId xmlns:p14="http://schemas.microsoft.com/office/powerpoint/2010/main" val="332673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DAF134-FFA7-4BB9-ADFC-4E7DCF4AE237}"/>
              </a:ext>
            </a:extLst>
          </p:cNvPr>
          <p:cNvSpPr>
            <a:spLocks noGrp="1"/>
          </p:cNvSpPr>
          <p:nvPr>
            <p:ph type="title"/>
          </p:nvPr>
        </p:nvSpPr>
        <p:spPr/>
        <p:txBody>
          <a:bodyPr/>
          <a:lstStyle/>
          <a:p>
            <a:r>
              <a:rPr lang="es-MX" dirty="0"/>
              <a:t>Lingüística</a:t>
            </a:r>
          </a:p>
        </p:txBody>
      </p:sp>
      <p:sp>
        <p:nvSpPr>
          <p:cNvPr id="4" name="Marcador de texto 3">
            <a:extLst>
              <a:ext uri="{FF2B5EF4-FFF2-40B4-BE49-F238E27FC236}">
                <a16:creationId xmlns:a16="http://schemas.microsoft.com/office/drawing/2014/main" id="{4DA66AF1-8128-4209-9D77-DBA8A0FB7A2A}"/>
              </a:ext>
            </a:extLst>
          </p:cNvPr>
          <p:cNvSpPr>
            <a:spLocks noGrp="1"/>
          </p:cNvSpPr>
          <p:nvPr>
            <p:ph type="body" idx="1"/>
          </p:nvPr>
        </p:nvSpPr>
        <p:spPr/>
        <p:txBody>
          <a:bodyPr/>
          <a:lstStyle/>
          <a:p>
            <a:r>
              <a:rPr lang="es-MX" dirty="0"/>
              <a:t>Los signos lingüísticos son el «origen» de cualquier símbolo.</a:t>
            </a:r>
          </a:p>
        </p:txBody>
      </p:sp>
    </p:spTree>
    <p:extLst>
      <p:ext uri="{BB962C8B-B14F-4D97-AF65-F5344CB8AC3E}">
        <p14:creationId xmlns:p14="http://schemas.microsoft.com/office/powerpoint/2010/main" val="201230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42596-CD84-4489-9963-DA9F9C031E4C}"/>
              </a:ext>
            </a:extLst>
          </p:cNvPr>
          <p:cNvSpPr>
            <a:spLocks noGrp="1"/>
          </p:cNvSpPr>
          <p:nvPr>
            <p:ph type="title"/>
          </p:nvPr>
        </p:nvSpPr>
        <p:spPr/>
        <p:txBody>
          <a:bodyPr/>
          <a:lstStyle/>
          <a:p>
            <a:r>
              <a:rPr lang="es-MX" dirty="0"/>
              <a:t>Signo lingüístico </a:t>
            </a:r>
          </a:p>
        </p:txBody>
      </p:sp>
      <p:sp>
        <p:nvSpPr>
          <p:cNvPr id="3" name="Marcador de contenido 2">
            <a:extLst>
              <a:ext uri="{FF2B5EF4-FFF2-40B4-BE49-F238E27FC236}">
                <a16:creationId xmlns:a16="http://schemas.microsoft.com/office/drawing/2014/main" id="{F8353A4C-BD3C-46B9-959C-F400447830DF}"/>
              </a:ext>
            </a:extLst>
          </p:cNvPr>
          <p:cNvSpPr>
            <a:spLocks noGrp="1"/>
          </p:cNvSpPr>
          <p:nvPr>
            <p:ph sz="half" idx="1"/>
          </p:nvPr>
        </p:nvSpPr>
        <p:spPr>
          <a:xfrm>
            <a:off x="951291" y="2674778"/>
            <a:ext cx="4271771" cy="3101982"/>
          </a:xfrm>
        </p:spPr>
        <p:txBody>
          <a:bodyPr>
            <a:normAutofit/>
          </a:bodyPr>
          <a:lstStyle/>
          <a:p>
            <a:pPr algn="just"/>
            <a:r>
              <a:rPr lang="es-MX" dirty="0"/>
              <a:t>El signo significa «in </a:t>
            </a:r>
            <a:r>
              <a:rPr lang="es-MX" dirty="0" err="1"/>
              <a:t>absentia</a:t>
            </a:r>
            <a:r>
              <a:rPr lang="es-MX" dirty="0"/>
              <a:t>». «In </a:t>
            </a:r>
            <a:r>
              <a:rPr lang="es-MX" dirty="0" err="1"/>
              <a:t>praesentia</a:t>
            </a:r>
            <a:r>
              <a:rPr lang="es-MX" dirty="0"/>
              <a:t>», es decir, en función del objeto presente que representa, el signo parece plantear una relación de convención o de contrato entre el objeto material representado y la forma fónica representante.</a:t>
            </a:r>
          </a:p>
        </p:txBody>
      </p:sp>
      <p:sp>
        <p:nvSpPr>
          <p:cNvPr id="4" name="Marcador de contenido 3">
            <a:extLst>
              <a:ext uri="{FF2B5EF4-FFF2-40B4-BE49-F238E27FC236}">
                <a16:creationId xmlns:a16="http://schemas.microsoft.com/office/drawing/2014/main" id="{27A8455B-F32A-47D2-BD31-5E94B0A052E8}"/>
              </a:ext>
            </a:extLst>
          </p:cNvPr>
          <p:cNvSpPr>
            <a:spLocks noGrp="1"/>
          </p:cNvSpPr>
          <p:nvPr>
            <p:ph sz="half" idx="2"/>
          </p:nvPr>
        </p:nvSpPr>
        <p:spPr>
          <a:xfrm>
            <a:off x="6589987" y="2674778"/>
            <a:ext cx="4791086" cy="3762756"/>
          </a:xfrm>
        </p:spPr>
        <p:txBody>
          <a:bodyPr>
            <a:normAutofit/>
          </a:bodyPr>
          <a:lstStyle/>
          <a:p>
            <a:r>
              <a:rPr lang="es-MX" dirty="0"/>
              <a:t>Pierce</a:t>
            </a:r>
          </a:p>
          <a:p>
            <a:pPr lvl="1" algn="just"/>
            <a:r>
              <a:rPr lang="es-MX" dirty="0"/>
              <a:t>El signo es una relación triádica que se establece entre un objeto, su representante y el interpretador. El interpretador, para aquel lingüista, es una especie de base sobre la cual instaura la relación objeto-signo y corresponde a la idea en el sentido platónico del término. Porque el signo no representa todo el objeto sino únicamente una idea de aquél, o como diría Sapir, el concepto de ese objeto.</a:t>
            </a:r>
          </a:p>
        </p:txBody>
      </p:sp>
    </p:spTree>
    <p:extLst>
      <p:ext uri="{BB962C8B-B14F-4D97-AF65-F5344CB8AC3E}">
        <p14:creationId xmlns:p14="http://schemas.microsoft.com/office/powerpoint/2010/main" val="675084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8C25B8D-177B-41E0-ABB3-C9AF5ACCB830}"/>
              </a:ext>
            </a:extLst>
          </p:cNvPr>
          <p:cNvSpPr>
            <a:spLocks noGrp="1"/>
          </p:cNvSpPr>
          <p:nvPr>
            <p:ph type="title"/>
          </p:nvPr>
        </p:nvSpPr>
        <p:spPr/>
        <p:txBody>
          <a:bodyPr/>
          <a:lstStyle/>
          <a:p>
            <a:r>
              <a:rPr lang="es-MX" i="1" dirty="0"/>
              <a:t>Teoría general de los signos</a:t>
            </a:r>
            <a:r>
              <a:rPr lang="es-MX" dirty="0"/>
              <a:t> </a:t>
            </a:r>
            <a:br>
              <a:rPr lang="es-MX" dirty="0"/>
            </a:br>
            <a:r>
              <a:rPr lang="es-MX" dirty="0"/>
              <a:t>Pierce</a:t>
            </a:r>
          </a:p>
        </p:txBody>
      </p:sp>
      <p:sp>
        <p:nvSpPr>
          <p:cNvPr id="6" name="Marcador de contenido 5">
            <a:extLst>
              <a:ext uri="{FF2B5EF4-FFF2-40B4-BE49-F238E27FC236}">
                <a16:creationId xmlns:a16="http://schemas.microsoft.com/office/drawing/2014/main" id="{63D37193-BDA2-4247-888C-5CF7EA8259E4}"/>
              </a:ext>
            </a:extLst>
          </p:cNvPr>
          <p:cNvSpPr>
            <a:spLocks noGrp="1"/>
          </p:cNvSpPr>
          <p:nvPr>
            <p:ph idx="1"/>
          </p:nvPr>
        </p:nvSpPr>
        <p:spPr/>
        <p:txBody>
          <a:bodyPr>
            <a:normAutofit/>
          </a:bodyPr>
          <a:lstStyle/>
          <a:p>
            <a:pPr lvl="1" algn="just"/>
            <a:r>
              <a:rPr lang="es-MX" dirty="0"/>
              <a:t>—El icono se refiere al objeto por su parecido con él: por ejemplo, el dibujo de un árbol que representa al árbol real, el cual se parece a aquél, es un icono.</a:t>
            </a:r>
          </a:p>
          <a:p>
            <a:pPr lvl="1" algn="just"/>
            <a:r>
              <a:rPr lang="es-MX" dirty="0"/>
              <a:t>—El índice no se parece forzosamente al objeto pero recibe una influencia de aquél y, por eso mismo, tiene algo en común con el objeto: un ejemplo sería el humo en tanto que índice del fuego.</a:t>
            </a:r>
          </a:p>
          <a:p>
            <a:pPr lvl="1" algn="just"/>
            <a:r>
              <a:rPr lang="es-MX" dirty="0"/>
              <a:t>—El símbolo se refiere a un objeto que designa por una especie de ley, de convención, a través de la idea: tales son los signos lingüísticos.</a:t>
            </a:r>
          </a:p>
        </p:txBody>
      </p:sp>
    </p:spTree>
    <p:extLst>
      <p:ext uri="{BB962C8B-B14F-4D97-AF65-F5344CB8AC3E}">
        <p14:creationId xmlns:p14="http://schemas.microsoft.com/office/powerpoint/2010/main" val="408156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710FDA-40FE-4309-962F-7950D7A7F7BD}"/>
              </a:ext>
            </a:extLst>
          </p:cNvPr>
          <p:cNvSpPr>
            <a:spLocks noGrp="1"/>
          </p:cNvSpPr>
          <p:nvPr>
            <p:ph type="title"/>
          </p:nvPr>
        </p:nvSpPr>
        <p:spPr/>
        <p:txBody>
          <a:bodyPr/>
          <a:lstStyle/>
          <a:p>
            <a:r>
              <a:rPr lang="es-MX" dirty="0"/>
              <a:t>Saussure</a:t>
            </a:r>
          </a:p>
        </p:txBody>
      </p:sp>
      <p:sp>
        <p:nvSpPr>
          <p:cNvPr id="3" name="Marcador de contenido 2">
            <a:extLst>
              <a:ext uri="{FF2B5EF4-FFF2-40B4-BE49-F238E27FC236}">
                <a16:creationId xmlns:a16="http://schemas.microsoft.com/office/drawing/2014/main" id="{D33525A9-1AC8-421B-BF9C-256DA1AB2E60}"/>
              </a:ext>
            </a:extLst>
          </p:cNvPr>
          <p:cNvSpPr>
            <a:spLocks noGrp="1"/>
          </p:cNvSpPr>
          <p:nvPr>
            <p:ph sz="half" idx="1"/>
          </p:nvPr>
        </p:nvSpPr>
        <p:spPr/>
        <p:txBody>
          <a:bodyPr>
            <a:normAutofit lnSpcReduction="10000"/>
          </a:bodyPr>
          <a:lstStyle/>
          <a:p>
            <a:pPr algn="just"/>
            <a:r>
              <a:rPr lang="es-MX" dirty="0"/>
              <a:t>Primer desarrollo exhaustivo y científico del signo lingüístico en su concepción moderna</a:t>
            </a:r>
          </a:p>
          <a:p>
            <a:pPr lvl="1" algn="just"/>
            <a:r>
              <a:rPr lang="es-MX" dirty="0"/>
              <a:t>Es ilusorio creer que el signo lingüístico asocia una cosa con un nombre</a:t>
            </a:r>
          </a:p>
          <a:p>
            <a:pPr lvl="1" algn="just"/>
            <a:r>
              <a:rPr lang="es-MX" dirty="0"/>
              <a:t>La ligazón que establece el signo se halla ente un concepto y una imagen acústica. La imagen acústica no es el sonido mismo sino «la huella psíquica de ese sonido, la representación que de él nos da el testimonio de nuestros sentidos</a:t>
            </a:r>
          </a:p>
        </p:txBody>
      </p:sp>
      <p:sp>
        <p:nvSpPr>
          <p:cNvPr id="4" name="Marcador de contenido 3">
            <a:extLst>
              <a:ext uri="{FF2B5EF4-FFF2-40B4-BE49-F238E27FC236}">
                <a16:creationId xmlns:a16="http://schemas.microsoft.com/office/drawing/2014/main" id="{BDBE8998-5342-4947-AF5B-E6508B1DABF3}"/>
              </a:ext>
            </a:extLst>
          </p:cNvPr>
          <p:cNvSpPr>
            <a:spLocks noGrp="1"/>
          </p:cNvSpPr>
          <p:nvPr>
            <p:ph sz="half" idx="2"/>
          </p:nvPr>
        </p:nvSpPr>
        <p:spPr/>
        <p:txBody>
          <a:bodyPr>
            <a:normAutofit lnSpcReduction="10000"/>
          </a:bodyPr>
          <a:lstStyle/>
          <a:p>
            <a:pPr algn="just"/>
            <a:r>
              <a:rPr lang="es-MX" dirty="0"/>
              <a:t>El signo es una realidad psíquica con dos caras: siendo una el concepto y la otra la imagen acústica.</a:t>
            </a:r>
          </a:p>
          <a:p>
            <a:pPr algn="just"/>
            <a:r>
              <a:rPr lang="es-MX" dirty="0"/>
              <a:t>Ejemplo: la palabra «piedra», el signo está constituido por la imagen acústica piedra y por el concepto «piedra»:</a:t>
            </a:r>
          </a:p>
        </p:txBody>
      </p:sp>
      <p:pic>
        <p:nvPicPr>
          <p:cNvPr id="5" name="Imagen 4">
            <a:extLst>
              <a:ext uri="{FF2B5EF4-FFF2-40B4-BE49-F238E27FC236}">
                <a16:creationId xmlns:a16="http://schemas.microsoft.com/office/drawing/2014/main" id="{BAA466ED-9B2E-4F9D-A641-28F0D18E7CFC}"/>
              </a:ext>
            </a:extLst>
          </p:cNvPr>
          <p:cNvPicPr>
            <a:picLocks noChangeAspect="1"/>
          </p:cNvPicPr>
          <p:nvPr/>
        </p:nvPicPr>
        <p:blipFill rotWithShape="1">
          <a:blip r:embed="rId2"/>
          <a:srcRect l="16939" t="64935" r="70518" b="20712"/>
          <a:stretch/>
        </p:blipFill>
        <p:spPr>
          <a:xfrm>
            <a:off x="6915252" y="4841748"/>
            <a:ext cx="3116371" cy="1188720"/>
          </a:xfrm>
          <a:prstGeom prst="rect">
            <a:avLst/>
          </a:prstGeom>
        </p:spPr>
      </p:pic>
    </p:spTree>
    <p:extLst>
      <p:ext uri="{BB962C8B-B14F-4D97-AF65-F5344CB8AC3E}">
        <p14:creationId xmlns:p14="http://schemas.microsoft.com/office/powerpoint/2010/main" val="3904346206"/>
      </p:ext>
    </p:extLst>
  </p:cSld>
  <p:clrMapOvr>
    <a:masterClrMapping/>
  </p:clrMapOvr>
</p:sld>
</file>

<file path=ppt/theme/theme1.xml><?xml version="1.0" encoding="utf-8"?>
<a:theme xmlns:a="http://schemas.openxmlformats.org/drawingml/2006/main" name="Paquet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TM10001115[[fn=Paquete]]</Template>
  <TotalTime>3054</TotalTime>
  <Words>2922</Words>
  <Application>Microsoft Office PowerPoint</Application>
  <PresentationFormat>Panorámica</PresentationFormat>
  <Paragraphs>117</Paragraphs>
  <Slides>29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Gill Sans MT</vt:lpstr>
      <vt:lpstr>Paquete</vt:lpstr>
      <vt:lpstr>Lenguaje, lingüística y discurso</vt:lpstr>
      <vt:lpstr>Lenguaje </vt:lpstr>
      <vt:lpstr>El lenguaje, la lengua, el habla, el discurso</vt:lpstr>
      <vt:lpstr>Presentación de PowerPoint</vt:lpstr>
      <vt:lpstr>Presentación de PowerPoint</vt:lpstr>
      <vt:lpstr>Lingüística</vt:lpstr>
      <vt:lpstr>Signo lingüístico </vt:lpstr>
      <vt:lpstr>Teoría general de los signos  Pierce</vt:lpstr>
      <vt:lpstr>Saussure</vt:lpstr>
      <vt:lpstr>Saussure</vt:lpstr>
      <vt:lpstr>¿Cuál es la relación entre el significante y el significado?</vt:lpstr>
      <vt:lpstr>La materialidad del lenguaje</vt:lpstr>
      <vt:lpstr>Lo fonético</vt:lpstr>
      <vt:lpstr>Lo fonético</vt:lpstr>
      <vt:lpstr>Lo fonético</vt:lpstr>
      <vt:lpstr>Lo fonético</vt:lpstr>
      <vt:lpstr>Lo fonético</vt:lpstr>
      <vt:lpstr>Lo gráfico y lo gestual</vt:lpstr>
      <vt:lpstr>Lo gráfico y lo gestual</vt:lpstr>
      <vt:lpstr>clasificación de los sistemas de escritura</vt:lpstr>
      <vt:lpstr>clasificación de los sistemas de escritura</vt:lpstr>
      <vt:lpstr>logogramas fonéticos</vt:lpstr>
      <vt:lpstr>logogramas fonéticos</vt:lpstr>
      <vt:lpstr>Categorías y relaciones lingüísticas</vt:lpstr>
      <vt:lpstr>Categorías y relaciones lingüísticas</vt:lpstr>
      <vt:lpstr>Categorías y relaciones lingüísticas</vt:lpstr>
      <vt:lpstr>Ejemplo de contigüidad espacial entre los sentidos </vt:lpstr>
      <vt:lpstr>Categorías y relaciones lingüísticas</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Lenguaje, lingüística y discurso</dc:title>
  <dc:creator>Mara</dc:creator>
  <cp:lastModifiedBy>Mara</cp:lastModifiedBy>
  <cp:revision>59</cp:revision>
  <dcterms:created xsi:type="dcterms:W3CDTF">2021-04-19T21:43:09Z</dcterms:created>
  <dcterms:modified xsi:type="dcterms:W3CDTF">2021-08-20T18:02:21Z</dcterms:modified>
</cp:coreProperties>
</file>