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Architects Daughter" pitchFamily="2" charset="0"/>
      <p:regular r:id="rId34"/>
    </p:embeddedFont>
    <p:embeddedFont>
      <p:font typeface="Arimo" panose="020B0604020202020204" pitchFamily="34" charset="0"/>
      <p:regular r:id="rId35"/>
    </p:embeddedFont>
    <p:embeddedFont>
      <p:font typeface="Arimo Bold" panose="020B0704020202020204" pitchFamily="34" charset="0"/>
      <p:regular r:id="rId36"/>
    </p:embeddedFont>
    <p:embeddedFont>
      <p:font typeface="Arimo Bold Italics" panose="020B0704020202090204" pitchFamily="34" charset="0"/>
      <p:regular r:id="rId37"/>
    </p:embeddedFont>
    <p:embeddedFont>
      <p:font typeface="Arimo Italics" panose="020B0604020202090204" pitchFamily="34" charset="0"/>
      <p:regular r:id="rId38"/>
    </p:embeddedFont>
    <p:embeddedFont>
      <p:font typeface="Cooper Hewitt" pitchFamily="2" charset="0"/>
      <p:regular r:id="rId39"/>
    </p:embeddedFont>
    <p:embeddedFont>
      <p:font typeface="Cooper Hewitt Bold" pitchFamily="2" charset="0"/>
      <p:regular r:id="rId40"/>
    </p:embeddedFont>
    <p:embeddedFont>
      <p:font typeface="Cooper Hewitt Bold Italics" pitchFamily="2" charset="0"/>
      <p:regular r:id="rId41"/>
    </p:embeddedFont>
    <p:embeddedFont>
      <p:font typeface="Cooper Hewitt Italics" pitchFamily="2" charset="0"/>
      <p:regular r:id="rId42"/>
    </p:embeddedFont>
    <p:embeddedFont>
      <p:font typeface="Londrina Sketch" pitchFamily="2" charset="0"/>
      <p:regular r:id="rId43"/>
    </p:embeddedFont>
    <p:embeddedFont>
      <p:font typeface="Londrina Solid Black" pitchFamily="2" charset="0"/>
      <p:regular r:id="rId44"/>
    </p:embeddedFont>
    <p:embeddedFont>
      <p:font typeface="Open Sans Extra Bold" panose="020B0906030804020204" pitchFamily="34" charset="0"/>
      <p:regular r:id="rId45"/>
    </p:embeddedFont>
    <p:embeddedFont>
      <p:font typeface="Open Sans Extra Bold Italics" panose="020B0906030804020204" pitchFamily="34" charset="0"/>
      <p:regular r:id="rId46"/>
    </p:embeddedFont>
    <p:embeddedFont>
      <p:font typeface="Open Sans Light" panose="020B0306030504020204" pitchFamily="34" charset="0"/>
      <p:regular r:id="rId47"/>
    </p:embeddedFont>
    <p:embeddedFont>
      <p:font typeface="Open Sans Light Bold" panose="020B0806030504020204" pitchFamily="34" charset="0"/>
      <p:regular r:id="rId48"/>
    </p:embeddedFont>
    <p:embeddedFont>
      <p:font typeface="Open Sans Light Bold Italics" panose="020B0806030504020204" pitchFamily="34" charset="0"/>
      <p:regular r:id="rId49"/>
    </p:embeddedFont>
    <p:embeddedFont>
      <p:font typeface="Open Sans Light Italics" panose="020B0306030504020204" pitchFamily="3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font" Target="fonts/font6.fntdata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font" Target="fonts/font1.fntdata" /><Relationship Id="rId42" Type="http://schemas.openxmlformats.org/officeDocument/2006/relationships/font" Target="fonts/font9.fntdata" /><Relationship Id="rId47" Type="http://schemas.openxmlformats.org/officeDocument/2006/relationships/font" Target="fonts/font14.fntdata" /><Relationship Id="rId50" Type="http://schemas.openxmlformats.org/officeDocument/2006/relationships/font" Target="fonts/font17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font" Target="fonts/font5.fntdata" /><Relationship Id="rId46" Type="http://schemas.openxmlformats.org/officeDocument/2006/relationships/font" Target="fonts/font13.fntdata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font" Target="fonts/font8.fntdata" /><Relationship Id="rId54" Type="http://schemas.openxmlformats.org/officeDocument/2006/relationships/tableStyles" Target="tableStyle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font" Target="fonts/font4.fntdata" /><Relationship Id="rId40" Type="http://schemas.openxmlformats.org/officeDocument/2006/relationships/font" Target="fonts/font7.fntdata" /><Relationship Id="rId45" Type="http://schemas.openxmlformats.org/officeDocument/2006/relationships/font" Target="fonts/font12.fntdata" /><Relationship Id="rId53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font" Target="fonts/font3.fntdata" /><Relationship Id="rId49" Type="http://schemas.openxmlformats.org/officeDocument/2006/relationships/font" Target="fonts/font16.fntdata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font" Target="fonts/font11.fntdata" /><Relationship Id="rId52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font" Target="fonts/font2.fntdata" /><Relationship Id="rId43" Type="http://schemas.openxmlformats.org/officeDocument/2006/relationships/font" Target="fonts/font10.fntdata" /><Relationship Id="rId48" Type="http://schemas.openxmlformats.org/officeDocument/2006/relationships/font" Target="fonts/font15.fntdata" /><Relationship Id="rId8" Type="http://schemas.openxmlformats.org/officeDocument/2006/relationships/slide" Target="slides/slide7.xml" /><Relationship Id="rId51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 /><Relationship Id="rId13" Type="http://schemas.openxmlformats.org/officeDocument/2006/relationships/image" Target="../media/image12.png" /><Relationship Id="rId18" Type="http://schemas.openxmlformats.org/officeDocument/2006/relationships/image" Target="../media/image17.png" /><Relationship Id="rId3" Type="http://schemas.openxmlformats.org/officeDocument/2006/relationships/image" Target="../media/image2.png" /><Relationship Id="rId21" Type="http://schemas.openxmlformats.org/officeDocument/2006/relationships/image" Target="../media/image20.svg" /><Relationship Id="rId7" Type="http://schemas.openxmlformats.org/officeDocument/2006/relationships/image" Target="../media/image6.png" /><Relationship Id="rId12" Type="http://schemas.openxmlformats.org/officeDocument/2006/relationships/image" Target="../media/image11.png" /><Relationship Id="rId17" Type="http://schemas.openxmlformats.org/officeDocument/2006/relationships/image" Target="../media/image16.svg" /><Relationship Id="rId25" Type="http://schemas.openxmlformats.org/officeDocument/2006/relationships/image" Target="../media/image24.jpeg" /><Relationship Id="rId2" Type="http://schemas.openxmlformats.org/officeDocument/2006/relationships/image" Target="../media/image1.png" /><Relationship Id="rId16" Type="http://schemas.openxmlformats.org/officeDocument/2006/relationships/image" Target="../media/image15.png" /><Relationship Id="rId20" Type="http://schemas.openxmlformats.org/officeDocument/2006/relationships/image" Target="../media/image19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11" Type="http://schemas.openxmlformats.org/officeDocument/2006/relationships/image" Target="../media/image10.svg" /><Relationship Id="rId24" Type="http://schemas.openxmlformats.org/officeDocument/2006/relationships/image" Target="../media/image23.jpeg" /><Relationship Id="rId5" Type="http://schemas.openxmlformats.org/officeDocument/2006/relationships/image" Target="../media/image4.png" /><Relationship Id="rId15" Type="http://schemas.openxmlformats.org/officeDocument/2006/relationships/image" Target="../media/image14.png" /><Relationship Id="rId23" Type="http://schemas.openxmlformats.org/officeDocument/2006/relationships/image" Target="../media/image22.gif" /><Relationship Id="rId10" Type="http://schemas.openxmlformats.org/officeDocument/2006/relationships/image" Target="../media/image9.svg" /><Relationship Id="rId19" Type="http://schemas.openxmlformats.org/officeDocument/2006/relationships/image" Target="../media/image18.svg" /><Relationship Id="rId4" Type="http://schemas.openxmlformats.org/officeDocument/2006/relationships/image" Target="../media/image3.png" /><Relationship Id="rId9" Type="http://schemas.openxmlformats.org/officeDocument/2006/relationships/image" Target="../media/image8.png" /><Relationship Id="rId14" Type="http://schemas.openxmlformats.org/officeDocument/2006/relationships/image" Target="../media/image13.svg" /><Relationship Id="rId22" Type="http://schemas.openxmlformats.org/officeDocument/2006/relationships/image" Target="../media/image21.gif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3" Type="http://schemas.openxmlformats.org/officeDocument/2006/relationships/image" Target="../media/image55.png" /><Relationship Id="rId7" Type="http://schemas.openxmlformats.org/officeDocument/2006/relationships/image" Target="../media/image63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4.png" /><Relationship Id="rId11" Type="http://schemas.openxmlformats.org/officeDocument/2006/relationships/image" Target="../media/image79.png" /><Relationship Id="rId5" Type="http://schemas.openxmlformats.org/officeDocument/2006/relationships/image" Target="../media/image68.png" /><Relationship Id="rId10" Type="http://schemas.openxmlformats.org/officeDocument/2006/relationships/image" Target="../media/image65.svg" /><Relationship Id="rId4" Type="http://schemas.openxmlformats.org/officeDocument/2006/relationships/image" Target="../media/image56.svg" /><Relationship Id="rId9" Type="http://schemas.openxmlformats.org/officeDocument/2006/relationships/image" Target="../media/image64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 /><Relationship Id="rId7" Type="http://schemas.openxmlformats.org/officeDocument/2006/relationships/image" Target="../media/image81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svg" /><Relationship Id="rId5" Type="http://schemas.openxmlformats.org/officeDocument/2006/relationships/image" Target="../media/image25.png" /><Relationship Id="rId4" Type="http://schemas.openxmlformats.org/officeDocument/2006/relationships/image" Target="../media/image3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 /><Relationship Id="rId3" Type="http://schemas.openxmlformats.org/officeDocument/2006/relationships/image" Target="../media/image82.png" /><Relationship Id="rId7" Type="http://schemas.openxmlformats.org/officeDocument/2006/relationships/image" Target="../media/image8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4.jpeg" /><Relationship Id="rId5" Type="http://schemas.openxmlformats.org/officeDocument/2006/relationships/image" Target="../media/image63.png" /><Relationship Id="rId4" Type="http://schemas.openxmlformats.org/officeDocument/2006/relationships/image" Target="../media/image83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 /><Relationship Id="rId7" Type="http://schemas.openxmlformats.org/officeDocument/2006/relationships/image" Target="../media/image87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6.svg" /><Relationship Id="rId5" Type="http://schemas.openxmlformats.org/officeDocument/2006/relationships/image" Target="../media/image85.png" /><Relationship Id="rId4" Type="http://schemas.openxmlformats.org/officeDocument/2006/relationships/image" Target="../media/image84.jpe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 /><Relationship Id="rId3" Type="http://schemas.openxmlformats.org/officeDocument/2006/relationships/image" Target="../media/image83.png" /><Relationship Id="rId7" Type="http://schemas.openxmlformats.org/officeDocument/2006/relationships/image" Target="../media/image88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6.svg" /><Relationship Id="rId5" Type="http://schemas.openxmlformats.org/officeDocument/2006/relationships/image" Target="../media/image85.png" /><Relationship Id="rId4" Type="http://schemas.openxmlformats.org/officeDocument/2006/relationships/image" Target="../media/image63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88.jpeg" /><Relationship Id="rId4" Type="http://schemas.openxmlformats.org/officeDocument/2006/relationships/image" Target="../media/image86.sv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9.jpeg" /><Relationship Id="rId5" Type="http://schemas.openxmlformats.org/officeDocument/2006/relationships/image" Target="../media/image63.png" /><Relationship Id="rId4" Type="http://schemas.openxmlformats.org/officeDocument/2006/relationships/image" Target="../media/image83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0.jpeg" /><Relationship Id="rId5" Type="http://schemas.openxmlformats.org/officeDocument/2006/relationships/image" Target="../media/image63.png" /><Relationship Id="rId4" Type="http://schemas.openxmlformats.org/officeDocument/2006/relationships/image" Target="../media/image83.png" 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 /><Relationship Id="rId3" Type="http://schemas.openxmlformats.org/officeDocument/2006/relationships/image" Target="../media/image54.png" /><Relationship Id="rId7" Type="http://schemas.openxmlformats.org/officeDocument/2006/relationships/image" Target="../media/image58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7.png" /><Relationship Id="rId5" Type="http://schemas.openxmlformats.org/officeDocument/2006/relationships/image" Target="../media/image56.svg" /><Relationship Id="rId10" Type="http://schemas.openxmlformats.org/officeDocument/2006/relationships/image" Target="../media/image50.jpeg" /><Relationship Id="rId4" Type="http://schemas.openxmlformats.org/officeDocument/2006/relationships/image" Target="../media/image55.png" /><Relationship Id="rId9" Type="http://schemas.openxmlformats.org/officeDocument/2006/relationships/image" Target="../media/image60.svg" 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 /><Relationship Id="rId3" Type="http://schemas.openxmlformats.org/officeDocument/2006/relationships/slideLayout" Target="../slideLayouts/slideLayout7.xml" /><Relationship Id="rId7" Type="http://schemas.openxmlformats.org/officeDocument/2006/relationships/image" Target="../media/image56.svg" /><Relationship Id="rId12" Type="http://schemas.openxmlformats.org/officeDocument/2006/relationships/image" Target="../media/image90.png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6" Type="http://schemas.openxmlformats.org/officeDocument/2006/relationships/image" Target="../media/image55.png" /><Relationship Id="rId11" Type="http://schemas.openxmlformats.org/officeDocument/2006/relationships/image" Target="../media/image60.svg" /><Relationship Id="rId5" Type="http://schemas.openxmlformats.org/officeDocument/2006/relationships/image" Target="../media/image54.png" /><Relationship Id="rId10" Type="http://schemas.openxmlformats.org/officeDocument/2006/relationships/image" Target="../media/image59.png" /><Relationship Id="rId4" Type="http://schemas.openxmlformats.org/officeDocument/2006/relationships/image" Target="../media/image1.png" /><Relationship Id="rId9" Type="http://schemas.openxmlformats.org/officeDocument/2006/relationships/image" Target="../media/image58.sv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 /><Relationship Id="rId13" Type="http://schemas.openxmlformats.org/officeDocument/2006/relationships/image" Target="../media/image33.jpeg" /><Relationship Id="rId3" Type="http://schemas.openxmlformats.org/officeDocument/2006/relationships/image" Target="../media/image6.png" /><Relationship Id="rId7" Type="http://schemas.openxmlformats.org/officeDocument/2006/relationships/image" Target="../media/image27.png" /><Relationship Id="rId12" Type="http://schemas.openxmlformats.org/officeDocument/2006/relationships/image" Target="../media/image32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svg" /><Relationship Id="rId11" Type="http://schemas.openxmlformats.org/officeDocument/2006/relationships/image" Target="../media/image31.png" /><Relationship Id="rId5" Type="http://schemas.openxmlformats.org/officeDocument/2006/relationships/image" Target="../media/image25.png" /><Relationship Id="rId10" Type="http://schemas.openxmlformats.org/officeDocument/2006/relationships/image" Target="../media/image30.png" /><Relationship Id="rId4" Type="http://schemas.openxmlformats.org/officeDocument/2006/relationships/image" Target="../media/image7.svg" /><Relationship Id="rId9" Type="http://schemas.openxmlformats.org/officeDocument/2006/relationships/image" Target="../media/image29.jpeg" 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 /><Relationship Id="rId3" Type="http://schemas.openxmlformats.org/officeDocument/2006/relationships/image" Target="../media/image54.png" /><Relationship Id="rId7" Type="http://schemas.openxmlformats.org/officeDocument/2006/relationships/image" Target="../media/image58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7.png" /><Relationship Id="rId11" Type="http://schemas.openxmlformats.org/officeDocument/2006/relationships/image" Target="../media/image92.jpeg" /><Relationship Id="rId5" Type="http://schemas.openxmlformats.org/officeDocument/2006/relationships/image" Target="../media/image56.svg" /><Relationship Id="rId10" Type="http://schemas.openxmlformats.org/officeDocument/2006/relationships/image" Target="../media/image91.jpeg" /><Relationship Id="rId4" Type="http://schemas.openxmlformats.org/officeDocument/2006/relationships/image" Target="../media/image55.png" /><Relationship Id="rId9" Type="http://schemas.openxmlformats.org/officeDocument/2006/relationships/image" Target="../media/image60.svg" 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 /><Relationship Id="rId3" Type="http://schemas.openxmlformats.org/officeDocument/2006/relationships/image" Target="../media/image54.png" /><Relationship Id="rId7" Type="http://schemas.openxmlformats.org/officeDocument/2006/relationships/image" Target="../media/image58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7.png" /><Relationship Id="rId5" Type="http://schemas.openxmlformats.org/officeDocument/2006/relationships/image" Target="../media/image56.svg" /><Relationship Id="rId4" Type="http://schemas.openxmlformats.org/officeDocument/2006/relationships/image" Target="../media/image55.png" /><Relationship Id="rId9" Type="http://schemas.openxmlformats.org/officeDocument/2006/relationships/image" Target="../media/image93.jpeg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7" Type="http://schemas.openxmlformats.org/officeDocument/2006/relationships/image" Target="../media/image94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2.jpeg" /><Relationship Id="rId5" Type="http://schemas.openxmlformats.org/officeDocument/2006/relationships/image" Target="../media/image56.svg" /><Relationship Id="rId4" Type="http://schemas.openxmlformats.org/officeDocument/2006/relationships/image" Target="../media/image55.png" 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 /><Relationship Id="rId3" Type="http://schemas.openxmlformats.org/officeDocument/2006/relationships/image" Target="../media/image54.png" /><Relationship Id="rId7" Type="http://schemas.openxmlformats.org/officeDocument/2006/relationships/image" Target="../media/image58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7.png" /><Relationship Id="rId5" Type="http://schemas.openxmlformats.org/officeDocument/2006/relationships/image" Target="../media/image56.svg" /><Relationship Id="rId10" Type="http://schemas.openxmlformats.org/officeDocument/2006/relationships/image" Target="../media/image95.jpeg" /><Relationship Id="rId4" Type="http://schemas.openxmlformats.org/officeDocument/2006/relationships/image" Target="../media/image55.png" /><Relationship Id="rId9" Type="http://schemas.openxmlformats.org/officeDocument/2006/relationships/image" Target="../media/image60.svg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6.jpeg" /><Relationship Id="rId5" Type="http://schemas.openxmlformats.org/officeDocument/2006/relationships/image" Target="../media/image60.svg" /><Relationship Id="rId4" Type="http://schemas.openxmlformats.org/officeDocument/2006/relationships/image" Target="../media/image59.png" 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 /><Relationship Id="rId3" Type="http://schemas.openxmlformats.org/officeDocument/2006/relationships/image" Target="../media/image54.png" /><Relationship Id="rId7" Type="http://schemas.openxmlformats.org/officeDocument/2006/relationships/image" Target="../media/image98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97.jpeg" /><Relationship Id="rId5" Type="http://schemas.openxmlformats.org/officeDocument/2006/relationships/image" Target="../media/image60.svg" /><Relationship Id="rId4" Type="http://schemas.openxmlformats.org/officeDocument/2006/relationships/image" Target="../media/image59.png" /><Relationship Id="rId9" Type="http://schemas.openxmlformats.org/officeDocument/2006/relationships/image" Target="../media/image100.jpeg" 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02.jpeg" /><Relationship Id="rId4" Type="http://schemas.openxmlformats.org/officeDocument/2006/relationships/image" Target="../media/image101.jpeg" 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 /><Relationship Id="rId3" Type="http://schemas.openxmlformats.org/officeDocument/2006/relationships/image" Target="../media/image54.png" /><Relationship Id="rId7" Type="http://schemas.openxmlformats.org/officeDocument/2006/relationships/image" Target="../media/image104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03.jpeg" /><Relationship Id="rId5" Type="http://schemas.openxmlformats.org/officeDocument/2006/relationships/image" Target="../media/image60.svg" /><Relationship Id="rId10" Type="http://schemas.openxmlformats.org/officeDocument/2006/relationships/image" Target="../media/image107.jpeg" /><Relationship Id="rId4" Type="http://schemas.openxmlformats.org/officeDocument/2006/relationships/image" Target="../media/image59.png" /><Relationship Id="rId9" Type="http://schemas.openxmlformats.org/officeDocument/2006/relationships/image" Target="../media/image106.jpeg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6" Type="http://schemas.openxmlformats.org/officeDocument/2006/relationships/image" Target="../media/image108.png" /><Relationship Id="rId5" Type="http://schemas.openxmlformats.org/officeDocument/2006/relationships/image" Target="../media/image54.png" /><Relationship Id="rId4" Type="http://schemas.openxmlformats.org/officeDocument/2006/relationships/image" Target="../media/image1.png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09.jpe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 /><Relationship Id="rId3" Type="http://schemas.openxmlformats.org/officeDocument/2006/relationships/image" Target="../media/image3.png" /><Relationship Id="rId7" Type="http://schemas.openxmlformats.org/officeDocument/2006/relationships/image" Target="../media/image37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png" /><Relationship Id="rId5" Type="http://schemas.openxmlformats.org/officeDocument/2006/relationships/image" Target="../media/image35.svg" /><Relationship Id="rId10" Type="http://schemas.openxmlformats.org/officeDocument/2006/relationships/image" Target="../media/image40.gif" /><Relationship Id="rId4" Type="http://schemas.openxmlformats.org/officeDocument/2006/relationships/image" Target="../media/image34.png" /><Relationship Id="rId9" Type="http://schemas.openxmlformats.org/officeDocument/2006/relationships/image" Target="../media/image39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5" Type="http://schemas.openxmlformats.org/officeDocument/2006/relationships/image" Target="../media/image111.jpeg" /><Relationship Id="rId4" Type="http://schemas.openxmlformats.org/officeDocument/2006/relationships/image" Target="../media/image110.jpeg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 /><Relationship Id="rId7" Type="http://schemas.openxmlformats.org/officeDocument/2006/relationships/image" Target="../media/image115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14.jpeg" /><Relationship Id="rId5" Type="http://schemas.openxmlformats.org/officeDocument/2006/relationships/image" Target="../media/image113.jpeg" /><Relationship Id="rId4" Type="http://schemas.openxmlformats.org/officeDocument/2006/relationships/image" Target="../media/image112.jpeg" 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slideLayout" Target="../slideLayouts/slideLayout7.xml" /><Relationship Id="rId1" Type="http://schemas.openxmlformats.org/officeDocument/2006/relationships/video" Target="https://youtu.be/M3p9MfHde1M" TargetMode="External" /><Relationship Id="rId4" Type="http://schemas.openxmlformats.org/officeDocument/2006/relationships/image" Target="../media/image116.jpe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13" Type="http://schemas.openxmlformats.org/officeDocument/2006/relationships/image" Target="../media/image49.gif" /><Relationship Id="rId3" Type="http://schemas.openxmlformats.org/officeDocument/2006/relationships/image" Target="../media/image2.png" /><Relationship Id="rId7" Type="http://schemas.openxmlformats.org/officeDocument/2006/relationships/image" Target="../media/image43.svg" /><Relationship Id="rId12" Type="http://schemas.openxmlformats.org/officeDocument/2006/relationships/image" Target="../media/image48.svg" /><Relationship Id="rId17" Type="http://schemas.openxmlformats.org/officeDocument/2006/relationships/image" Target="../media/image53.jpeg" /><Relationship Id="rId2" Type="http://schemas.openxmlformats.org/officeDocument/2006/relationships/image" Target="../media/image1.png" /><Relationship Id="rId16" Type="http://schemas.openxmlformats.org/officeDocument/2006/relationships/image" Target="../media/image52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2.png" /><Relationship Id="rId11" Type="http://schemas.openxmlformats.org/officeDocument/2006/relationships/image" Target="../media/image47.png" /><Relationship Id="rId5" Type="http://schemas.openxmlformats.org/officeDocument/2006/relationships/image" Target="../media/image10.svg" /><Relationship Id="rId15" Type="http://schemas.openxmlformats.org/officeDocument/2006/relationships/image" Target="../media/image51.jpeg" /><Relationship Id="rId10" Type="http://schemas.openxmlformats.org/officeDocument/2006/relationships/image" Target="../media/image46.svg" /><Relationship Id="rId4" Type="http://schemas.openxmlformats.org/officeDocument/2006/relationships/image" Target="../media/image41.png" /><Relationship Id="rId9" Type="http://schemas.openxmlformats.org/officeDocument/2006/relationships/image" Target="../media/image45.png" /><Relationship Id="rId14" Type="http://schemas.openxmlformats.org/officeDocument/2006/relationships/image" Target="../media/image50.jpe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 /><Relationship Id="rId3" Type="http://schemas.openxmlformats.org/officeDocument/2006/relationships/image" Target="../media/image54.png" /><Relationship Id="rId7" Type="http://schemas.openxmlformats.org/officeDocument/2006/relationships/image" Target="../media/image58.sv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7.png" /><Relationship Id="rId11" Type="http://schemas.openxmlformats.org/officeDocument/2006/relationships/image" Target="../media/image62.png" /><Relationship Id="rId5" Type="http://schemas.openxmlformats.org/officeDocument/2006/relationships/image" Target="../media/image56.svg" /><Relationship Id="rId10" Type="http://schemas.openxmlformats.org/officeDocument/2006/relationships/image" Target="../media/image61.jpeg" /><Relationship Id="rId4" Type="http://schemas.openxmlformats.org/officeDocument/2006/relationships/image" Target="../media/image55.png" /><Relationship Id="rId9" Type="http://schemas.openxmlformats.org/officeDocument/2006/relationships/image" Target="../media/image60.sv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 /><Relationship Id="rId3" Type="http://schemas.openxmlformats.org/officeDocument/2006/relationships/image" Target="../media/image55.png" /><Relationship Id="rId7" Type="http://schemas.openxmlformats.org/officeDocument/2006/relationships/image" Target="../media/image44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63.png" /><Relationship Id="rId11" Type="http://schemas.openxmlformats.org/officeDocument/2006/relationships/image" Target="../media/image67.png" /><Relationship Id="rId5" Type="http://schemas.openxmlformats.org/officeDocument/2006/relationships/image" Target="../media/image54.png" /><Relationship Id="rId10" Type="http://schemas.openxmlformats.org/officeDocument/2006/relationships/image" Target="../media/image66.png" /><Relationship Id="rId4" Type="http://schemas.openxmlformats.org/officeDocument/2006/relationships/image" Target="../media/image56.svg" /><Relationship Id="rId9" Type="http://schemas.openxmlformats.org/officeDocument/2006/relationships/image" Target="../media/image65.sv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3" Type="http://schemas.openxmlformats.org/officeDocument/2006/relationships/image" Target="../media/image55.png" /><Relationship Id="rId7" Type="http://schemas.openxmlformats.org/officeDocument/2006/relationships/image" Target="../media/image63.png" /><Relationship Id="rId12" Type="http://schemas.openxmlformats.org/officeDocument/2006/relationships/image" Target="../media/image70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4.png" /><Relationship Id="rId11" Type="http://schemas.openxmlformats.org/officeDocument/2006/relationships/image" Target="../media/image69.png" /><Relationship Id="rId5" Type="http://schemas.openxmlformats.org/officeDocument/2006/relationships/image" Target="../media/image68.png" /><Relationship Id="rId10" Type="http://schemas.openxmlformats.org/officeDocument/2006/relationships/image" Target="../media/image65.svg" /><Relationship Id="rId4" Type="http://schemas.openxmlformats.org/officeDocument/2006/relationships/image" Target="../media/image56.svg" /><Relationship Id="rId9" Type="http://schemas.openxmlformats.org/officeDocument/2006/relationships/image" Target="../media/image64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 /><Relationship Id="rId13" Type="http://schemas.openxmlformats.org/officeDocument/2006/relationships/image" Target="../media/image64.png" /><Relationship Id="rId18" Type="http://schemas.openxmlformats.org/officeDocument/2006/relationships/image" Target="../media/image76.png" /><Relationship Id="rId3" Type="http://schemas.openxmlformats.org/officeDocument/2006/relationships/image" Target="../media/image55.png" /><Relationship Id="rId7" Type="http://schemas.openxmlformats.org/officeDocument/2006/relationships/image" Target="../media/image48.svg" /><Relationship Id="rId12" Type="http://schemas.openxmlformats.org/officeDocument/2006/relationships/image" Target="../media/image44.png" /><Relationship Id="rId17" Type="http://schemas.openxmlformats.org/officeDocument/2006/relationships/image" Target="../media/image75.png" /><Relationship Id="rId2" Type="http://schemas.openxmlformats.org/officeDocument/2006/relationships/image" Target="../media/image1.png" /><Relationship Id="rId16" Type="http://schemas.openxmlformats.org/officeDocument/2006/relationships/image" Target="../media/image74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7.png" /><Relationship Id="rId11" Type="http://schemas.openxmlformats.org/officeDocument/2006/relationships/image" Target="../media/image63.png" /><Relationship Id="rId5" Type="http://schemas.openxmlformats.org/officeDocument/2006/relationships/image" Target="../media/image68.png" /><Relationship Id="rId15" Type="http://schemas.openxmlformats.org/officeDocument/2006/relationships/image" Target="../media/image73.png" /><Relationship Id="rId10" Type="http://schemas.openxmlformats.org/officeDocument/2006/relationships/image" Target="../media/image54.png" /><Relationship Id="rId4" Type="http://schemas.openxmlformats.org/officeDocument/2006/relationships/image" Target="../media/image56.svg" /><Relationship Id="rId9" Type="http://schemas.openxmlformats.org/officeDocument/2006/relationships/image" Target="../media/image72.svg" /><Relationship Id="rId14" Type="http://schemas.openxmlformats.org/officeDocument/2006/relationships/image" Target="../media/image65.sv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3" Type="http://schemas.openxmlformats.org/officeDocument/2006/relationships/image" Target="../media/image55.png" /><Relationship Id="rId7" Type="http://schemas.openxmlformats.org/officeDocument/2006/relationships/image" Target="../media/image63.png" /><Relationship Id="rId12" Type="http://schemas.openxmlformats.org/officeDocument/2006/relationships/image" Target="../media/image78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4.png" /><Relationship Id="rId11" Type="http://schemas.openxmlformats.org/officeDocument/2006/relationships/image" Target="../media/image77.png" /><Relationship Id="rId5" Type="http://schemas.openxmlformats.org/officeDocument/2006/relationships/image" Target="../media/image68.png" /><Relationship Id="rId10" Type="http://schemas.openxmlformats.org/officeDocument/2006/relationships/image" Target="../media/image65.svg" /><Relationship Id="rId4" Type="http://schemas.openxmlformats.org/officeDocument/2006/relationships/image" Target="../media/image56.svg" /><Relationship Id="rId9" Type="http://schemas.openxmlformats.org/officeDocument/2006/relationships/image" Target="../media/image6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685" t="2310" r="903" b="5549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-608006" y="-509585"/>
            <a:ext cx="3504198" cy="3534604"/>
          </a:xfrm>
          <a:custGeom>
            <a:avLst/>
            <a:gdLst/>
            <a:ahLst/>
            <a:cxnLst/>
            <a:rect l="l" t="t" r="r" b="b"/>
            <a:pathLst>
              <a:path w="3504198" h="3534604">
                <a:moveTo>
                  <a:pt x="0" y="0"/>
                </a:moveTo>
                <a:lnTo>
                  <a:pt x="3504198" y="0"/>
                </a:lnTo>
                <a:lnTo>
                  <a:pt x="3504198" y="3534604"/>
                </a:lnTo>
                <a:lnTo>
                  <a:pt x="0" y="3534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873" t="-2701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169796" y="-509585"/>
            <a:ext cx="4564630" cy="6149614"/>
          </a:xfrm>
          <a:custGeom>
            <a:avLst/>
            <a:gdLst/>
            <a:ahLst/>
            <a:cxnLst/>
            <a:rect l="l" t="t" r="r" b="b"/>
            <a:pathLst>
              <a:path w="4564630" h="6149614">
                <a:moveTo>
                  <a:pt x="0" y="0"/>
                </a:moveTo>
                <a:lnTo>
                  <a:pt x="4564630" y="0"/>
                </a:lnTo>
                <a:lnTo>
                  <a:pt x="4564630" y="6149613"/>
                </a:lnTo>
                <a:lnTo>
                  <a:pt x="0" y="61496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5627"/>
            </a:stretch>
          </a:blipFill>
        </p:spPr>
      </p:sp>
      <p:sp>
        <p:nvSpPr>
          <p:cNvPr id="5" name="Freeform 5"/>
          <p:cNvSpPr/>
          <p:nvPr/>
        </p:nvSpPr>
        <p:spPr>
          <a:xfrm rot="-10362723">
            <a:off x="15465556" y="1914361"/>
            <a:ext cx="3198646" cy="1310848"/>
          </a:xfrm>
          <a:custGeom>
            <a:avLst/>
            <a:gdLst/>
            <a:ahLst/>
            <a:cxnLst/>
            <a:rect l="l" t="t" r="r" b="b"/>
            <a:pathLst>
              <a:path w="3198646" h="1310848">
                <a:moveTo>
                  <a:pt x="0" y="0"/>
                </a:moveTo>
                <a:lnTo>
                  <a:pt x="3198646" y="0"/>
                </a:lnTo>
                <a:lnTo>
                  <a:pt x="3198646" y="1310848"/>
                </a:lnTo>
                <a:lnTo>
                  <a:pt x="0" y="13108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556513">
            <a:off x="5166849" y="-338877"/>
            <a:ext cx="2948213" cy="8958660"/>
          </a:xfrm>
          <a:custGeom>
            <a:avLst/>
            <a:gdLst/>
            <a:ahLst/>
            <a:cxnLst/>
            <a:rect l="l" t="t" r="r" b="b"/>
            <a:pathLst>
              <a:path w="2948213" h="8958660">
                <a:moveTo>
                  <a:pt x="0" y="0"/>
                </a:moveTo>
                <a:lnTo>
                  <a:pt x="2948214" y="0"/>
                </a:lnTo>
                <a:lnTo>
                  <a:pt x="2948214" y="8958659"/>
                </a:lnTo>
                <a:lnTo>
                  <a:pt x="0" y="89586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204307">
            <a:off x="14163715" y="6402689"/>
            <a:ext cx="2707604" cy="4104838"/>
          </a:xfrm>
          <a:custGeom>
            <a:avLst/>
            <a:gdLst/>
            <a:ahLst/>
            <a:cxnLst/>
            <a:rect l="l" t="t" r="r" b="b"/>
            <a:pathLst>
              <a:path w="2707604" h="4104838">
                <a:moveTo>
                  <a:pt x="0" y="0"/>
                </a:moveTo>
                <a:lnTo>
                  <a:pt x="2707604" y="0"/>
                </a:lnTo>
                <a:lnTo>
                  <a:pt x="2707604" y="4104838"/>
                </a:lnTo>
                <a:lnTo>
                  <a:pt x="0" y="410483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43433"/>
            </a:stretch>
          </a:blipFill>
        </p:spPr>
      </p:sp>
      <p:sp>
        <p:nvSpPr>
          <p:cNvPr id="8" name="Freeform 8"/>
          <p:cNvSpPr/>
          <p:nvPr/>
        </p:nvSpPr>
        <p:spPr>
          <a:xfrm rot="4370802">
            <a:off x="15490466" y="8425956"/>
            <a:ext cx="3658431" cy="4114800"/>
          </a:xfrm>
          <a:custGeom>
            <a:avLst/>
            <a:gdLst/>
            <a:ahLst/>
            <a:cxnLst/>
            <a:rect l="l" t="t" r="r" b="b"/>
            <a:pathLst>
              <a:path w="3658431" h="4114800">
                <a:moveTo>
                  <a:pt x="0" y="0"/>
                </a:moveTo>
                <a:lnTo>
                  <a:pt x="3658431" y="0"/>
                </a:lnTo>
                <a:lnTo>
                  <a:pt x="365843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282535" y="7251058"/>
            <a:ext cx="4395210" cy="3906853"/>
          </a:xfrm>
          <a:custGeom>
            <a:avLst/>
            <a:gdLst/>
            <a:ahLst/>
            <a:cxnLst/>
            <a:rect l="l" t="t" r="r" b="b"/>
            <a:pathLst>
              <a:path w="4395210" h="3906853">
                <a:moveTo>
                  <a:pt x="0" y="0"/>
                </a:moveTo>
                <a:lnTo>
                  <a:pt x="4395210" y="0"/>
                </a:lnTo>
                <a:lnTo>
                  <a:pt x="4395210" y="3906853"/>
                </a:lnTo>
                <a:lnTo>
                  <a:pt x="0" y="39068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H="1">
            <a:off x="17064879" y="4048046"/>
            <a:ext cx="2603216" cy="1519331"/>
          </a:xfrm>
          <a:custGeom>
            <a:avLst/>
            <a:gdLst/>
            <a:ahLst/>
            <a:cxnLst/>
            <a:rect l="l" t="t" r="r" b="b"/>
            <a:pathLst>
              <a:path w="2603216" h="1519331">
                <a:moveTo>
                  <a:pt x="2603216" y="0"/>
                </a:moveTo>
                <a:lnTo>
                  <a:pt x="0" y="0"/>
                </a:lnTo>
                <a:lnTo>
                  <a:pt x="0" y="1519332"/>
                </a:lnTo>
                <a:lnTo>
                  <a:pt x="2603216" y="1519332"/>
                </a:lnTo>
                <a:lnTo>
                  <a:pt x="2603216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150752" y="2051383"/>
            <a:ext cx="2912093" cy="1027677"/>
          </a:xfrm>
          <a:custGeom>
            <a:avLst/>
            <a:gdLst/>
            <a:ahLst/>
            <a:cxnLst/>
            <a:rect l="l" t="t" r="r" b="b"/>
            <a:pathLst>
              <a:path w="2912093" h="1027677">
                <a:moveTo>
                  <a:pt x="0" y="0"/>
                </a:moveTo>
                <a:lnTo>
                  <a:pt x="2912093" y="0"/>
                </a:lnTo>
                <a:lnTo>
                  <a:pt x="2912093" y="1027677"/>
                </a:lnTo>
                <a:lnTo>
                  <a:pt x="0" y="10276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486400" y="7251058"/>
            <a:ext cx="7315200" cy="193836"/>
          </a:xfrm>
          <a:custGeom>
            <a:avLst/>
            <a:gdLst/>
            <a:ahLst/>
            <a:cxnLst/>
            <a:rect l="l" t="t" r="r" b="b"/>
            <a:pathLst>
              <a:path w="7315200" h="193836">
                <a:moveTo>
                  <a:pt x="0" y="0"/>
                </a:moveTo>
                <a:lnTo>
                  <a:pt x="7315200" y="0"/>
                </a:lnTo>
                <a:lnTo>
                  <a:pt x="7315200" y="193836"/>
                </a:lnTo>
                <a:lnTo>
                  <a:pt x="0" y="1938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-371018" y="8128718"/>
            <a:ext cx="3504662" cy="2645640"/>
          </a:xfrm>
          <a:custGeom>
            <a:avLst/>
            <a:gdLst/>
            <a:ahLst/>
            <a:cxnLst/>
            <a:rect l="l" t="t" r="r" b="b"/>
            <a:pathLst>
              <a:path w="3504662" h="2645640">
                <a:moveTo>
                  <a:pt x="0" y="0"/>
                </a:moveTo>
                <a:lnTo>
                  <a:pt x="3504662" y="0"/>
                </a:lnTo>
                <a:lnTo>
                  <a:pt x="3504662" y="2645640"/>
                </a:lnTo>
                <a:lnTo>
                  <a:pt x="0" y="264564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-34251" b="-55531"/>
            </a:stretch>
          </a:blipFill>
        </p:spPr>
      </p:sp>
      <p:sp>
        <p:nvSpPr>
          <p:cNvPr id="14" name="Freeform 14"/>
          <p:cNvSpPr/>
          <p:nvPr/>
        </p:nvSpPr>
        <p:spPr>
          <a:xfrm rot="1676808">
            <a:off x="7565425" y="1012733"/>
            <a:ext cx="1334340" cy="1374320"/>
          </a:xfrm>
          <a:custGeom>
            <a:avLst/>
            <a:gdLst/>
            <a:ahLst/>
            <a:cxnLst/>
            <a:rect l="l" t="t" r="r" b="b"/>
            <a:pathLst>
              <a:path w="1334340" h="1374320">
                <a:moveTo>
                  <a:pt x="0" y="0"/>
                </a:moveTo>
                <a:lnTo>
                  <a:pt x="1334340" y="0"/>
                </a:lnTo>
                <a:lnTo>
                  <a:pt x="1334340" y="1374320"/>
                </a:lnTo>
                <a:lnTo>
                  <a:pt x="0" y="137432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5562090" y="5640028"/>
            <a:ext cx="2294965" cy="180521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 rot="-2359165" flipH="1">
            <a:off x="390736" y="6742979"/>
            <a:ext cx="3416884" cy="2183571"/>
          </a:xfrm>
          <a:prstGeom prst="rect">
            <a:avLst/>
          </a:prstGeom>
        </p:spPr>
      </p:pic>
      <p:sp>
        <p:nvSpPr>
          <p:cNvPr id="17" name="Freeform 17"/>
          <p:cNvSpPr/>
          <p:nvPr/>
        </p:nvSpPr>
        <p:spPr>
          <a:xfrm>
            <a:off x="0" y="-142999"/>
            <a:ext cx="2535709" cy="3504769"/>
          </a:xfrm>
          <a:custGeom>
            <a:avLst/>
            <a:gdLst/>
            <a:ahLst/>
            <a:cxnLst/>
            <a:rect l="l" t="t" r="r" b="b"/>
            <a:pathLst>
              <a:path w="2535709" h="3504769">
                <a:moveTo>
                  <a:pt x="0" y="0"/>
                </a:moveTo>
                <a:lnTo>
                  <a:pt x="2535709" y="0"/>
                </a:lnTo>
                <a:lnTo>
                  <a:pt x="2535709" y="3504770"/>
                </a:lnTo>
                <a:lnTo>
                  <a:pt x="0" y="3504770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5119983" y="-142999"/>
            <a:ext cx="3168017" cy="3168017"/>
          </a:xfrm>
          <a:custGeom>
            <a:avLst/>
            <a:gdLst/>
            <a:ahLst/>
            <a:cxnLst/>
            <a:rect l="l" t="t" r="r" b="b"/>
            <a:pathLst>
              <a:path w="3168017" h="3168017">
                <a:moveTo>
                  <a:pt x="0" y="0"/>
                </a:moveTo>
                <a:lnTo>
                  <a:pt x="3168017" y="0"/>
                </a:lnTo>
                <a:lnTo>
                  <a:pt x="3168017" y="3168018"/>
                </a:lnTo>
                <a:lnTo>
                  <a:pt x="0" y="3168018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2798740" y="3099378"/>
            <a:ext cx="12690520" cy="2540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59"/>
              </a:lnSpc>
            </a:pPr>
            <a:r>
              <a:rPr lang="en-US" sz="19059">
                <a:solidFill>
                  <a:srgbClr val="000000"/>
                </a:solidFill>
                <a:latin typeface="Londrina Solid Black"/>
              </a:rPr>
              <a:t>ORTODONCIA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272663" y="5102987"/>
            <a:ext cx="13742673" cy="214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44"/>
              </a:lnSpc>
            </a:pPr>
            <a:r>
              <a:rPr lang="en-US" sz="16044">
                <a:solidFill>
                  <a:srgbClr val="000000"/>
                </a:solidFill>
                <a:latin typeface="Londrina Sketch"/>
              </a:rPr>
              <a:t>Preventiva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707287" y="8042993"/>
            <a:ext cx="10873427" cy="738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Architects Daughter"/>
              </a:rPr>
              <a:t>Luís Antonio Aguilar.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50" t="57808" r="19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400000">
            <a:off x="5277222" y="4702591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5" y="0"/>
                </a:lnTo>
                <a:lnTo>
                  <a:pt x="7392425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014746">
            <a:off x="15116149" y="7448442"/>
            <a:ext cx="2663063" cy="5677117"/>
          </a:xfrm>
          <a:custGeom>
            <a:avLst/>
            <a:gdLst/>
            <a:ahLst/>
            <a:cxnLst/>
            <a:rect l="l" t="t" r="r" b="b"/>
            <a:pathLst>
              <a:path w="2663063" h="5677117">
                <a:moveTo>
                  <a:pt x="0" y="0"/>
                </a:moveTo>
                <a:lnTo>
                  <a:pt x="2663063" y="0"/>
                </a:lnTo>
                <a:lnTo>
                  <a:pt x="2663063" y="5677116"/>
                </a:lnTo>
                <a:lnTo>
                  <a:pt x="0" y="5677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4239"/>
            </a:stretch>
          </a:blipFill>
        </p:spPr>
      </p:sp>
      <p:sp>
        <p:nvSpPr>
          <p:cNvPr id="5" name="Freeform 5"/>
          <p:cNvSpPr/>
          <p:nvPr/>
        </p:nvSpPr>
        <p:spPr>
          <a:xfrm rot="-395220">
            <a:off x="-1099715" y="-530924"/>
            <a:ext cx="7192558" cy="1810747"/>
          </a:xfrm>
          <a:custGeom>
            <a:avLst/>
            <a:gdLst/>
            <a:ahLst/>
            <a:cxnLst/>
            <a:rect l="l" t="t" r="r" b="b"/>
            <a:pathLst>
              <a:path w="7192558" h="1810747">
                <a:moveTo>
                  <a:pt x="0" y="0"/>
                </a:moveTo>
                <a:lnTo>
                  <a:pt x="7192558" y="0"/>
                </a:lnTo>
                <a:lnTo>
                  <a:pt x="7192558" y="1810747"/>
                </a:lnTo>
                <a:lnTo>
                  <a:pt x="0" y="1810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385" t="-66635"/>
            </a:stretch>
          </a:blipFill>
        </p:spPr>
      </p:sp>
      <p:sp>
        <p:nvSpPr>
          <p:cNvPr id="6" name="Freeform 6"/>
          <p:cNvSpPr/>
          <p:nvPr/>
        </p:nvSpPr>
        <p:spPr>
          <a:xfrm rot="-1525987">
            <a:off x="-720821" y="1028019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415"/>
            </a:stretch>
          </a:blipFill>
        </p:spPr>
      </p:sp>
      <p:sp>
        <p:nvSpPr>
          <p:cNvPr id="7" name="Freeform 7"/>
          <p:cNvSpPr/>
          <p:nvPr/>
        </p:nvSpPr>
        <p:spPr>
          <a:xfrm rot="-7603106">
            <a:off x="-2429957" y="7575757"/>
            <a:ext cx="5755947" cy="3365086"/>
          </a:xfrm>
          <a:custGeom>
            <a:avLst/>
            <a:gdLst/>
            <a:ahLst/>
            <a:cxnLst/>
            <a:rect l="l" t="t" r="r" b="b"/>
            <a:pathLst>
              <a:path w="5755947" h="3365086">
                <a:moveTo>
                  <a:pt x="0" y="0"/>
                </a:moveTo>
                <a:lnTo>
                  <a:pt x="5755947" y="0"/>
                </a:lnTo>
                <a:lnTo>
                  <a:pt x="5755947" y="3365086"/>
                </a:lnTo>
                <a:lnTo>
                  <a:pt x="0" y="336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4155" r="-1940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31517" y="8148786"/>
            <a:ext cx="3728081" cy="2331745"/>
          </a:xfrm>
          <a:custGeom>
            <a:avLst/>
            <a:gdLst/>
            <a:ahLst/>
            <a:cxnLst/>
            <a:rect l="l" t="t" r="r" b="b"/>
            <a:pathLst>
              <a:path w="3728081" h="2331745">
                <a:moveTo>
                  <a:pt x="0" y="0"/>
                </a:moveTo>
                <a:lnTo>
                  <a:pt x="3728081" y="0"/>
                </a:lnTo>
                <a:lnTo>
                  <a:pt x="3728081" y="2331745"/>
                </a:lnTo>
                <a:lnTo>
                  <a:pt x="0" y="2331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075080" y="2009000"/>
            <a:ext cx="8514204" cy="5247337"/>
          </a:xfrm>
          <a:custGeom>
            <a:avLst/>
            <a:gdLst/>
            <a:ahLst/>
            <a:cxnLst/>
            <a:rect l="l" t="t" r="r" b="b"/>
            <a:pathLst>
              <a:path w="8514204" h="5247337">
                <a:moveTo>
                  <a:pt x="0" y="0"/>
                </a:moveTo>
                <a:lnTo>
                  <a:pt x="8514204" y="0"/>
                </a:lnTo>
                <a:lnTo>
                  <a:pt x="8514204" y="5247336"/>
                </a:lnTo>
                <a:lnTo>
                  <a:pt x="0" y="524733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304" t="-38644" r="-12395" b="-18855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127823" y="95295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NOVENO  ESTADÍO DE MADURACIÓN.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65975" y="3204037"/>
            <a:ext cx="6824949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Fin del crecimiento.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Fusión de la epífisis y metáfisis del  radio.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Al llegar a este estadío termina la osificación de todos los huesos de la mano y al mismo tiempo el crecimiento maxilar.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60180" y="9276559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80" t="15837" r="1808" b="41971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144849">
            <a:off x="360938" y="8587083"/>
            <a:ext cx="9534484" cy="2634420"/>
          </a:xfrm>
          <a:custGeom>
            <a:avLst/>
            <a:gdLst/>
            <a:ahLst/>
            <a:cxnLst/>
            <a:rect l="l" t="t" r="r" b="b"/>
            <a:pathLst>
              <a:path w="9534484" h="2634420">
                <a:moveTo>
                  <a:pt x="0" y="0"/>
                </a:moveTo>
                <a:lnTo>
                  <a:pt x="9534484" y="0"/>
                </a:lnTo>
                <a:lnTo>
                  <a:pt x="9534484" y="2634420"/>
                </a:lnTo>
                <a:lnTo>
                  <a:pt x="0" y="26344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0743"/>
            </a:stretch>
          </a:blipFill>
        </p:spPr>
      </p:sp>
      <p:sp>
        <p:nvSpPr>
          <p:cNvPr id="4" name="Freeform 4"/>
          <p:cNvSpPr/>
          <p:nvPr/>
        </p:nvSpPr>
        <p:spPr>
          <a:xfrm rot="10569986">
            <a:off x="-737421" y="5893350"/>
            <a:ext cx="4632883" cy="4991770"/>
          </a:xfrm>
          <a:custGeom>
            <a:avLst/>
            <a:gdLst/>
            <a:ahLst/>
            <a:cxnLst/>
            <a:rect l="l" t="t" r="r" b="b"/>
            <a:pathLst>
              <a:path w="4632883" h="4991770">
                <a:moveTo>
                  <a:pt x="0" y="0"/>
                </a:moveTo>
                <a:lnTo>
                  <a:pt x="4632883" y="0"/>
                </a:lnTo>
                <a:lnTo>
                  <a:pt x="4632883" y="4991770"/>
                </a:lnTo>
                <a:lnTo>
                  <a:pt x="0" y="49917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3409" r="-3208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0" y="9258300"/>
            <a:ext cx="2775084" cy="666555"/>
          </a:xfrm>
          <a:custGeom>
            <a:avLst/>
            <a:gdLst/>
            <a:ahLst/>
            <a:cxnLst/>
            <a:rect l="l" t="t" r="r" b="b"/>
            <a:pathLst>
              <a:path w="2775084" h="666555">
                <a:moveTo>
                  <a:pt x="0" y="0"/>
                </a:moveTo>
                <a:lnTo>
                  <a:pt x="2775084" y="0"/>
                </a:lnTo>
                <a:lnTo>
                  <a:pt x="2775084" y="666555"/>
                </a:lnTo>
                <a:lnTo>
                  <a:pt x="0" y="6665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17323" r="-93825"/>
            </a:stretch>
          </a:blipFill>
        </p:spPr>
      </p:sp>
      <p:sp>
        <p:nvSpPr>
          <p:cNvPr id="6" name="Freeform 6"/>
          <p:cNvSpPr/>
          <p:nvPr/>
        </p:nvSpPr>
        <p:spPr>
          <a:xfrm rot="-24000">
            <a:off x="9128434" y="3503668"/>
            <a:ext cx="8659699" cy="4549733"/>
          </a:xfrm>
          <a:custGeom>
            <a:avLst/>
            <a:gdLst/>
            <a:ahLst/>
            <a:cxnLst/>
            <a:rect l="l" t="t" r="r" b="b"/>
            <a:pathLst>
              <a:path w="8659699" h="4549733">
                <a:moveTo>
                  <a:pt x="31343" y="0"/>
                </a:moveTo>
                <a:lnTo>
                  <a:pt x="8659698" y="60238"/>
                </a:lnTo>
                <a:lnTo>
                  <a:pt x="8628355" y="4549732"/>
                </a:lnTo>
                <a:lnTo>
                  <a:pt x="0" y="4489494"/>
                </a:lnTo>
                <a:lnTo>
                  <a:pt x="31343" y="0"/>
                </a:lnTo>
                <a:close/>
              </a:path>
            </a:pathLst>
          </a:custGeom>
          <a:blipFill>
            <a:blip r:embed="rId7"/>
            <a:stretch>
              <a:fillRect l="-3860" t="-46608" r="-6996" b="-12466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416849" y="743446"/>
            <a:ext cx="10174384" cy="162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200"/>
              </a:lnSpc>
            </a:pPr>
            <a:r>
              <a:rPr lang="en-US" sz="12200">
                <a:solidFill>
                  <a:srgbClr val="000000"/>
                </a:solidFill>
                <a:latin typeface="Londrina Sketch"/>
              </a:rPr>
              <a:t>Estadíos de Nolla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737712" y="677738"/>
            <a:ext cx="5505953" cy="1188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00"/>
              </a:lnSpc>
            </a:pPr>
            <a:r>
              <a:rPr lang="en-US" sz="8900">
                <a:solidFill>
                  <a:srgbClr val="000000"/>
                </a:solidFill>
                <a:latin typeface="Londrina Solid Black"/>
              </a:rPr>
              <a:t>Edad dental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97137" y="4212838"/>
            <a:ext cx="6591831" cy="365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Divide el desarrollo dentario en 11 estadíos, que van desde el 0 (ausencia de la cripta), hasta el 10 (cierre apical de las raices de los dientes uni y multirradiculares).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El estudio se realiza a través de la interpretación radiográfica de una ortopantomografía.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828239" y="8851803"/>
            <a:ext cx="10201915" cy="66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oper Hewitt"/>
              </a:rPr>
              <a:t>González M. María., Guerrero Castellón Martha. Métodos de  estimación de la edad dental, revisión bibliográfica. Revista Tamé. Universidad de Nayarit. 2017;6(16).589-593.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8" t="2931" r="650" b="548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6378841">
            <a:off x="4104055" y="5257214"/>
            <a:ext cx="2430180" cy="8229600"/>
          </a:xfrm>
          <a:custGeom>
            <a:avLst/>
            <a:gdLst/>
            <a:ahLst/>
            <a:cxnLst/>
            <a:rect l="l" t="t" r="r" b="b"/>
            <a:pathLst>
              <a:path w="2430180" h="8229600">
                <a:moveTo>
                  <a:pt x="0" y="0"/>
                </a:moveTo>
                <a:lnTo>
                  <a:pt x="2430180" y="0"/>
                </a:lnTo>
                <a:lnTo>
                  <a:pt x="2430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93466"/>
            </a:stretch>
          </a:blipFill>
        </p:spPr>
      </p:sp>
      <p:sp>
        <p:nvSpPr>
          <p:cNvPr id="4" name="Freeform 4"/>
          <p:cNvSpPr/>
          <p:nvPr/>
        </p:nvSpPr>
        <p:spPr>
          <a:xfrm rot="6201981">
            <a:off x="460497" y="5655780"/>
            <a:ext cx="3215471" cy="7695912"/>
          </a:xfrm>
          <a:custGeom>
            <a:avLst/>
            <a:gdLst/>
            <a:ahLst/>
            <a:cxnLst/>
            <a:rect l="l" t="t" r="r" b="b"/>
            <a:pathLst>
              <a:path w="3215471" h="7695912">
                <a:moveTo>
                  <a:pt x="0" y="0"/>
                </a:moveTo>
                <a:lnTo>
                  <a:pt x="3215471" y="0"/>
                </a:lnTo>
                <a:lnTo>
                  <a:pt x="3215471" y="7695913"/>
                </a:lnTo>
                <a:lnTo>
                  <a:pt x="0" y="769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7433"/>
            </a:stretch>
          </a:blipFill>
        </p:spPr>
      </p:sp>
      <p:sp>
        <p:nvSpPr>
          <p:cNvPr id="5" name="Freeform 5"/>
          <p:cNvSpPr/>
          <p:nvPr/>
        </p:nvSpPr>
        <p:spPr>
          <a:xfrm rot="-6439805">
            <a:off x="3954922" y="8993870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317845" y="2872299"/>
            <a:ext cx="5484772" cy="4542403"/>
          </a:xfrm>
          <a:custGeom>
            <a:avLst/>
            <a:gdLst/>
            <a:ahLst/>
            <a:cxnLst/>
            <a:rect l="l" t="t" r="r" b="b"/>
            <a:pathLst>
              <a:path w="5484772" h="4542403">
                <a:moveTo>
                  <a:pt x="0" y="0"/>
                </a:moveTo>
                <a:lnTo>
                  <a:pt x="5484772" y="0"/>
                </a:lnTo>
                <a:lnTo>
                  <a:pt x="5484772" y="4542402"/>
                </a:lnTo>
                <a:lnTo>
                  <a:pt x="0" y="45424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2494" t="-248707" r="-200134" b="-202173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588738" y="2947528"/>
            <a:ext cx="5434445" cy="4826322"/>
          </a:xfrm>
          <a:custGeom>
            <a:avLst/>
            <a:gdLst/>
            <a:ahLst/>
            <a:cxnLst/>
            <a:rect l="l" t="t" r="r" b="b"/>
            <a:pathLst>
              <a:path w="5434445" h="4826322">
                <a:moveTo>
                  <a:pt x="0" y="0"/>
                </a:moveTo>
                <a:lnTo>
                  <a:pt x="5434445" y="0"/>
                </a:lnTo>
                <a:lnTo>
                  <a:pt x="5434445" y="4826322"/>
                </a:lnTo>
                <a:lnTo>
                  <a:pt x="0" y="48263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50201" t="-54249" r="-209508" b="-369784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29758" y="1598405"/>
            <a:ext cx="1594001" cy="482185"/>
          </a:xfrm>
          <a:custGeom>
            <a:avLst/>
            <a:gdLst/>
            <a:ahLst/>
            <a:cxnLst/>
            <a:rect l="l" t="t" r="r" b="b"/>
            <a:pathLst>
              <a:path w="1594001" h="482185">
                <a:moveTo>
                  <a:pt x="0" y="0"/>
                </a:moveTo>
                <a:lnTo>
                  <a:pt x="1594001" y="0"/>
                </a:lnTo>
                <a:lnTo>
                  <a:pt x="1594001" y="482185"/>
                </a:lnTo>
                <a:lnTo>
                  <a:pt x="0" y="4821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8579" y="952500"/>
            <a:ext cx="3529758" cy="195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0: AUSENCIA DE LA CRIPTA.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861162" y="583358"/>
            <a:ext cx="4398138" cy="195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2: INICIO DE LA CALCIFICACIÓN.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938042" y="623888"/>
            <a:ext cx="4091308" cy="195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1: PRESENCIA DE LA CRIPTA.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0753590" y="1357313"/>
            <a:ext cx="1594001" cy="482185"/>
          </a:xfrm>
          <a:custGeom>
            <a:avLst/>
            <a:gdLst/>
            <a:ahLst/>
            <a:cxnLst/>
            <a:rect l="l" t="t" r="r" b="b"/>
            <a:pathLst>
              <a:path w="1594001" h="482185">
                <a:moveTo>
                  <a:pt x="0" y="0"/>
                </a:moveTo>
                <a:lnTo>
                  <a:pt x="1594001" y="0"/>
                </a:lnTo>
                <a:lnTo>
                  <a:pt x="1594001" y="482185"/>
                </a:lnTo>
                <a:lnTo>
                  <a:pt x="0" y="48218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828239" y="8851803"/>
            <a:ext cx="10201915" cy="66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oper Hewitt"/>
              </a:rPr>
              <a:t>González M. María., Guerrero Castellón Martha. Métodos de  estimación de la edad dental, revisión bibliográfica. Revista Tamé. Universidad de Nayarit. 2017;6(16).589-593.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8" t="2931" r="650" b="548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6439805">
            <a:off x="3954922" y="8993870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9415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861850" y="3563916"/>
            <a:ext cx="3731051" cy="3423946"/>
          </a:xfrm>
          <a:custGeom>
            <a:avLst/>
            <a:gdLst/>
            <a:ahLst/>
            <a:cxnLst/>
            <a:rect l="l" t="t" r="r" b="b"/>
            <a:pathLst>
              <a:path w="3731051" h="3423946">
                <a:moveTo>
                  <a:pt x="0" y="0"/>
                </a:moveTo>
                <a:lnTo>
                  <a:pt x="3731051" y="0"/>
                </a:lnTo>
                <a:lnTo>
                  <a:pt x="3731051" y="3423945"/>
                </a:lnTo>
                <a:lnTo>
                  <a:pt x="0" y="342394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760" t="-366130" r="-221144" b="-7088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3758" y="2168035"/>
            <a:ext cx="1899149" cy="574493"/>
          </a:xfrm>
          <a:custGeom>
            <a:avLst/>
            <a:gdLst/>
            <a:ahLst/>
            <a:cxnLst/>
            <a:rect l="l" t="t" r="r" b="b"/>
            <a:pathLst>
              <a:path w="1899149" h="574493">
                <a:moveTo>
                  <a:pt x="0" y="0"/>
                </a:moveTo>
                <a:lnTo>
                  <a:pt x="1899148" y="0"/>
                </a:lnTo>
                <a:lnTo>
                  <a:pt x="1899148" y="574493"/>
                </a:lnTo>
                <a:lnTo>
                  <a:pt x="0" y="5744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46768" y="1903447"/>
            <a:ext cx="2017304" cy="610235"/>
          </a:xfrm>
          <a:custGeom>
            <a:avLst/>
            <a:gdLst/>
            <a:ahLst/>
            <a:cxnLst/>
            <a:rect l="l" t="t" r="r" b="b"/>
            <a:pathLst>
              <a:path w="2017304" h="610235">
                <a:moveTo>
                  <a:pt x="0" y="0"/>
                </a:moveTo>
                <a:lnTo>
                  <a:pt x="2017305" y="0"/>
                </a:lnTo>
                <a:lnTo>
                  <a:pt x="2017305" y="610235"/>
                </a:lnTo>
                <a:lnTo>
                  <a:pt x="0" y="6102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84532" y="3476024"/>
            <a:ext cx="4215426" cy="3599728"/>
          </a:xfrm>
          <a:custGeom>
            <a:avLst/>
            <a:gdLst/>
            <a:ahLst/>
            <a:cxnLst/>
            <a:rect l="l" t="t" r="r" b="b"/>
            <a:pathLst>
              <a:path w="4215426" h="3599728">
                <a:moveTo>
                  <a:pt x="0" y="0"/>
                </a:moveTo>
                <a:lnTo>
                  <a:pt x="4215426" y="0"/>
                </a:lnTo>
                <a:lnTo>
                  <a:pt x="4215426" y="3599729"/>
                </a:lnTo>
                <a:lnTo>
                  <a:pt x="0" y="359972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531" t="-166174" r="-204906" b="-275376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2834051" y="1522130"/>
            <a:ext cx="4425249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5:CORONA CASI COMPLETA.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0461" y="1697913"/>
            <a:ext cx="3529758" cy="195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 ESTADÍO 3:1/3 DE LA CORONA.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588326" y="1722693"/>
            <a:ext cx="3658442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4: 2/3 DE LA CORONA</a:t>
            </a:r>
          </a:p>
        </p:txBody>
      </p:sp>
      <p:sp>
        <p:nvSpPr>
          <p:cNvPr id="11" name="Freeform 11"/>
          <p:cNvSpPr/>
          <p:nvPr/>
        </p:nvSpPr>
        <p:spPr>
          <a:xfrm>
            <a:off x="740461" y="3964759"/>
            <a:ext cx="3731051" cy="3423946"/>
          </a:xfrm>
          <a:custGeom>
            <a:avLst/>
            <a:gdLst/>
            <a:ahLst/>
            <a:cxnLst/>
            <a:rect l="l" t="t" r="r" b="b"/>
            <a:pathLst>
              <a:path w="3731051" h="3423946">
                <a:moveTo>
                  <a:pt x="0" y="0"/>
                </a:moveTo>
                <a:lnTo>
                  <a:pt x="3731050" y="0"/>
                </a:lnTo>
                <a:lnTo>
                  <a:pt x="3731050" y="3423946"/>
                </a:lnTo>
                <a:lnTo>
                  <a:pt x="0" y="3423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9760" t="-366130" r="-221144" b="-7088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7828239" y="8851803"/>
            <a:ext cx="10201915" cy="66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oper Hewitt"/>
              </a:rPr>
              <a:t>González M. María., Guerrero Castellón Martha. Métodos de  estimación de la edad dental, revisión bibliográfica. Revista Tamé. Universidad de Nayarit. 2017;6(16).589-593.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8" t="2931" r="650" b="548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6201981">
            <a:off x="460497" y="5655780"/>
            <a:ext cx="3215471" cy="7695912"/>
          </a:xfrm>
          <a:custGeom>
            <a:avLst/>
            <a:gdLst/>
            <a:ahLst/>
            <a:cxnLst/>
            <a:rect l="l" t="t" r="r" b="b"/>
            <a:pathLst>
              <a:path w="3215471" h="7695912">
                <a:moveTo>
                  <a:pt x="0" y="0"/>
                </a:moveTo>
                <a:lnTo>
                  <a:pt x="3215471" y="0"/>
                </a:lnTo>
                <a:lnTo>
                  <a:pt x="3215471" y="7695913"/>
                </a:lnTo>
                <a:lnTo>
                  <a:pt x="0" y="769591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7433"/>
            </a:stretch>
          </a:blipFill>
        </p:spPr>
      </p:sp>
      <p:sp>
        <p:nvSpPr>
          <p:cNvPr id="4" name="Freeform 4"/>
          <p:cNvSpPr/>
          <p:nvPr/>
        </p:nvSpPr>
        <p:spPr>
          <a:xfrm rot="-6439805">
            <a:off x="3954922" y="8993870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941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13633" y="2104108"/>
            <a:ext cx="1594001" cy="482185"/>
          </a:xfrm>
          <a:custGeom>
            <a:avLst/>
            <a:gdLst/>
            <a:ahLst/>
            <a:cxnLst/>
            <a:rect l="l" t="t" r="r" b="b"/>
            <a:pathLst>
              <a:path w="1594001" h="482185">
                <a:moveTo>
                  <a:pt x="0" y="0"/>
                </a:moveTo>
                <a:lnTo>
                  <a:pt x="1594001" y="0"/>
                </a:lnTo>
                <a:lnTo>
                  <a:pt x="1594001" y="482185"/>
                </a:lnTo>
                <a:lnTo>
                  <a:pt x="0" y="482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454136" y="1609725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8 : 2/3 RADICULARES.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231225" y="1609725"/>
            <a:ext cx="3650214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7 :1/3 DE LA RAÍZ.</a:t>
            </a:r>
          </a:p>
        </p:txBody>
      </p:sp>
      <p:sp>
        <p:nvSpPr>
          <p:cNvPr id="8" name="Freeform 8"/>
          <p:cNvSpPr/>
          <p:nvPr/>
        </p:nvSpPr>
        <p:spPr>
          <a:xfrm>
            <a:off x="10529933" y="2016588"/>
            <a:ext cx="1848406" cy="559143"/>
          </a:xfrm>
          <a:custGeom>
            <a:avLst/>
            <a:gdLst/>
            <a:ahLst/>
            <a:cxnLst/>
            <a:rect l="l" t="t" r="r" b="b"/>
            <a:pathLst>
              <a:path w="1848406" h="559143">
                <a:moveTo>
                  <a:pt x="0" y="0"/>
                </a:moveTo>
                <a:lnTo>
                  <a:pt x="1848406" y="0"/>
                </a:lnTo>
                <a:lnTo>
                  <a:pt x="1848406" y="559143"/>
                </a:lnTo>
                <a:lnTo>
                  <a:pt x="0" y="5591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832906" y="3205354"/>
            <a:ext cx="4446851" cy="3839263"/>
          </a:xfrm>
          <a:custGeom>
            <a:avLst/>
            <a:gdLst/>
            <a:ahLst/>
            <a:cxnLst/>
            <a:rect l="l" t="t" r="r" b="b"/>
            <a:pathLst>
              <a:path w="4446851" h="3839263">
                <a:moveTo>
                  <a:pt x="0" y="0"/>
                </a:moveTo>
                <a:lnTo>
                  <a:pt x="4446851" y="0"/>
                </a:lnTo>
                <a:lnTo>
                  <a:pt x="4446851" y="3839263"/>
                </a:lnTo>
                <a:lnTo>
                  <a:pt x="0" y="38392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994" t="-42794" r="-205059" b="-393767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18426" y="3205354"/>
            <a:ext cx="4395208" cy="4085897"/>
          </a:xfrm>
          <a:custGeom>
            <a:avLst/>
            <a:gdLst/>
            <a:ahLst/>
            <a:cxnLst/>
            <a:rect l="l" t="t" r="r" b="b"/>
            <a:pathLst>
              <a:path w="4395208" h="4085897">
                <a:moveTo>
                  <a:pt x="0" y="0"/>
                </a:moveTo>
                <a:lnTo>
                  <a:pt x="4395207" y="0"/>
                </a:lnTo>
                <a:lnTo>
                  <a:pt x="4395207" y="4085897"/>
                </a:lnTo>
                <a:lnTo>
                  <a:pt x="0" y="40858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320" t="-302688" r="-231866" b="-148702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318426" y="1658766"/>
            <a:ext cx="4395208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6:CORONA COMPLETA..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2114665" y="3205354"/>
            <a:ext cx="4758880" cy="3935623"/>
          </a:xfrm>
          <a:custGeom>
            <a:avLst/>
            <a:gdLst/>
            <a:ahLst/>
            <a:cxnLst/>
            <a:rect l="l" t="t" r="r" b="b"/>
            <a:pathLst>
              <a:path w="4758880" h="3935623">
                <a:moveTo>
                  <a:pt x="0" y="0"/>
                </a:moveTo>
                <a:lnTo>
                  <a:pt x="4758880" y="0"/>
                </a:lnTo>
                <a:lnTo>
                  <a:pt x="4758880" y="3935623"/>
                </a:lnTo>
                <a:lnTo>
                  <a:pt x="0" y="39356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3175" t="-176720" r="-211991" b="-294561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7828239" y="8851803"/>
            <a:ext cx="10201915" cy="66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oper Hewitt"/>
              </a:rPr>
              <a:t>González M. María., Guerrero Castellón Martha. Métodos de  estimación de la edad dental, revisión bibliográfica. Revista Tamé. Universidad de Nayarit. 2017;6(16).589-593.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8" t="2931" r="650" b="548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6183625" y="1734966"/>
            <a:ext cx="2303148" cy="696702"/>
          </a:xfrm>
          <a:custGeom>
            <a:avLst/>
            <a:gdLst/>
            <a:ahLst/>
            <a:cxnLst/>
            <a:rect l="l" t="t" r="r" b="b"/>
            <a:pathLst>
              <a:path w="2303148" h="696702">
                <a:moveTo>
                  <a:pt x="0" y="0"/>
                </a:moveTo>
                <a:lnTo>
                  <a:pt x="2303148" y="0"/>
                </a:lnTo>
                <a:lnTo>
                  <a:pt x="2303148" y="696702"/>
                </a:lnTo>
                <a:lnTo>
                  <a:pt x="0" y="69670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963166" y="3559405"/>
            <a:ext cx="4139064" cy="3721684"/>
          </a:xfrm>
          <a:custGeom>
            <a:avLst/>
            <a:gdLst/>
            <a:ahLst/>
            <a:cxnLst/>
            <a:rect l="l" t="t" r="r" b="b"/>
            <a:pathLst>
              <a:path w="4139064" h="3721684">
                <a:moveTo>
                  <a:pt x="0" y="0"/>
                </a:moveTo>
                <a:lnTo>
                  <a:pt x="4139065" y="0"/>
                </a:lnTo>
                <a:lnTo>
                  <a:pt x="4139065" y="3721684"/>
                </a:lnTo>
                <a:lnTo>
                  <a:pt x="0" y="37216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3390" t="-431737" r="-238367" b="-4635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286706" y="1658766"/>
            <a:ext cx="8972594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10: RAÍZ COMPLETAMENTE FORMADA Y ÁPICES CERRADOS.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23937" y="1396883"/>
            <a:ext cx="4395208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ESTADÍO 9 RAÍZ CASI COMPLETA.</a:t>
            </a:r>
          </a:p>
        </p:txBody>
      </p:sp>
      <p:sp>
        <p:nvSpPr>
          <p:cNvPr id="7" name="Freeform 7"/>
          <p:cNvSpPr/>
          <p:nvPr/>
        </p:nvSpPr>
        <p:spPr>
          <a:xfrm>
            <a:off x="1136691" y="3559405"/>
            <a:ext cx="4767119" cy="3914249"/>
          </a:xfrm>
          <a:custGeom>
            <a:avLst/>
            <a:gdLst/>
            <a:ahLst/>
            <a:cxnLst/>
            <a:rect l="l" t="t" r="r" b="b"/>
            <a:pathLst>
              <a:path w="4767119" h="3914249">
                <a:moveTo>
                  <a:pt x="0" y="0"/>
                </a:moveTo>
                <a:lnTo>
                  <a:pt x="4767118" y="0"/>
                </a:lnTo>
                <a:lnTo>
                  <a:pt x="4767118" y="3914249"/>
                </a:lnTo>
                <a:lnTo>
                  <a:pt x="0" y="391424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5471" t="-311478" r="-217384" b="-176033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828239" y="8851803"/>
            <a:ext cx="10201915" cy="668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ooper Hewitt"/>
              </a:rPr>
              <a:t>González M. María., Guerrero Castellón Martha. Métodos de  estimación de la edad dental, revisión bibliográfica. Revista Tamé. Universidad de Nayarit. 2017;6(16).589-593.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8" t="2931" r="650" b="548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6378841">
            <a:off x="4104055" y="5257214"/>
            <a:ext cx="2430180" cy="8229600"/>
          </a:xfrm>
          <a:custGeom>
            <a:avLst/>
            <a:gdLst/>
            <a:ahLst/>
            <a:cxnLst/>
            <a:rect l="l" t="t" r="r" b="b"/>
            <a:pathLst>
              <a:path w="2430180" h="8229600">
                <a:moveTo>
                  <a:pt x="0" y="0"/>
                </a:moveTo>
                <a:lnTo>
                  <a:pt x="2430180" y="0"/>
                </a:lnTo>
                <a:lnTo>
                  <a:pt x="2430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93466"/>
            </a:stretch>
          </a:blipFill>
        </p:spPr>
      </p:sp>
      <p:sp>
        <p:nvSpPr>
          <p:cNvPr id="4" name="Freeform 4"/>
          <p:cNvSpPr/>
          <p:nvPr/>
        </p:nvSpPr>
        <p:spPr>
          <a:xfrm rot="6201981">
            <a:off x="460497" y="5655780"/>
            <a:ext cx="3215471" cy="7695912"/>
          </a:xfrm>
          <a:custGeom>
            <a:avLst/>
            <a:gdLst/>
            <a:ahLst/>
            <a:cxnLst/>
            <a:rect l="l" t="t" r="r" b="b"/>
            <a:pathLst>
              <a:path w="3215471" h="7695912">
                <a:moveTo>
                  <a:pt x="0" y="0"/>
                </a:moveTo>
                <a:lnTo>
                  <a:pt x="3215471" y="0"/>
                </a:lnTo>
                <a:lnTo>
                  <a:pt x="3215471" y="7695913"/>
                </a:lnTo>
                <a:lnTo>
                  <a:pt x="0" y="769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7433"/>
            </a:stretch>
          </a:blipFill>
        </p:spPr>
      </p:sp>
      <p:sp>
        <p:nvSpPr>
          <p:cNvPr id="5" name="Freeform 5"/>
          <p:cNvSpPr/>
          <p:nvPr/>
        </p:nvSpPr>
        <p:spPr>
          <a:xfrm rot="-6439805">
            <a:off x="3954922" y="8993870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833561" y="242045"/>
            <a:ext cx="11552057" cy="9802910"/>
          </a:xfrm>
          <a:custGeom>
            <a:avLst/>
            <a:gdLst/>
            <a:ahLst/>
            <a:cxnLst/>
            <a:rect l="l" t="t" r="r" b="b"/>
            <a:pathLst>
              <a:path w="11552057" h="9802910">
                <a:moveTo>
                  <a:pt x="0" y="0"/>
                </a:moveTo>
                <a:lnTo>
                  <a:pt x="11552057" y="0"/>
                </a:lnTo>
                <a:lnTo>
                  <a:pt x="11552057" y="9802910"/>
                </a:lnTo>
                <a:lnTo>
                  <a:pt x="0" y="98029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938" t="2931" r="650" b="548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6378841">
            <a:off x="4104055" y="5257214"/>
            <a:ext cx="2430180" cy="8229600"/>
          </a:xfrm>
          <a:custGeom>
            <a:avLst/>
            <a:gdLst/>
            <a:ahLst/>
            <a:cxnLst/>
            <a:rect l="l" t="t" r="r" b="b"/>
            <a:pathLst>
              <a:path w="2430180" h="8229600">
                <a:moveTo>
                  <a:pt x="0" y="0"/>
                </a:moveTo>
                <a:lnTo>
                  <a:pt x="2430180" y="0"/>
                </a:lnTo>
                <a:lnTo>
                  <a:pt x="243018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93466"/>
            </a:stretch>
          </a:blipFill>
        </p:spPr>
      </p:sp>
      <p:sp>
        <p:nvSpPr>
          <p:cNvPr id="4" name="Freeform 4"/>
          <p:cNvSpPr/>
          <p:nvPr/>
        </p:nvSpPr>
        <p:spPr>
          <a:xfrm rot="6201981">
            <a:off x="460497" y="5655780"/>
            <a:ext cx="3215471" cy="7695912"/>
          </a:xfrm>
          <a:custGeom>
            <a:avLst/>
            <a:gdLst/>
            <a:ahLst/>
            <a:cxnLst/>
            <a:rect l="l" t="t" r="r" b="b"/>
            <a:pathLst>
              <a:path w="3215471" h="7695912">
                <a:moveTo>
                  <a:pt x="0" y="0"/>
                </a:moveTo>
                <a:lnTo>
                  <a:pt x="3215471" y="0"/>
                </a:lnTo>
                <a:lnTo>
                  <a:pt x="3215471" y="7695913"/>
                </a:lnTo>
                <a:lnTo>
                  <a:pt x="0" y="76959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47433"/>
            </a:stretch>
          </a:blipFill>
        </p:spPr>
      </p:sp>
      <p:sp>
        <p:nvSpPr>
          <p:cNvPr id="5" name="Freeform 5"/>
          <p:cNvSpPr/>
          <p:nvPr/>
        </p:nvSpPr>
        <p:spPr>
          <a:xfrm rot="-6439805">
            <a:off x="3954922" y="8993870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41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977" y="-156716"/>
            <a:ext cx="18999224" cy="10600432"/>
          </a:xfrm>
          <a:custGeom>
            <a:avLst/>
            <a:gdLst/>
            <a:ahLst/>
            <a:cxnLst/>
            <a:rect l="l" t="t" r="r" b="b"/>
            <a:pathLst>
              <a:path w="18999224" h="10600432">
                <a:moveTo>
                  <a:pt x="0" y="0"/>
                </a:moveTo>
                <a:lnTo>
                  <a:pt x="18999225" y="0"/>
                </a:lnTo>
                <a:lnTo>
                  <a:pt x="18999225" y="10600432"/>
                </a:lnTo>
                <a:lnTo>
                  <a:pt x="0" y="10600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78" r="-659" b="-5782"/>
            </a:stretch>
          </a:blipFill>
        </p:spPr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278258" y="6239737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4" y="0"/>
                </a:lnTo>
                <a:lnTo>
                  <a:pt x="7392424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43941" y="1048232"/>
            <a:ext cx="14464350" cy="11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8880">
                <a:solidFill>
                  <a:srgbClr val="000000"/>
                </a:solidFill>
                <a:latin typeface="Londrina Solid Black"/>
              </a:rPr>
              <a:t>Patrones de reabsorción normal.</a:t>
            </a:r>
          </a:p>
        </p:txBody>
      </p:sp>
      <p:sp>
        <p:nvSpPr>
          <p:cNvPr id="6" name="Freeform 6"/>
          <p:cNvSpPr/>
          <p:nvPr/>
        </p:nvSpPr>
        <p:spPr>
          <a:xfrm>
            <a:off x="8057359" y="2387214"/>
            <a:ext cx="7436718" cy="464040"/>
          </a:xfrm>
          <a:custGeom>
            <a:avLst/>
            <a:gdLst/>
            <a:ahLst/>
            <a:cxnLst/>
            <a:rect l="l" t="t" r="r" b="b"/>
            <a:pathLst>
              <a:path w="7436718" h="464040">
                <a:moveTo>
                  <a:pt x="0" y="0"/>
                </a:moveTo>
                <a:lnTo>
                  <a:pt x="7436719" y="0"/>
                </a:lnTo>
                <a:lnTo>
                  <a:pt x="7436719" y="464041"/>
                </a:lnTo>
                <a:lnTo>
                  <a:pt x="0" y="464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947" t="-227186" r="-16370" b="-1722658"/>
            </a:stretch>
          </a:blipFill>
        </p:spPr>
      </p:sp>
      <p:sp>
        <p:nvSpPr>
          <p:cNvPr id="7" name="Freeform 7"/>
          <p:cNvSpPr/>
          <p:nvPr/>
        </p:nvSpPr>
        <p:spPr>
          <a:xfrm rot="-651408" flipH="1">
            <a:off x="9120531" y="655581"/>
            <a:ext cx="910046" cy="746238"/>
          </a:xfrm>
          <a:custGeom>
            <a:avLst/>
            <a:gdLst/>
            <a:ahLst/>
            <a:cxnLst/>
            <a:rect l="l" t="t" r="r" b="b"/>
            <a:pathLst>
              <a:path w="910046" h="746238">
                <a:moveTo>
                  <a:pt x="910046" y="0"/>
                </a:moveTo>
                <a:lnTo>
                  <a:pt x="0" y="0"/>
                </a:lnTo>
                <a:lnTo>
                  <a:pt x="0" y="746238"/>
                </a:lnTo>
                <a:lnTo>
                  <a:pt x="910046" y="746238"/>
                </a:lnTo>
                <a:lnTo>
                  <a:pt x="91004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2985" r="-3298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857358" y="2885922"/>
            <a:ext cx="9754100" cy="5554787"/>
          </a:xfrm>
          <a:custGeom>
            <a:avLst/>
            <a:gdLst/>
            <a:ahLst/>
            <a:cxnLst/>
            <a:rect l="l" t="t" r="r" b="b"/>
            <a:pathLst>
              <a:path w="9754100" h="5554787">
                <a:moveTo>
                  <a:pt x="0" y="0"/>
                </a:moveTo>
                <a:lnTo>
                  <a:pt x="9754100" y="0"/>
                </a:lnTo>
                <a:lnTo>
                  <a:pt x="9754100" y="5554787"/>
                </a:lnTo>
                <a:lnTo>
                  <a:pt x="0" y="55547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71803" y="201382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CICLO FISIOLÓGICO DE LA REABSORCIÓN RADICULAR.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7049" y="3377315"/>
            <a:ext cx="6803766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Asociada a la pérdida de la integridad del ligamento periodontal, seguido del restablecimiento de células reabsortivas que remueven la estructura radicular.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Producida por acción de los osteoclastos.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Estimulado por :  la presión que ejerce la erupción del germen del diente permanente.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80816" y="9345884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278258" y="6239737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4" y="0"/>
                </a:lnTo>
                <a:lnTo>
                  <a:pt x="7392424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057359" y="2387214"/>
            <a:ext cx="7436718" cy="464040"/>
          </a:xfrm>
          <a:custGeom>
            <a:avLst/>
            <a:gdLst/>
            <a:ahLst/>
            <a:cxnLst/>
            <a:rect l="l" t="t" r="r" b="b"/>
            <a:pathLst>
              <a:path w="7436718" h="464040">
                <a:moveTo>
                  <a:pt x="0" y="0"/>
                </a:moveTo>
                <a:lnTo>
                  <a:pt x="7436719" y="0"/>
                </a:lnTo>
                <a:lnTo>
                  <a:pt x="7436719" y="464041"/>
                </a:lnTo>
                <a:lnTo>
                  <a:pt x="0" y="4640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2947" t="-227186" r="-16370" b="-1722658"/>
            </a:stretch>
          </a:blipFill>
        </p:spPr>
      </p:sp>
      <p:sp>
        <p:nvSpPr>
          <p:cNvPr id="6" name="Freeform 6"/>
          <p:cNvSpPr/>
          <p:nvPr/>
        </p:nvSpPr>
        <p:spPr>
          <a:xfrm rot="-651408" flipH="1">
            <a:off x="9120531" y="655581"/>
            <a:ext cx="910046" cy="746238"/>
          </a:xfrm>
          <a:custGeom>
            <a:avLst/>
            <a:gdLst/>
            <a:ahLst/>
            <a:cxnLst/>
            <a:rect l="l" t="t" r="r" b="b"/>
            <a:pathLst>
              <a:path w="910046" h="746238">
                <a:moveTo>
                  <a:pt x="910046" y="0"/>
                </a:moveTo>
                <a:lnTo>
                  <a:pt x="0" y="0"/>
                </a:lnTo>
                <a:lnTo>
                  <a:pt x="0" y="746238"/>
                </a:lnTo>
                <a:lnTo>
                  <a:pt x="910046" y="746238"/>
                </a:lnTo>
                <a:lnTo>
                  <a:pt x="910046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t="-32985" r="-3298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71803" y="137187"/>
            <a:ext cx="6581846" cy="1953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CICLO FISIOLÓGICO DE LA REABSORCIÓN RADICULAR.</a:t>
            </a:r>
          </a:p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INICIO.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7049" y="3377315"/>
            <a:ext cx="8371353" cy="6400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4.5 años para los incisivos.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Después de los 6 años para los molares y caninos inferiores. 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 los 8 años aproximadamente para los caninos superiores.</a:t>
            </a:r>
          </a:p>
          <a:p>
            <a:pPr algn="just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rchitects Daughter"/>
            </a:endParaRPr>
          </a:p>
          <a:p>
            <a:pPr algn="just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rchitects Daughter"/>
            </a:endParaRPr>
          </a:p>
          <a:p>
            <a:pPr algn="just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rchitects Daughter"/>
            </a:endParaRPr>
          </a:p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*Nota: Posteriormente  se requiere de un periodo de 3-4 años desde que comienza el proceso de reabsorción para que se produzca la expulsión del diente temporal.</a:t>
            </a:r>
          </a:p>
          <a:p>
            <a:pPr algn="just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rchitects Daughter"/>
            </a:endParaRPr>
          </a:p>
          <a:p>
            <a:pPr algn="just">
              <a:lnSpc>
                <a:spcPts val="3600"/>
              </a:lnSpc>
            </a:pPr>
            <a:endParaRPr lang="en-US" sz="3000">
              <a:solidFill>
                <a:srgbClr val="000000"/>
              </a:solidFill>
              <a:latin typeface="Architects Daughter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80816" y="9345884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  <p:pic>
        <p:nvPicPr>
          <p:cNvPr id="11" name="e8936b4a7f9090fd4a544ab30604f278.mp4">
            <a:hlinkClick r:id="" action="ppaction://media"/>
            <a:extLst>
              <a:ext uri="{FF2B5EF4-FFF2-40B4-BE49-F238E27FC236}">
                <a16:creationId xmlns:a16="http://schemas.microsoft.com/office/drawing/2014/main" id="{5BE0A85D-0C73-51F9-5A90-79A55F8B70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68125" y="576553"/>
            <a:ext cx="4568449" cy="81239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62" t="41231" r="1626" b="1657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556513">
            <a:off x="3483952" y="-1820119"/>
            <a:ext cx="2454820" cy="7459399"/>
          </a:xfrm>
          <a:custGeom>
            <a:avLst/>
            <a:gdLst/>
            <a:ahLst/>
            <a:cxnLst/>
            <a:rect l="l" t="t" r="r" b="b"/>
            <a:pathLst>
              <a:path w="2454820" h="7459399">
                <a:moveTo>
                  <a:pt x="0" y="0"/>
                </a:moveTo>
                <a:lnTo>
                  <a:pt x="2454820" y="0"/>
                </a:lnTo>
                <a:lnTo>
                  <a:pt x="2454820" y="7459399"/>
                </a:lnTo>
                <a:lnTo>
                  <a:pt x="0" y="74593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6726" y="5677232"/>
            <a:ext cx="5378824" cy="4114800"/>
          </a:xfrm>
          <a:custGeom>
            <a:avLst/>
            <a:gdLst/>
            <a:ahLst/>
            <a:cxnLst/>
            <a:rect l="l" t="t" r="r" b="b"/>
            <a:pathLst>
              <a:path w="5378824" h="4114800">
                <a:moveTo>
                  <a:pt x="0" y="0"/>
                </a:moveTo>
                <a:lnTo>
                  <a:pt x="5378823" y="0"/>
                </a:lnTo>
                <a:lnTo>
                  <a:pt x="53788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847648" y="747026"/>
            <a:ext cx="4110574" cy="2533608"/>
          </a:xfrm>
          <a:custGeom>
            <a:avLst/>
            <a:gdLst/>
            <a:ahLst/>
            <a:cxnLst/>
            <a:rect l="l" t="t" r="r" b="b"/>
            <a:pathLst>
              <a:path w="4110574" h="2533608">
                <a:moveTo>
                  <a:pt x="0" y="0"/>
                </a:moveTo>
                <a:lnTo>
                  <a:pt x="4110574" y="0"/>
                </a:lnTo>
                <a:lnTo>
                  <a:pt x="4110574" y="2533609"/>
                </a:lnTo>
                <a:lnTo>
                  <a:pt x="0" y="253360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426879" y="749348"/>
            <a:ext cx="3675651" cy="3778346"/>
            <a:chOff x="0" y="0"/>
            <a:chExt cx="6177407" cy="6350000"/>
          </a:xfrm>
        </p:grpSpPr>
        <p:sp>
          <p:nvSpPr>
            <p:cNvPr id="7" name="Freeform 7"/>
            <p:cNvSpPr/>
            <p:nvPr/>
          </p:nvSpPr>
          <p:spPr>
            <a:xfrm>
              <a:off x="42164" y="-18542"/>
              <a:ext cx="5705475" cy="6160135"/>
            </a:xfrm>
            <a:custGeom>
              <a:avLst/>
              <a:gdLst/>
              <a:ahLst/>
              <a:cxnLst/>
              <a:rect l="l" t="t" r="r" b="b"/>
              <a:pathLst>
                <a:path w="5705475" h="6160135">
                  <a:moveTo>
                    <a:pt x="1133856" y="500761"/>
                  </a:moveTo>
                  <a:cubicBezTo>
                    <a:pt x="1403096" y="244729"/>
                    <a:pt x="2654681" y="620522"/>
                    <a:pt x="2949575" y="1035304"/>
                  </a:cubicBezTo>
                  <a:cubicBezTo>
                    <a:pt x="3474974" y="814070"/>
                    <a:pt x="4396613" y="0"/>
                    <a:pt x="5051044" y="416306"/>
                  </a:cubicBezTo>
                  <a:cubicBezTo>
                    <a:pt x="5705475" y="832612"/>
                    <a:pt x="5004943" y="1745107"/>
                    <a:pt x="5004943" y="1745107"/>
                  </a:cubicBezTo>
                  <a:lnTo>
                    <a:pt x="5622544" y="2602357"/>
                  </a:lnTo>
                  <a:lnTo>
                    <a:pt x="4682363" y="4077081"/>
                  </a:lnTo>
                  <a:cubicBezTo>
                    <a:pt x="4682363" y="4077081"/>
                    <a:pt x="5263007" y="5514975"/>
                    <a:pt x="4931283" y="5773039"/>
                  </a:cubicBezTo>
                  <a:cubicBezTo>
                    <a:pt x="4599559" y="6031103"/>
                    <a:pt x="3604006" y="5284470"/>
                    <a:pt x="3327527" y="5330571"/>
                  </a:cubicBezTo>
                  <a:cubicBezTo>
                    <a:pt x="3051048" y="5376672"/>
                    <a:pt x="2940431" y="6160135"/>
                    <a:pt x="2525649" y="6123305"/>
                  </a:cubicBezTo>
                  <a:cubicBezTo>
                    <a:pt x="2110867" y="6086475"/>
                    <a:pt x="1751457" y="4786884"/>
                    <a:pt x="1751457" y="4786884"/>
                  </a:cubicBezTo>
                  <a:cubicBezTo>
                    <a:pt x="1751457" y="4786884"/>
                    <a:pt x="645414" y="5017135"/>
                    <a:pt x="322707" y="4482592"/>
                  </a:cubicBezTo>
                  <a:cubicBezTo>
                    <a:pt x="0" y="3948049"/>
                    <a:pt x="1262888" y="2417953"/>
                    <a:pt x="1262888" y="2417953"/>
                  </a:cubicBezTo>
                  <a:cubicBezTo>
                    <a:pt x="1262888" y="2417953"/>
                    <a:pt x="626872" y="982980"/>
                    <a:pt x="1133856" y="500761"/>
                  </a:cubicBezTo>
                  <a:close/>
                </a:path>
              </a:pathLst>
            </a:custGeom>
            <a:blipFill>
              <a:blip r:embed="rId9"/>
              <a:stretch>
                <a:fillRect l="-6822" r="-6822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177407" cy="6350000"/>
            </a:xfrm>
            <a:custGeom>
              <a:avLst/>
              <a:gdLst/>
              <a:ahLst/>
              <a:cxnLst/>
              <a:rect l="l" t="t" r="r" b="b"/>
              <a:pathLst>
                <a:path w="6177407" h="6350000">
                  <a:moveTo>
                    <a:pt x="0" y="0"/>
                  </a:moveTo>
                  <a:lnTo>
                    <a:pt x="6177407" y="0"/>
                  </a:lnTo>
                  <a:lnTo>
                    <a:pt x="6177407" y="6350000"/>
                  </a:lnTo>
                  <a:lnTo>
                    <a:pt x="0" y="635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346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-10197805">
            <a:off x="14034363" y="3207536"/>
            <a:ext cx="785032" cy="942724"/>
          </a:xfrm>
          <a:custGeom>
            <a:avLst/>
            <a:gdLst/>
            <a:ahLst/>
            <a:cxnLst/>
            <a:rect l="l" t="t" r="r" b="b"/>
            <a:pathLst>
              <a:path w="785032" h="942724">
                <a:moveTo>
                  <a:pt x="0" y="0"/>
                </a:moveTo>
                <a:lnTo>
                  <a:pt x="785032" y="0"/>
                </a:lnTo>
                <a:lnTo>
                  <a:pt x="785032" y="942724"/>
                </a:lnTo>
                <a:lnTo>
                  <a:pt x="0" y="942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444952" y="6097259"/>
            <a:ext cx="3429761" cy="2141866"/>
          </a:xfrm>
          <a:custGeom>
            <a:avLst/>
            <a:gdLst/>
            <a:ahLst/>
            <a:cxnLst/>
            <a:rect l="l" t="t" r="r" b="b"/>
            <a:pathLst>
              <a:path w="3429761" h="2141866">
                <a:moveTo>
                  <a:pt x="0" y="0"/>
                </a:moveTo>
                <a:lnTo>
                  <a:pt x="3429761" y="0"/>
                </a:lnTo>
                <a:lnTo>
                  <a:pt x="3429761" y="2141866"/>
                </a:lnTo>
                <a:lnTo>
                  <a:pt x="0" y="21418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5758" r="-5758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85072" y="3290436"/>
            <a:ext cx="9929064" cy="2806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64"/>
              </a:lnSpc>
            </a:pPr>
            <a:r>
              <a:rPr lang="en-US" sz="3200">
                <a:solidFill>
                  <a:srgbClr val="000000"/>
                </a:solidFill>
                <a:latin typeface="Architects Daughter"/>
              </a:rPr>
              <a:t>Una maloclusión es el resultado de la anormalidad morfológica y funcional de los componentes óseos , musculares y dentarios que conforman  el sistema  estomatognático.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43183" y="1604745"/>
            <a:ext cx="3219252" cy="73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18"/>
              </a:lnSpc>
              <a:spcBef>
                <a:spcPct val="0"/>
              </a:spcBef>
            </a:pPr>
            <a:r>
              <a:rPr lang="en-US" sz="5418">
                <a:solidFill>
                  <a:srgbClr val="FF1616"/>
                </a:solidFill>
                <a:latin typeface="Londrina Sketch"/>
              </a:rPr>
              <a:t>Prevalencia.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8051" y="937526"/>
            <a:ext cx="8227666" cy="1513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14"/>
              </a:lnSpc>
            </a:pPr>
            <a:r>
              <a:rPr lang="en-US" sz="11214">
                <a:solidFill>
                  <a:srgbClr val="000000"/>
                </a:solidFill>
                <a:latin typeface="Londrina Solid Black"/>
              </a:rPr>
              <a:t>MALOCUSIONES.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984830" y="5556459"/>
            <a:ext cx="8955211" cy="4235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64"/>
              </a:lnSpc>
            </a:pPr>
            <a:r>
              <a:rPr lang="en-US" sz="3200">
                <a:solidFill>
                  <a:srgbClr val="000000"/>
                </a:solidFill>
                <a:latin typeface="Architects Daughter"/>
              </a:rPr>
              <a:t>Las maloclusiones  ocupan  el tercer lugar de prevalencia  dentro  de los problemas  de salud bucodental (OMS).</a:t>
            </a:r>
          </a:p>
          <a:p>
            <a:pPr marL="690890" lvl="1" indent="-345445" algn="just">
              <a:lnSpc>
                <a:spcPts val="5664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Architects Daughter"/>
              </a:rPr>
              <a:t>afectando a un 85% de la población . </a:t>
            </a:r>
          </a:p>
          <a:p>
            <a:pPr marL="690890" lvl="1" indent="-345445" algn="just">
              <a:lnSpc>
                <a:spcPts val="5664"/>
              </a:lnSpc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Architects Daughter"/>
              </a:rPr>
              <a:t>es uno de los motivos  de consulta  mas frecuente 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3016" y="8540750"/>
            <a:ext cx="8160042" cy="1396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chitects Daughter"/>
              </a:rPr>
              <a:t>Gacitúa Cartes  P.,  Zárate Piffarti M., Rojas Donaire J., &amp; Rebeco Padilla. (2020). Principales beneficios  de un tratamiento en ortodoncia   en niños. RECIAMUC, 4 (1), 333-345. doi:10.26820/reciamuc/4.(1).enero.2020.333-345.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278258" y="6239737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4" y="0"/>
                </a:lnTo>
                <a:lnTo>
                  <a:pt x="7392424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43941" y="1048232"/>
            <a:ext cx="14464350" cy="115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Patrones de reabsorción anormal.</a:t>
            </a:r>
          </a:p>
        </p:txBody>
      </p:sp>
      <p:sp>
        <p:nvSpPr>
          <p:cNvPr id="6" name="Freeform 6"/>
          <p:cNvSpPr/>
          <p:nvPr/>
        </p:nvSpPr>
        <p:spPr>
          <a:xfrm>
            <a:off x="8057359" y="2387214"/>
            <a:ext cx="7436718" cy="464040"/>
          </a:xfrm>
          <a:custGeom>
            <a:avLst/>
            <a:gdLst/>
            <a:ahLst/>
            <a:cxnLst/>
            <a:rect l="l" t="t" r="r" b="b"/>
            <a:pathLst>
              <a:path w="7436718" h="464040">
                <a:moveTo>
                  <a:pt x="0" y="0"/>
                </a:moveTo>
                <a:lnTo>
                  <a:pt x="7436719" y="0"/>
                </a:lnTo>
                <a:lnTo>
                  <a:pt x="7436719" y="464041"/>
                </a:lnTo>
                <a:lnTo>
                  <a:pt x="0" y="464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947" t="-227186" r="-16370" b="-1722658"/>
            </a:stretch>
          </a:blipFill>
        </p:spPr>
      </p:sp>
      <p:sp>
        <p:nvSpPr>
          <p:cNvPr id="7" name="Freeform 7"/>
          <p:cNvSpPr/>
          <p:nvPr/>
        </p:nvSpPr>
        <p:spPr>
          <a:xfrm rot="-651408" flipH="1">
            <a:off x="9120531" y="655581"/>
            <a:ext cx="910046" cy="746238"/>
          </a:xfrm>
          <a:custGeom>
            <a:avLst/>
            <a:gdLst/>
            <a:ahLst/>
            <a:cxnLst/>
            <a:rect l="l" t="t" r="r" b="b"/>
            <a:pathLst>
              <a:path w="910046" h="746238">
                <a:moveTo>
                  <a:pt x="910046" y="0"/>
                </a:moveTo>
                <a:lnTo>
                  <a:pt x="0" y="0"/>
                </a:lnTo>
                <a:lnTo>
                  <a:pt x="0" y="746238"/>
                </a:lnTo>
                <a:lnTo>
                  <a:pt x="910046" y="746238"/>
                </a:lnTo>
                <a:lnTo>
                  <a:pt x="91004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2985" r="-3298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171584" y="6341383"/>
            <a:ext cx="3763951" cy="2716853"/>
          </a:xfrm>
          <a:custGeom>
            <a:avLst/>
            <a:gdLst/>
            <a:ahLst/>
            <a:cxnLst/>
            <a:rect l="l" t="t" r="r" b="b"/>
            <a:pathLst>
              <a:path w="3763951" h="2716853">
                <a:moveTo>
                  <a:pt x="0" y="0"/>
                </a:moveTo>
                <a:lnTo>
                  <a:pt x="3763951" y="0"/>
                </a:lnTo>
                <a:lnTo>
                  <a:pt x="3763951" y="2716852"/>
                </a:lnTo>
                <a:lnTo>
                  <a:pt x="0" y="271685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40402" t="-25566" r="-29426" b="-108072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116670" y="2851255"/>
            <a:ext cx="3519391" cy="5594575"/>
          </a:xfrm>
          <a:custGeom>
            <a:avLst/>
            <a:gdLst/>
            <a:ahLst/>
            <a:cxnLst/>
            <a:rect l="l" t="t" r="r" b="b"/>
            <a:pathLst>
              <a:path w="3519391" h="5594575">
                <a:moveTo>
                  <a:pt x="0" y="0"/>
                </a:moveTo>
                <a:lnTo>
                  <a:pt x="3519391" y="0"/>
                </a:lnTo>
                <a:lnTo>
                  <a:pt x="3519391" y="5594574"/>
                </a:lnTo>
                <a:lnTo>
                  <a:pt x="0" y="559457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8491" r="-2585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71803" y="2671052"/>
            <a:ext cx="6581846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FACTORES LOCALES.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7049" y="3377315"/>
            <a:ext cx="8371353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Relacionados con el diente temporal.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Pulpitis.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Necrosis.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Alteraciones inflamatorias pulpares y periodontales.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Trauma oclusal.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80816" y="9345884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775474" y="3310496"/>
            <a:ext cx="3645871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Relacionados con el folículo de permanente: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Agenesia.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Anomalías en la trayectoria de erupción.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Malposiciones del germen.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Tumores, etc.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278258" y="6239737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4" y="0"/>
                </a:lnTo>
                <a:lnTo>
                  <a:pt x="7392424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304806" y="540489"/>
            <a:ext cx="14464350" cy="1846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0"/>
              </a:lnSpc>
            </a:pPr>
            <a:r>
              <a:rPr lang="en-US" sz="7080">
                <a:solidFill>
                  <a:srgbClr val="000000"/>
                </a:solidFill>
                <a:latin typeface="Londrina Solid Black"/>
              </a:rPr>
              <a:t>Factores  relacionados con el diente temporal.</a:t>
            </a:r>
          </a:p>
        </p:txBody>
      </p:sp>
      <p:sp>
        <p:nvSpPr>
          <p:cNvPr id="6" name="Freeform 6"/>
          <p:cNvSpPr/>
          <p:nvPr/>
        </p:nvSpPr>
        <p:spPr>
          <a:xfrm>
            <a:off x="8057359" y="2387214"/>
            <a:ext cx="7436718" cy="464040"/>
          </a:xfrm>
          <a:custGeom>
            <a:avLst/>
            <a:gdLst/>
            <a:ahLst/>
            <a:cxnLst/>
            <a:rect l="l" t="t" r="r" b="b"/>
            <a:pathLst>
              <a:path w="7436718" h="464040">
                <a:moveTo>
                  <a:pt x="0" y="0"/>
                </a:moveTo>
                <a:lnTo>
                  <a:pt x="7436719" y="0"/>
                </a:lnTo>
                <a:lnTo>
                  <a:pt x="7436719" y="464041"/>
                </a:lnTo>
                <a:lnTo>
                  <a:pt x="0" y="464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947" t="-227186" r="-16370" b="-172265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54517" y="6177035"/>
            <a:ext cx="4089483" cy="2631677"/>
          </a:xfrm>
          <a:custGeom>
            <a:avLst/>
            <a:gdLst/>
            <a:ahLst/>
            <a:cxnLst/>
            <a:rect l="l" t="t" r="r" b="b"/>
            <a:pathLst>
              <a:path w="4089483" h="2631677">
                <a:moveTo>
                  <a:pt x="0" y="0"/>
                </a:moveTo>
                <a:lnTo>
                  <a:pt x="4089483" y="0"/>
                </a:lnTo>
                <a:lnTo>
                  <a:pt x="4089483" y="2631677"/>
                </a:lnTo>
                <a:lnTo>
                  <a:pt x="0" y="26316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42228" t="-154603" r="-29814" b="-9610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1471" y="2681360"/>
            <a:ext cx="8371353" cy="3200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Alteraciones inflamatorias.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Por infecciones.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 través de la liberación del factor quimiotáctico de los macrófagos, factor activador de los oateoclastos y prostaglandinas.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Necrosis pulpar debido a luxaciones.</a:t>
            </a:r>
          </a:p>
        </p:txBody>
      </p:sp>
      <p:sp>
        <p:nvSpPr>
          <p:cNvPr id="9" name="Freeform 9"/>
          <p:cNvSpPr/>
          <p:nvPr/>
        </p:nvSpPr>
        <p:spPr>
          <a:xfrm>
            <a:off x="501471" y="6177035"/>
            <a:ext cx="4379223" cy="2962705"/>
          </a:xfrm>
          <a:custGeom>
            <a:avLst/>
            <a:gdLst/>
            <a:ahLst/>
            <a:cxnLst/>
            <a:rect l="l" t="t" r="r" b="b"/>
            <a:pathLst>
              <a:path w="4379223" h="2962705">
                <a:moveTo>
                  <a:pt x="0" y="0"/>
                </a:moveTo>
                <a:lnTo>
                  <a:pt x="4379223" y="0"/>
                </a:lnTo>
                <a:lnTo>
                  <a:pt x="4379223" y="2962705"/>
                </a:lnTo>
                <a:lnTo>
                  <a:pt x="0" y="2962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28582" t="-22129" r="-25462" b="-112563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071314" y="3551687"/>
            <a:ext cx="3422763" cy="4660146"/>
          </a:xfrm>
          <a:custGeom>
            <a:avLst/>
            <a:gdLst/>
            <a:ahLst/>
            <a:cxnLst/>
            <a:rect l="l" t="t" r="r" b="b"/>
            <a:pathLst>
              <a:path w="3422763" h="4660146">
                <a:moveTo>
                  <a:pt x="0" y="0"/>
                </a:moveTo>
                <a:lnTo>
                  <a:pt x="3422764" y="0"/>
                </a:lnTo>
                <a:lnTo>
                  <a:pt x="3422764" y="4660146"/>
                </a:lnTo>
                <a:lnTo>
                  <a:pt x="0" y="46601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25860" t="-5155" r="-24866" b="-993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7180816" y="9345884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83479" y="2970662"/>
            <a:ext cx="8371353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Traumatismo oclusal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278258" y="6239737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4" y="0"/>
                </a:lnTo>
                <a:lnTo>
                  <a:pt x="7392424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551534" y="3182279"/>
            <a:ext cx="3327269" cy="4962072"/>
          </a:xfrm>
          <a:custGeom>
            <a:avLst/>
            <a:gdLst/>
            <a:ahLst/>
            <a:cxnLst/>
            <a:rect l="l" t="t" r="r" b="b"/>
            <a:pathLst>
              <a:path w="3327269" h="4962072">
                <a:moveTo>
                  <a:pt x="0" y="0"/>
                </a:moveTo>
                <a:lnTo>
                  <a:pt x="3327268" y="0"/>
                </a:lnTo>
                <a:lnTo>
                  <a:pt x="3327268" y="4962072"/>
                </a:lnTo>
                <a:lnTo>
                  <a:pt x="0" y="49620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6806" r="-25805" b="-586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5472615"/>
            <a:ext cx="5728578" cy="4220613"/>
          </a:xfrm>
          <a:custGeom>
            <a:avLst/>
            <a:gdLst/>
            <a:ahLst/>
            <a:cxnLst/>
            <a:rect l="l" t="t" r="r" b="b"/>
            <a:pathLst>
              <a:path w="5728578" h="4220613">
                <a:moveTo>
                  <a:pt x="0" y="0"/>
                </a:moveTo>
                <a:lnTo>
                  <a:pt x="5728578" y="0"/>
                </a:lnTo>
                <a:lnTo>
                  <a:pt x="5728578" y="4220613"/>
                </a:lnTo>
                <a:lnTo>
                  <a:pt x="0" y="42206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7777" t="-19332" r="-66427" b="-45412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11825" y="343076"/>
            <a:ext cx="14464350" cy="205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0"/>
              </a:lnSpc>
            </a:pPr>
            <a:r>
              <a:rPr lang="en-US" sz="7880">
                <a:solidFill>
                  <a:srgbClr val="000000"/>
                </a:solidFill>
                <a:latin typeface="Londrina Solid Black"/>
              </a:rPr>
              <a:t>Factores relacionados con el folículo del diente permanente.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3117" y="2645171"/>
            <a:ext cx="8371353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Erupción ectópica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Debido a que la corona del diente en erupción se inclina hasta presionar la raíz del diente contiguo y provocar la reabsorción de una parte o de todo el diente adyacente.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80816" y="9345884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378115" y="2920115"/>
            <a:ext cx="3356292" cy="548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Compromiso de espacio.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En situaciones de apiñamiento una pieza temporal puede ser reabsorbida al erupcionar la pieza permanente adyacente.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278258" y="6239737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4" y="0"/>
                </a:lnTo>
                <a:lnTo>
                  <a:pt x="7392424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43941" y="1048232"/>
            <a:ext cx="14464350" cy="115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Patrones de reabsorción anormal.</a:t>
            </a:r>
          </a:p>
        </p:txBody>
      </p:sp>
      <p:sp>
        <p:nvSpPr>
          <p:cNvPr id="6" name="Freeform 6"/>
          <p:cNvSpPr/>
          <p:nvPr/>
        </p:nvSpPr>
        <p:spPr>
          <a:xfrm>
            <a:off x="8057359" y="2387214"/>
            <a:ext cx="7436718" cy="464040"/>
          </a:xfrm>
          <a:custGeom>
            <a:avLst/>
            <a:gdLst/>
            <a:ahLst/>
            <a:cxnLst/>
            <a:rect l="l" t="t" r="r" b="b"/>
            <a:pathLst>
              <a:path w="7436718" h="464040">
                <a:moveTo>
                  <a:pt x="0" y="0"/>
                </a:moveTo>
                <a:lnTo>
                  <a:pt x="7436719" y="0"/>
                </a:lnTo>
                <a:lnTo>
                  <a:pt x="7436719" y="464041"/>
                </a:lnTo>
                <a:lnTo>
                  <a:pt x="0" y="464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947" t="-227186" r="-16370" b="-1722658"/>
            </a:stretch>
          </a:blipFill>
        </p:spPr>
      </p:sp>
      <p:sp>
        <p:nvSpPr>
          <p:cNvPr id="7" name="Freeform 7"/>
          <p:cNvSpPr/>
          <p:nvPr/>
        </p:nvSpPr>
        <p:spPr>
          <a:xfrm rot="-651408" flipH="1">
            <a:off x="9120531" y="655581"/>
            <a:ext cx="910046" cy="746238"/>
          </a:xfrm>
          <a:custGeom>
            <a:avLst/>
            <a:gdLst/>
            <a:ahLst/>
            <a:cxnLst/>
            <a:rect l="l" t="t" r="r" b="b"/>
            <a:pathLst>
              <a:path w="910046" h="746238">
                <a:moveTo>
                  <a:pt x="910046" y="0"/>
                </a:moveTo>
                <a:lnTo>
                  <a:pt x="0" y="0"/>
                </a:lnTo>
                <a:lnTo>
                  <a:pt x="0" y="746238"/>
                </a:lnTo>
                <a:lnTo>
                  <a:pt x="910046" y="746238"/>
                </a:lnTo>
                <a:lnTo>
                  <a:pt x="91004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2985" r="-3298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069953" y="2645171"/>
            <a:ext cx="6189347" cy="5592063"/>
          </a:xfrm>
          <a:custGeom>
            <a:avLst/>
            <a:gdLst/>
            <a:ahLst/>
            <a:cxnLst/>
            <a:rect l="l" t="t" r="r" b="b"/>
            <a:pathLst>
              <a:path w="6189347" h="5592063">
                <a:moveTo>
                  <a:pt x="0" y="0"/>
                </a:moveTo>
                <a:lnTo>
                  <a:pt x="6189347" y="0"/>
                </a:lnTo>
                <a:lnTo>
                  <a:pt x="6189347" y="5592063"/>
                </a:lnTo>
                <a:lnTo>
                  <a:pt x="0" y="559206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1997" t="-18573" r="-142914" b="-7159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271803" y="2671052"/>
            <a:ext cx="6581846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TUMORES.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180816" y="9345884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3598183"/>
            <a:ext cx="6056866" cy="502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Los tumores que producen reabsorciones radiculares, con más frecuencia, son aquellos en los que el crecimiento y la expansión no son rápidos, tal y como sucede en: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Los quistes foliculares.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Ameloblastoma.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Tumores de células gigantes.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Lesiones fibroóseas </a:t>
            </a:r>
          </a:p>
        </p:txBody>
      </p:sp>
      <p:sp>
        <p:nvSpPr>
          <p:cNvPr id="12" name="Freeform 12"/>
          <p:cNvSpPr/>
          <p:nvPr/>
        </p:nvSpPr>
        <p:spPr>
          <a:xfrm>
            <a:off x="7334449" y="3310496"/>
            <a:ext cx="3447896" cy="4507864"/>
          </a:xfrm>
          <a:custGeom>
            <a:avLst/>
            <a:gdLst/>
            <a:ahLst/>
            <a:cxnLst/>
            <a:rect l="l" t="t" r="r" b="b"/>
            <a:pathLst>
              <a:path w="3447896" h="4507864">
                <a:moveTo>
                  <a:pt x="0" y="0"/>
                </a:moveTo>
                <a:lnTo>
                  <a:pt x="3447895" y="0"/>
                </a:lnTo>
                <a:lnTo>
                  <a:pt x="3447895" y="4507864"/>
                </a:lnTo>
                <a:lnTo>
                  <a:pt x="0" y="450786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23594" t="-10575" r="-21052" b="-6375"/>
            </a:stretch>
          </a:blipFill>
        </p:spPr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43941" y="1048232"/>
            <a:ext cx="14464350" cy="2249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Cronología de la erupción dental.</a:t>
            </a:r>
          </a:p>
          <a:p>
            <a:pPr algn="ctr"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Recambio de dientes.</a:t>
            </a:r>
          </a:p>
        </p:txBody>
      </p:sp>
      <p:sp>
        <p:nvSpPr>
          <p:cNvPr id="5" name="Freeform 5"/>
          <p:cNvSpPr/>
          <p:nvPr/>
        </p:nvSpPr>
        <p:spPr>
          <a:xfrm rot="-651408" flipH="1">
            <a:off x="9120531" y="655581"/>
            <a:ext cx="910046" cy="746238"/>
          </a:xfrm>
          <a:custGeom>
            <a:avLst/>
            <a:gdLst/>
            <a:ahLst/>
            <a:cxnLst/>
            <a:rect l="l" t="t" r="r" b="b"/>
            <a:pathLst>
              <a:path w="910046" h="746238">
                <a:moveTo>
                  <a:pt x="910046" y="0"/>
                </a:moveTo>
                <a:lnTo>
                  <a:pt x="0" y="0"/>
                </a:lnTo>
                <a:lnTo>
                  <a:pt x="0" y="746238"/>
                </a:lnTo>
                <a:lnTo>
                  <a:pt x="910046" y="746238"/>
                </a:lnTo>
                <a:lnTo>
                  <a:pt x="9100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2985" r="-32985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575554" y="3522606"/>
            <a:ext cx="8031258" cy="5332755"/>
          </a:xfrm>
          <a:custGeom>
            <a:avLst/>
            <a:gdLst/>
            <a:ahLst/>
            <a:cxnLst/>
            <a:rect l="l" t="t" r="r" b="b"/>
            <a:pathLst>
              <a:path w="8031258" h="5332755">
                <a:moveTo>
                  <a:pt x="0" y="0"/>
                </a:moveTo>
                <a:lnTo>
                  <a:pt x="8031258" y="0"/>
                </a:lnTo>
                <a:lnTo>
                  <a:pt x="8031258" y="5332756"/>
                </a:lnTo>
                <a:lnTo>
                  <a:pt x="0" y="5332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180816" y="9345884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Ayala  P.  Caridad L. Leyva B. La erupción dentaria y sus factores influyentes. SciELO. Vol 22. No 4. Versión online ISSN 1560-4381. Cuba. 2018.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843941" y="3826162"/>
            <a:ext cx="6972416" cy="502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Existen varias teorías sobre cómo se produce la erupción dental, pero el mecanismo exacto aún es desconocido. Se proponen 4 posibles mecanismos de acción: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Formación e incremento de la raíz.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Crecimiento del hueso alveolar.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Presión vascular e hidrostática del tejido conectivo periodontal.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Tracción del componente colágeno del liga,mento periodontal.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631230" y="2794631"/>
            <a:ext cx="3929856" cy="3326138"/>
            <a:chOff x="0" y="0"/>
            <a:chExt cx="960329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60329" cy="812800"/>
            </a:xfrm>
            <a:custGeom>
              <a:avLst/>
              <a:gdLst/>
              <a:ahLst/>
              <a:cxnLst/>
              <a:rect l="l" t="t" r="r" b="b"/>
              <a:pathLst>
                <a:path w="960329" h="812800">
                  <a:moveTo>
                    <a:pt x="960329" y="406400"/>
                  </a:moveTo>
                  <a:lnTo>
                    <a:pt x="553929" y="0"/>
                  </a:lnTo>
                  <a:lnTo>
                    <a:pt x="553929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553929" y="609600"/>
                  </a:lnTo>
                  <a:lnTo>
                    <a:pt x="553929" y="812800"/>
                  </a:lnTo>
                  <a:lnTo>
                    <a:pt x="960329" y="406400"/>
                  </a:lnTo>
                  <a:close/>
                </a:path>
              </a:pathLst>
            </a:custGeom>
            <a:solidFill>
              <a:srgbClr val="7B97B3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89710" y="2914650"/>
            <a:ext cx="3886798" cy="3086100"/>
            <a:chOff x="0" y="0"/>
            <a:chExt cx="1023683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023683" cy="812800"/>
            </a:xfrm>
            <a:custGeom>
              <a:avLst/>
              <a:gdLst/>
              <a:ahLst/>
              <a:cxnLst/>
              <a:rect l="l" t="t" r="r" b="b"/>
              <a:pathLst>
                <a:path w="1023683" h="812800">
                  <a:moveTo>
                    <a:pt x="1023683" y="406400"/>
                  </a:moveTo>
                  <a:lnTo>
                    <a:pt x="617283" y="0"/>
                  </a:lnTo>
                  <a:lnTo>
                    <a:pt x="617283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17283" y="609600"/>
                  </a:lnTo>
                  <a:lnTo>
                    <a:pt x="617283" y="812800"/>
                  </a:lnTo>
                  <a:lnTo>
                    <a:pt x="1023683" y="406400"/>
                  </a:lnTo>
                  <a:close/>
                </a:path>
              </a:pathLst>
            </a:custGeom>
            <a:solidFill>
              <a:srgbClr val="7B97B3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141487" y="2914650"/>
            <a:ext cx="4117813" cy="3086100"/>
            <a:chOff x="0" y="0"/>
            <a:chExt cx="1084527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84527" cy="812800"/>
            </a:xfrm>
            <a:custGeom>
              <a:avLst/>
              <a:gdLst/>
              <a:ahLst/>
              <a:cxnLst/>
              <a:rect l="l" t="t" r="r" b="b"/>
              <a:pathLst>
                <a:path w="1084527" h="812800">
                  <a:moveTo>
                    <a:pt x="1084527" y="406400"/>
                  </a:moveTo>
                  <a:lnTo>
                    <a:pt x="678127" y="0"/>
                  </a:lnTo>
                  <a:lnTo>
                    <a:pt x="678127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678127" y="609600"/>
                  </a:lnTo>
                  <a:lnTo>
                    <a:pt x="678127" y="812800"/>
                  </a:lnTo>
                  <a:lnTo>
                    <a:pt x="1084527" y="406400"/>
                  </a:lnTo>
                  <a:close/>
                </a:path>
              </a:pathLst>
            </a:custGeom>
            <a:solidFill>
              <a:srgbClr val="7B97B3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2343379" y="452904"/>
            <a:ext cx="14464350" cy="2249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La erupción dentaria es un proceso dinámico.</a:t>
            </a:r>
          </a:p>
        </p:txBody>
      </p:sp>
      <p:sp>
        <p:nvSpPr>
          <p:cNvPr id="14" name="Freeform 14"/>
          <p:cNvSpPr/>
          <p:nvPr/>
        </p:nvSpPr>
        <p:spPr>
          <a:xfrm rot="-651408" flipH="1">
            <a:off x="9120531" y="655581"/>
            <a:ext cx="910046" cy="746238"/>
          </a:xfrm>
          <a:custGeom>
            <a:avLst/>
            <a:gdLst/>
            <a:ahLst/>
            <a:cxnLst/>
            <a:rect l="l" t="t" r="r" b="b"/>
            <a:pathLst>
              <a:path w="910046" h="746238">
                <a:moveTo>
                  <a:pt x="910046" y="0"/>
                </a:moveTo>
                <a:lnTo>
                  <a:pt x="0" y="0"/>
                </a:lnTo>
                <a:lnTo>
                  <a:pt x="0" y="746238"/>
                </a:lnTo>
                <a:lnTo>
                  <a:pt x="910046" y="746238"/>
                </a:lnTo>
                <a:lnTo>
                  <a:pt x="9100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2985" r="-32985"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324328" y="2823206"/>
            <a:ext cx="3878276" cy="3268988"/>
            <a:chOff x="0" y="0"/>
            <a:chExt cx="1021439" cy="86096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021439" cy="860968"/>
            </a:xfrm>
            <a:custGeom>
              <a:avLst/>
              <a:gdLst/>
              <a:ahLst/>
              <a:cxnLst/>
              <a:rect l="l" t="t" r="r" b="b"/>
              <a:pathLst>
                <a:path w="1021439" h="860968">
                  <a:moveTo>
                    <a:pt x="1021439" y="430484"/>
                  </a:moveTo>
                  <a:lnTo>
                    <a:pt x="615039" y="0"/>
                  </a:lnTo>
                  <a:lnTo>
                    <a:pt x="615039" y="203200"/>
                  </a:lnTo>
                  <a:lnTo>
                    <a:pt x="0" y="203200"/>
                  </a:lnTo>
                  <a:lnTo>
                    <a:pt x="0" y="657768"/>
                  </a:lnTo>
                  <a:lnTo>
                    <a:pt x="615039" y="657768"/>
                  </a:lnTo>
                  <a:lnTo>
                    <a:pt x="615039" y="860968"/>
                  </a:lnTo>
                  <a:lnTo>
                    <a:pt x="1021439" y="430484"/>
                  </a:lnTo>
                  <a:close/>
                </a:path>
              </a:pathLst>
            </a:custGeom>
            <a:solidFill>
              <a:srgbClr val="7B97B3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279676" y="6000750"/>
            <a:ext cx="3270010" cy="2490086"/>
          </a:xfrm>
          <a:custGeom>
            <a:avLst/>
            <a:gdLst/>
            <a:ahLst/>
            <a:cxnLst/>
            <a:rect l="l" t="t" r="r" b="b"/>
            <a:pathLst>
              <a:path w="3270010" h="2490086">
                <a:moveTo>
                  <a:pt x="0" y="0"/>
                </a:moveTo>
                <a:lnTo>
                  <a:pt x="3270010" y="0"/>
                </a:lnTo>
                <a:lnTo>
                  <a:pt x="3270010" y="2490086"/>
                </a:lnTo>
                <a:lnTo>
                  <a:pt x="0" y="24900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9966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4202605" y="6037768"/>
            <a:ext cx="3637939" cy="2495704"/>
          </a:xfrm>
          <a:custGeom>
            <a:avLst/>
            <a:gdLst/>
            <a:ahLst/>
            <a:cxnLst/>
            <a:rect l="l" t="t" r="r" b="b"/>
            <a:pathLst>
              <a:path w="3637939" h="2495704">
                <a:moveTo>
                  <a:pt x="0" y="0"/>
                </a:moveTo>
                <a:lnTo>
                  <a:pt x="3637939" y="0"/>
                </a:lnTo>
                <a:lnTo>
                  <a:pt x="3637939" y="2495704"/>
                </a:lnTo>
                <a:lnTo>
                  <a:pt x="0" y="2495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17947"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8338988" y="5650978"/>
            <a:ext cx="5118545" cy="2839857"/>
          </a:xfrm>
          <a:custGeom>
            <a:avLst/>
            <a:gdLst/>
            <a:ahLst/>
            <a:cxnLst/>
            <a:rect l="l" t="t" r="r" b="b"/>
            <a:pathLst>
              <a:path w="5118545" h="2839857">
                <a:moveTo>
                  <a:pt x="0" y="0"/>
                </a:moveTo>
                <a:lnTo>
                  <a:pt x="5118545" y="0"/>
                </a:lnTo>
                <a:lnTo>
                  <a:pt x="5118545" y="2839858"/>
                </a:lnTo>
                <a:lnTo>
                  <a:pt x="0" y="28398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886158" y="5834819"/>
            <a:ext cx="4173242" cy="2698653"/>
          </a:xfrm>
          <a:custGeom>
            <a:avLst/>
            <a:gdLst/>
            <a:ahLst/>
            <a:cxnLst/>
            <a:rect l="l" t="t" r="r" b="b"/>
            <a:pathLst>
              <a:path w="4173242" h="2698653">
                <a:moveTo>
                  <a:pt x="0" y="0"/>
                </a:moveTo>
                <a:lnTo>
                  <a:pt x="4173242" y="0"/>
                </a:lnTo>
                <a:lnTo>
                  <a:pt x="4173242" y="2698653"/>
                </a:lnTo>
                <a:lnTo>
                  <a:pt x="0" y="269865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1491" r="-11491"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736461" y="3771900"/>
            <a:ext cx="2214961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Formación del germen dentario.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988907" y="4000500"/>
            <a:ext cx="1963318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Cripta de desarrollo.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9144000" y="4000500"/>
            <a:ext cx="272677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Colocación en cavidad bucal.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57533" y="4000500"/>
            <a:ext cx="2669783" cy="9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Oclusión con el antagonista.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952225" y="8910955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Ayala  P.  Caridad L. Leyva B. La erupción dentaria y sus factores influyentes. SciELO. Vol 22. No 4. Versión online ISSN 1560-4381. Cuba. 2018.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02411" y="3631957"/>
            <a:ext cx="8042887" cy="5245361"/>
          </a:xfrm>
          <a:custGeom>
            <a:avLst/>
            <a:gdLst/>
            <a:ahLst/>
            <a:cxnLst/>
            <a:rect l="l" t="t" r="r" b="b"/>
            <a:pathLst>
              <a:path w="8042887" h="5245361">
                <a:moveTo>
                  <a:pt x="0" y="0"/>
                </a:moveTo>
                <a:lnTo>
                  <a:pt x="8042887" y="0"/>
                </a:lnTo>
                <a:lnTo>
                  <a:pt x="8042887" y="5245361"/>
                </a:lnTo>
                <a:lnTo>
                  <a:pt x="0" y="52453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027125" y="3125292"/>
            <a:ext cx="7027503" cy="5752907"/>
          </a:xfrm>
          <a:custGeom>
            <a:avLst/>
            <a:gdLst/>
            <a:ahLst/>
            <a:cxnLst/>
            <a:rect l="l" t="t" r="r" b="b"/>
            <a:pathLst>
              <a:path w="7027503" h="5752907">
                <a:moveTo>
                  <a:pt x="0" y="0"/>
                </a:moveTo>
                <a:lnTo>
                  <a:pt x="7027503" y="0"/>
                </a:lnTo>
                <a:lnTo>
                  <a:pt x="7027503" y="5752907"/>
                </a:lnTo>
                <a:lnTo>
                  <a:pt x="0" y="5752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794950" y="532696"/>
            <a:ext cx="14464350" cy="115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Cronología de la erupción dental.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57050" y="2361876"/>
            <a:ext cx="6133609" cy="76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0"/>
              </a:lnSpc>
            </a:pPr>
            <a:r>
              <a:rPr lang="en-US" sz="5680">
                <a:solidFill>
                  <a:srgbClr val="000000"/>
                </a:solidFill>
                <a:latin typeface="Londrina Solid Black"/>
              </a:rPr>
              <a:t>Dentición  temporal.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517854" y="2361876"/>
            <a:ext cx="8216958" cy="763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80"/>
              </a:lnSpc>
            </a:pPr>
            <a:r>
              <a:rPr lang="en-US" sz="5680">
                <a:solidFill>
                  <a:srgbClr val="000000"/>
                </a:solidFill>
                <a:latin typeface="Londrina Solid Black"/>
              </a:rPr>
              <a:t>Dentición  permanente.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82373" y="9220200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Ayala  P.  Caridad L. Leyva B. La erupción dentaria y sus factores influyentes. SciELO. Vol 22. No 4. Versión online ISSN 1560-4381. Cuba. 2018.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43941" y="1048232"/>
            <a:ext cx="14464350" cy="2249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La cronología de la erupción no se produce de manera exacta...</a:t>
            </a:r>
          </a:p>
        </p:txBody>
      </p:sp>
      <p:sp>
        <p:nvSpPr>
          <p:cNvPr id="5" name="Freeform 5"/>
          <p:cNvSpPr/>
          <p:nvPr/>
        </p:nvSpPr>
        <p:spPr>
          <a:xfrm rot="-651408" flipH="1">
            <a:off x="9120531" y="655581"/>
            <a:ext cx="910046" cy="746238"/>
          </a:xfrm>
          <a:custGeom>
            <a:avLst/>
            <a:gdLst/>
            <a:ahLst/>
            <a:cxnLst/>
            <a:rect l="l" t="t" r="r" b="b"/>
            <a:pathLst>
              <a:path w="910046" h="746238">
                <a:moveTo>
                  <a:pt x="910046" y="0"/>
                </a:moveTo>
                <a:lnTo>
                  <a:pt x="0" y="0"/>
                </a:lnTo>
                <a:lnTo>
                  <a:pt x="0" y="746238"/>
                </a:lnTo>
                <a:lnTo>
                  <a:pt x="910046" y="746238"/>
                </a:lnTo>
                <a:lnTo>
                  <a:pt x="91004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32985" r="-32985"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961302" y="3705426"/>
            <a:ext cx="2254094" cy="2201922"/>
            <a:chOff x="0" y="0"/>
            <a:chExt cx="4828540" cy="4716780"/>
          </a:xfrm>
        </p:grpSpPr>
        <p:sp>
          <p:nvSpPr>
            <p:cNvPr id="7" name="Freeform 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47633" r="-47633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1843941" y="3826162"/>
            <a:ext cx="6972416" cy="457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Factores que influyen en el proceso de la erupción dental.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Herencía.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Sexo.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Desarrollo  esquelético.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Edad radicular.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Factores ambientales.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Extracciones prematuras de órganos dentarios temporales.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Raza, etc.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180816" y="9220200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Ayala  P.  Caridad L. Leyva B. La erupción dentaria y sus factores influyentes. SciELO. Vol 22. No 4. Versión online ISSN 1560-4381. Cuba. 2018.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9058396" y="4786149"/>
            <a:ext cx="2295528" cy="2242396"/>
            <a:chOff x="0" y="0"/>
            <a:chExt cx="4828540" cy="4716780"/>
          </a:xfrm>
        </p:grpSpPr>
        <p:sp>
          <p:nvSpPr>
            <p:cNvPr id="11" name="Freeform 11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/>
              <a:stretch>
                <a:fillRect l="-16614" r="-16614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1922721" y="6315233"/>
            <a:ext cx="2292675" cy="2239609"/>
            <a:chOff x="0" y="0"/>
            <a:chExt cx="4828540" cy="4716780"/>
          </a:xfrm>
        </p:grpSpPr>
        <p:sp>
          <p:nvSpPr>
            <p:cNvPr id="13" name="Freeform 13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8"/>
              <a:stretch>
                <a:fillRect l="-34216" r="-34216"/>
              </a:stretch>
            </a:blip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4517689" y="6315233"/>
            <a:ext cx="2741611" cy="2678154"/>
            <a:chOff x="0" y="0"/>
            <a:chExt cx="4828540" cy="4716780"/>
          </a:xfrm>
        </p:grpSpPr>
        <p:sp>
          <p:nvSpPr>
            <p:cNvPr id="15" name="Freeform 15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9"/>
              <a:stretch>
                <a:fillRect l="-4803" r="-4803"/>
              </a:stretch>
            </a:blip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14453521" y="3561851"/>
            <a:ext cx="2548047" cy="2489071"/>
            <a:chOff x="0" y="0"/>
            <a:chExt cx="4828540" cy="4716780"/>
          </a:xfrm>
        </p:grpSpPr>
        <p:sp>
          <p:nvSpPr>
            <p:cNvPr id="17" name="Freeform 17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0"/>
              <a:stretch>
                <a:fillRect l="-2860" r="-65000"/>
              </a:stretch>
            </a:blipFill>
          </p:spPr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5E30517C-3B2E-5688-B9BF-B63168FD89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235" t="-934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43941" y="1048232"/>
            <a:ext cx="14464350" cy="22493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Crontrol de espacios en la dentición mixta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973207" y="9020907"/>
            <a:ext cx="11107184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Olmos Balaguer J. Olmos Balaguer V. Olmos Izquierdo V. Mantenedor de espacio o recuperador de espacio. Gaceta dental 208. 2009.https://gacetadental.com/2011/09/mantenedor-de-espacio-o-recuperador-de-espacio-4531/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85238" y="4989140"/>
            <a:ext cx="6972416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600"/>
              </a:lnSpc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Parece evidente que siempre que se pierde un diente un año o más antes de la época normal de ser reemplazado por el permanente, debe colocarse un mantenedor de espacio.</a:t>
            </a:r>
          </a:p>
        </p:txBody>
      </p:sp>
      <p:pic>
        <p:nvPicPr>
          <p:cNvPr id="8" name="ac0286fc57961258c2c1807efb6bf56e.mp4">
            <a:hlinkClick r:id="" action="ppaction://media"/>
            <a:extLst>
              <a:ext uri="{FF2B5EF4-FFF2-40B4-BE49-F238E27FC236}">
                <a16:creationId xmlns:a16="http://schemas.microsoft.com/office/drawing/2014/main" id="{D9AD9468-D434-43CA-0D8F-33CF6DC4BA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1595" y="3294275"/>
            <a:ext cx="4775638" cy="5450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26221" y="532696"/>
            <a:ext cx="14464350" cy="11539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r>
              <a:rPr lang="en-US" sz="8680">
                <a:solidFill>
                  <a:srgbClr val="000000"/>
                </a:solidFill>
                <a:latin typeface="Londrina Solid Black"/>
              </a:rPr>
              <a:t>¡Datos interesantes!</a:t>
            </a:r>
          </a:p>
        </p:txBody>
      </p:sp>
      <p:sp>
        <p:nvSpPr>
          <p:cNvPr id="5" name="Freeform 5"/>
          <p:cNvSpPr/>
          <p:nvPr/>
        </p:nvSpPr>
        <p:spPr>
          <a:xfrm>
            <a:off x="9803217" y="3005177"/>
            <a:ext cx="7776767" cy="5575795"/>
          </a:xfrm>
          <a:custGeom>
            <a:avLst/>
            <a:gdLst/>
            <a:ahLst/>
            <a:cxnLst/>
            <a:rect l="l" t="t" r="r" b="b"/>
            <a:pathLst>
              <a:path w="7776767" h="5575795">
                <a:moveTo>
                  <a:pt x="0" y="0"/>
                </a:moveTo>
                <a:lnTo>
                  <a:pt x="7776767" y="0"/>
                </a:lnTo>
                <a:lnTo>
                  <a:pt x="7776767" y="5575795"/>
                </a:lnTo>
                <a:lnTo>
                  <a:pt x="0" y="55757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68732" y="1943100"/>
            <a:ext cx="8089664" cy="731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Angle en 1909 realizó el primer mantenedor de espacio.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Fanning en 1962 estudió el efecto de la extracción de los molares temporales en la formación y erupción de los sucesores.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Norton, Wickwire y Gellin en 1975 estudiaron el mantenimiento de espacios en la dentición mixta.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Wright y Kennedy en 1978 describieron la metodología para tener un control del espacio en la dentición temporal y mixta.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Artun y Mastrander en 1983 describieron dos distintos tipos de mantenedores de espacios por el sistema de cementado directo.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180816" y="9020907"/>
            <a:ext cx="11107184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Olmos Balaguer J. Olmos Balaguer V. Olmos Izquierdo V. Mantenedor de espacio o recuperador de espacio. Gaceta dental 208. 2009.https://gacetadental.com/2011/09/mantenedor-de-espacio-o-recuperador-de-espacio-4531/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161" t="38792" r="1426" b="1901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400000">
            <a:off x="13986622" y="5832172"/>
            <a:ext cx="4034083" cy="5661150"/>
          </a:xfrm>
          <a:custGeom>
            <a:avLst/>
            <a:gdLst/>
            <a:ahLst/>
            <a:cxnLst/>
            <a:rect l="l" t="t" r="r" b="b"/>
            <a:pathLst>
              <a:path w="4034083" h="5661150">
                <a:moveTo>
                  <a:pt x="0" y="0"/>
                </a:moveTo>
                <a:lnTo>
                  <a:pt x="4034083" y="0"/>
                </a:lnTo>
                <a:lnTo>
                  <a:pt x="4034083" y="5661150"/>
                </a:lnTo>
                <a:lnTo>
                  <a:pt x="0" y="56611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28" r="-6478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55533" y="6645706"/>
            <a:ext cx="1958027" cy="3407958"/>
          </a:xfrm>
          <a:custGeom>
            <a:avLst/>
            <a:gdLst/>
            <a:ahLst/>
            <a:cxnLst/>
            <a:rect l="l" t="t" r="r" b="b"/>
            <a:pathLst>
              <a:path w="1958027" h="3407958">
                <a:moveTo>
                  <a:pt x="0" y="0"/>
                </a:moveTo>
                <a:lnTo>
                  <a:pt x="1958027" y="0"/>
                </a:lnTo>
                <a:lnTo>
                  <a:pt x="1958027" y="3407958"/>
                </a:lnTo>
                <a:lnTo>
                  <a:pt x="0" y="34079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787708" y="9008865"/>
            <a:ext cx="1821177" cy="1278135"/>
          </a:xfrm>
          <a:custGeom>
            <a:avLst/>
            <a:gdLst/>
            <a:ahLst/>
            <a:cxnLst/>
            <a:rect l="l" t="t" r="r" b="b"/>
            <a:pathLst>
              <a:path w="1821177" h="1278135">
                <a:moveTo>
                  <a:pt x="0" y="0"/>
                </a:moveTo>
                <a:lnTo>
                  <a:pt x="1821177" y="0"/>
                </a:lnTo>
                <a:lnTo>
                  <a:pt x="1821177" y="1278135"/>
                </a:lnTo>
                <a:lnTo>
                  <a:pt x="0" y="12781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47783" y="1739547"/>
            <a:ext cx="13792435" cy="1753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1"/>
              </a:lnSpc>
            </a:pPr>
            <a:r>
              <a:rPr lang="en-US" sz="13161">
                <a:solidFill>
                  <a:srgbClr val="000000"/>
                </a:solidFill>
                <a:latin typeface="Londrina Sketch"/>
              </a:rPr>
              <a:t>Preventiva 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72104" y="3882460"/>
            <a:ext cx="10389644" cy="446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Architects Daughter"/>
              </a:rPr>
              <a:t>Pretende  actuar antes de la aparición  de desviaciones  o irregularidades,  cuando  el diagnóstico indica que esta se va a producir y podrían alterar el desarrollo  normal  de los dientes y de los huesos ( Hernández Calvillo &amp; Mariel 2017)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12173" y="7177977"/>
            <a:ext cx="4117072" cy="2664322"/>
            <a:chOff x="0" y="0"/>
            <a:chExt cx="6350000" cy="4109339"/>
          </a:xfrm>
        </p:grpSpPr>
        <p:sp>
          <p:nvSpPr>
            <p:cNvPr id="9" name="Freeform 9"/>
            <p:cNvSpPr/>
            <p:nvPr/>
          </p:nvSpPr>
          <p:spPr>
            <a:xfrm>
              <a:off x="290957" y="128905"/>
              <a:ext cx="5996940" cy="3930650"/>
            </a:xfrm>
            <a:custGeom>
              <a:avLst/>
              <a:gdLst/>
              <a:ahLst/>
              <a:cxnLst/>
              <a:rect l="l" t="t" r="r" b="b"/>
              <a:pathLst>
                <a:path w="5996940" h="3930650">
                  <a:moveTo>
                    <a:pt x="2066163" y="45339"/>
                  </a:moveTo>
                  <a:lnTo>
                    <a:pt x="2678430" y="45339"/>
                  </a:lnTo>
                  <a:lnTo>
                    <a:pt x="2678430" y="234315"/>
                  </a:lnTo>
                  <a:cubicBezTo>
                    <a:pt x="2678430" y="234315"/>
                    <a:pt x="2927858" y="0"/>
                    <a:pt x="3101721" y="45339"/>
                  </a:cubicBezTo>
                  <a:cubicBezTo>
                    <a:pt x="3275584" y="90678"/>
                    <a:pt x="3222625" y="324993"/>
                    <a:pt x="3222625" y="324993"/>
                  </a:cubicBezTo>
                  <a:cubicBezTo>
                    <a:pt x="3222625" y="324993"/>
                    <a:pt x="3570351" y="30226"/>
                    <a:pt x="3683762" y="90678"/>
                  </a:cubicBezTo>
                  <a:cubicBezTo>
                    <a:pt x="3797173" y="151130"/>
                    <a:pt x="3789553" y="415798"/>
                    <a:pt x="3789553" y="415798"/>
                  </a:cubicBezTo>
                  <a:cubicBezTo>
                    <a:pt x="3789553" y="415798"/>
                    <a:pt x="3918077" y="294894"/>
                    <a:pt x="4182618" y="461137"/>
                  </a:cubicBezTo>
                  <a:cubicBezTo>
                    <a:pt x="4447159" y="627380"/>
                    <a:pt x="4394327" y="831596"/>
                    <a:pt x="4394327" y="831596"/>
                  </a:cubicBezTo>
                  <a:cubicBezTo>
                    <a:pt x="4394327" y="831596"/>
                    <a:pt x="4704207" y="695579"/>
                    <a:pt x="4795012" y="831596"/>
                  </a:cubicBezTo>
                  <a:cubicBezTo>
                    <a:pt x="4885817" y="967613"/>
                    <a:pt x="5278882" y="1209548"/>
                    <a:pt x="5286375" y="1345692"/>
                  </a:cubicBezTo>
                  <a:cubicBezTo>
                    <a:pt x="5293995" y="1481709"/>
                    <a:pt x="5203190" y="1716151"/>
                    <a:pt x="5203190" y="1716151"/>
                  </a:cubicBezTo>
                  <a:cubicBezTo>
                    <a:pt x="5203190" y="1716151"/>
                    <a:pt x="5558536" y="1678305"/>
                    <a:pt x="5550916" y="1806829"/>
                  </a:cubicBezTo>
                  <a:cubicBezTo>
                    <a:pt x="5543296" y="1935353"/>
                    <a:pt x="5460238" y="2403983"/>
                    <a:pt x="5460238" y="2403983"/>
                  </a:cubicBezTo>
                  <a:cubicBezTo>
                    <a:pt x="5460238" y="2403983"/>
                    <a:pt x="5996940" y="3046603"/>
                    <a:pt x="5853303" y="3235579"/>
                  </a:cubicBezTo>
                  <a:cubicBezTo>
                    <a:pt x="5709666" y="3424555"/>
                    <a:pt x="5482844" y="3757168"/>
                    <a:pt x="5482844" y="3757168"/>
                  </a:cubicBezTo>
                  <a:lnTo>
                    <a:pt x="4961255" y="3575685"/>
                  </a:lnTo>
                  <a:cubicBezTo>
                    <a:pt x="4961255" y="3575685"/>
                    <a:pt x="4205351" y="3666363"/>
                    <a:pt x="4091940" y="3666363"/>
                  </a:cubicBezTo>
                  <a:cubicBezTo>
                    <a:pt x="3978529" y="3666363"/>
                    <a:pt x="4023868" y="3810000"/>
                    <a:pt x="3744214" y="3673983"/>
                  </a:cubicBezTo>
                  <a:cubicBezTo>
                    <a:pt x="3464560" y="3537967"/>
                    <a:pt x="3381375" y="3454781"/>
                    <a:pt x="3381375" y="3454781"/>
                  </a:cubicBezTo>
                  <a:cubicBezTo>
                    <a:pt x="3381375" y="3454781"/>
                    <a:pt x="3562858" y="3772281"/>
                    <a:pt x="3404108" y="3757168"/>
                  </a:cubicBezTo>
                  <a:cubicBezTo>
                    <a:pt x="3245358" y="3742055"/>
                    <a:pt x="2884678" y="3530346"/>
                    <a:pt x="2884678" y="3530346"/>
                  </a:cubicBezTo>
                  <a:lnTo>
                    <a:pt x="2988310" y="3757676"/>
                  </a:lnTo>
                  <a:cubicBezTo>
                    <a:pt x="2988310" y="3757676"/>
                    <a:pt x="2277745" y="3915918"/>
                    <a:pt x="2066036" y="3613531"/>
                  </a:cubicBezTo>
                  <a:cubicBezTo>
                    <a:pt x="2149221" y="3810127"/>
                    <a:pt x="1824101" y="3855466"/>
                    <a:pt x="1567053" y="3583305"/>
                  </a:cubicBezTo>
                  <a:cubicBezTo>
                    <a:pt x="1868297" y="3930650"/>
                    <a:pt x="1097788" y="3658489"/>
                    <a:pt x="1097788" y="3658489"/>
                  </a:cubicBezTo>
                  <a:lnTo>
                    <a:pt x="455549" y="3350641"/>
                  </a:lnTo>
                  <a:lnTo>
                    <a:pt x="234061" y="3682746"/>
                  </a:lnTo>
                  <a:lnTo>
                    <a:pt x="0" y="2781935"/>
                  </a:lnTo>
                  <a:cubicBezTo>
                    <a:pt x="0" y="2781935"/>
                    <a:pt x="169672" y="1948180"/>
                    <a:pt x="308102" y="1726819"/>
                  </a:cubicBezTo>
                  <a:cubicBezTo>
                    <a:pt x="446532" y="1505458"/>
                    <a:pt x="732536" y="1173226"/>
                    <a:pt x="972439" y="1062482"/>
                  </a:cubicBezTo>
                  <a:cubicBezTo>
                    <a:pt x="1212342" y="951738"/>
                    <a:pt x="1599819" y="379730"/>
                    <a:pt x="1599819" y="379730"/>
                  </a:cubicBezTo>
                  <a:lnTo>
                    <a:pt x="1719707" y="472059"/>
                  </a:lnTo>
                  <a:lnTo>
                    <a:pt x="2066163" y="45339"/>
                  </a:lnTo>
                  <a:close/>
                </a:path>
              </a:pathLst>
            </a:custGeom>
            <a:blipFill>
              <a:blip r:embed="rId8"/>
              <a:stretch>
                <a:fillRect t="-8552" b="-8552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6350000" cy="4109339"/>
            </a:xfrm>
            <a:custGeom>
              <a:avLst/>
              <a:gdLst/>
              <a:ahLst/>
              <a:cxnLst/>
              <a:rect l="l" t="t" r="r" b="b"/>
              <a:pathLst>
                <a:path w="6350000" h="4109339">
                  <a:moveTo>
                    <a:pt x="0" y="0"/>
                  </a:moveTo>
                  <a:lnTo>
                    <a:pt x="6350000" y="0"/>
                  </a:lnTo>
                  <a:lnTo>
                    <a:pt x="6350000" y="4109339"/>
                  </a:lnTo>
                  <a:lnTo>
                    <a:pt x="0" y="4109339"/>
                  </a:lnTo>
                  <a:close/>
                </a:path>
              </a:pathLst>
            </a:custGeom>
            <a:blipFill>
              <a:blip r:embed="rId9"/>
              <a:stretch>
                <a:fillRect l="-459" r="-459"/>
              </a:stretch>
            </a:blipFill>
          </p:spPr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225526" y="-382010"/>
            <a:ext cx="3044452" cy="335411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2470709" y="561470"/>
            <a:ext cx="13207997" cy="1705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761"/>
              </a:lnSpc>
            </a:pPr>
            <a:r>
              <a:rPr lang="en-US" sz="12761">
                <a:solidFill>
                  <a:srgbClr val="000000"/>
                </a:solidFill>
                <a:latin typeface="Londrina Solid Black"/>
              </a:rPr>
              <a:t>La ortodoncia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29245" y="8797725"/>
            <a:ext cx="11040551" cy="1044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chitects Daughter"/>
              </a:rPr>
              <a:t>Gacitúa Cartes  P.,  Zárate Piffarti M., Rojas Donaire J., &amp; Rebeco Padilla. (2020). Principales beneficios  de un tratamiento en ortodoncia   en niños. RECIAMUC, 4 (1), 333-345. doi:10.26820/reciamuc/4.(1).enero.2020.333-345.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95302" y="1560268"/>
            <a:ext cx="4629042" cy="3721491"/>
          </a:xfrm>
          <a:custGeom>
            <a:avLst/>
            <a:gdLst/>
            <a:ahLst/>
            <a:cxnLst/>
            <a:rect l="l" t="t" r="r" b="b"/>
            <a:pathLst>
              <a:path w="4629042" h="3721491">
                <a:moveTo>
                  <a:pt x="0" y="0"/>
                </a:moveTo>
                <a:lnTo>
                  <a:pt x="4629042" y="0"/>
                </a:lnTo>
                <a:lnTo>
                  <a:pt x="4629042" y="3721490"/>
                </a:lnTo>
                <a:lnTo>
                  <a:pt x="0" y="37214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729" t="-24100" r="-15535" b="-1564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65519" y="5143500"/>
            <a:ext cx="3558825" cy="3404094"/>
          </a:xfrm>
          <a:custGeom>
            <a:avLst/>
            <a:gdLst/>
            <a:ahLst/>
            <a:cxnLst/>
            <a:rect l="l" t="t" r="r" b="b"/>
            <a:pathLst>
              <a:path w="3558825" h="3404094">
                <a:moveTo>
                  <a:pt x="0" y="0"/>
                </a:moveTo>
                <a:lnTo>
                  <a:pt x="3558825" y="0"/>
                </a:lnTo>
                <a:lnTo>
                  <a:pt x="3558825" y="3404094"/>
                </a:lnTo>
                <a:lnTo>
                  <a:pt x="0" y="34040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357485" y="620957"/>
            <a:ext cx="18311739" cy="93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0"/>
              </a:lnSpc>
            </a:pPr>
            <a:r>
              <a:rPr lang="en-US" sz="6980">
                <a:solidFill>
                  <a:srgbClr val="000000"/>
                </a:solidFill>
                <a:latin typeface="Londrina Solid Black"/>
              </a:rPr>
              <a:t>Requisitos para un mantenedor de espacios.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9365" y="2628900"/>
            <a:ext cx="9459019" cy="5029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Se debe realizar un estudio radiográfico para ver el estadío de erupción del OD permanente y valorar el uso o no un mantenedor de espacio.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Debe mantener el espacio medio -distal.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Evitar la sobre erupción del antagonista.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Lo más sencillos y resistentes posibles.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No producir fuerzas excesivas sobre los dientes en que se sujeta.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Ser fáciles de limpiar.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No impedir el crecimiento, la masticación,  deglución o el habla.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44816" y="9020907"/>
            <a:ext cx="11107184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Olmos Balaguer J. Olmos Balaguer V. Olmos Izquierdo V. Mantenedor de espacio o recuperador de espacio. Gaceta dental 208. 2009.https://gacetadental.com/2011/09/mantenedor-de-espacio-o-recuperador-de-espacio-4531/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0745" y="5791200"/>
            <a:ext cx="3834539" cy="2465061"/>
          </a:xfrm>
          <a:custGeom>
            <a:avLst/>
            <a:gdLst/>
            <a:ahLst/>
            <a:cxnLst/>
            <a:rect l="l" t="t" r="r" b="b"/>
            <a:pathLst>
              <a:path w="3834539" h="2465061">
                <a:moveTo>
                  <a:pt x="0" y="0"/>
                </a:moveTo>
                <a:lnTo>
                  <a:pt x="3834539" y="0"/>
                </a:lnTo>
                <a:lnTo>
                  <a:pt x="3834539" y="2465061"/>
                </a:lnTo>
                <a:lnTo>
                  <a:pt x="0" y="24650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729470" y="5791200"/>
            <a:ext cx="4414530" cy="2937669"/>
          </a:xfrm>
          <a:custGeom>
            <a:avLst/>
            <a:gdLst/>
            <a:ahLst/>
            <a:cxnLst/>
            <a:rect l="l" t="t" r="r" b="b"/>
            <a:pathLst>
              <a:path w="4414530" h="2937669">
                <a:moveTo>
                  <a:pt x="0" y="0"/>
                </a:moveTo>
                <a:lnTo>
                  <a:pt x="4414530" y="0"/>
                </a:lnTo>
                <a:lnTo>
                  <a:pt x="4414530" y="2937669"/>
                </a:lnTo>
                <a:lnTo>
                  <a:pt x="0" y="29376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607055" y="5143500"/>
            <a:ext cx="3993316" cy="3135515"/>
          </a:xfrm>
          <a:custGeom>
            <a:avLst/>
            <a:gdLst/>
            <a:ahLst/>
            <a:cxnLst/>
            <a:rect l="l" t="t" r="r" b="b"/>
            <a:pathLst>
              <a:path w="3993316" h="3135515">
                <a:moveTo>
                  <a:pt x="0" y="0"/>
                </a:moveTo>
                <a:lnTo>
                  <a:pt x="3993316" y="0"/>
                </a:lnTo>
                <a:lnTo>
                  <a:pt x="3993316" y="3135515"/>
                </a:lnTo>
                <a:lnTo>
                  <a:pt x="0" y="31355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5270" r="-1559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005421" y="5143500"/>
            <a:ext cx="3376340" cy="3252182"/>
          </a:xfrm>
          <a:custGeom>
            <a:avLst/>
            <a:gdLst/>
            <a:ahLst/>
            <a:cxnLst/>
            <a:rect l="l" t="t" r="r" b="b"/>
            <a:pathLst>
              <a:path w="3376340" h="3252182">
                <a:moveTo>
                  <a:pt x="0" y="0"/>
                </a:moveTo>
                <a:lnTo>
                  <a:pt x="3376340" y="0"/>
                </a:lnTo>
                <a:lnTo>
                  <a:pt x="3376340" y="3252182"/>
                </a:lnTo>
                <a:lnTo>
                  <a:pt x="0" y="32521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8031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357485" y="620957"/>
            <a:ext cx="18311739" cy="939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80"/>
              </a:lnSpc>
            </a:pPr>
            <a:r>
              <a:rPr lang="en-US" sz="6980">
                <a:solidFill>
                  <a:srgbClr val="000000"/>
                </a:solidFill>
                <a:latin typeface="Londrina Solid Black"/>
              </a:rPr>
              <a:t>Tipos de mantenedores de espacios.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57485" y="2209800"/>
            <a:ext cx="5457973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>
                <a:solidFill>
                  <a:srgbClr val="000000"/>
                </a:solidFill>
                <a:latin typeface="Architects Daughter"/>
              </a:rPr>
              <a:t>Fijos.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Aparato que va cementado en los dientes adyacentes.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Generalmente  se usa una banda metálica que va sujeta a un diente.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005421" y="2209800"/>
            <a:ext cx="5457973" cy="247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300">
                <a:solidFill>
                  <a:srgbClr val="000000"/>
                </a:solidFill>
                <a:latin typeface="Architects Daughter"/>
              </a:rPr>
              <a:t>Removibles 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Se sostienen por la mucosa.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Evita la sobre erupción  del antagonista..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152116" y="9020907"/>
            <a:ext cx="11107184" cy="989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Olmos Balaguer J. Olmos Balaguer V. Olmos Izquierdo V. Mantenedor de espacio o recuperador de espacio. Gaceta dental 208. 2009.https://gacetadental.com/2011/09/mantenedor-de-espacio-o-recuperador-de-espacio-4531/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28700" y="689989"/>
            <a:ext cx="16230600" cy="91297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40" t="51313" r="1548" b="649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233621" y="702936"/>
            <a:ext cx="9820757" cy="1014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9"/>
              </a:lnSpc>
            </a:pPr>
            <a:r>
              <a:rPr lang="en-US" sz="7539">
                <a:solidFill>
                  <a:srgbClr val="000000"/>
                </a:solidFill>
                <a:latin typeface="Londrina Sketch"/>
              </a:rPr>
              <a:t>PROBLEMAS RELACIONADOS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866300" y="1578691"/>
            <a:ext cx="10555400" cy="1257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9"/>
              </a:lnSpc>
            </a:pPr>
            <a:r>
              <a:rPr lang="en-US" sz="9399">
                <a:solidFill>
                  <a:srgbClr val="000000"/>
                </a:solidFill>
                <a:latin typeface="Londrina Solid Black"/>
              </a:rPr>
              <a:t>CON LA INFANCIA 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216972" y="3217620"/>
            <a:ext cx="7412871" cy="2824405"/>
            <a:chOff x="0" y="0"/>
            <a:chExt cx="9380248" cy="3574003"/>
          </a:xfrm>
        </p:grpSpPr>
        <p:sp>
          <p:nvSpPr>
            <p:cNvPr id="6" name="Freeform 6"/>
            <p:cNvSpPr/>
            <p:nvPr/>
          </p:nvSpPr>
          <p:spPr>
            <a:xfrm>
              <a:off x="1270" y="-10160"/>
              <a:ext cx="9376438" cy="3598133"/>
            </a:xfrm>
            <a:custGeom>
              <a:avLst/>
              <a:gdLst/>
              <a:ahLst/>
              <a:cxnLst/>
              <a:rect l="l" t="t" r="r" b="b"/>
              <a:pathLst>
                <a:path w="9376438" h="3598133">
                  <a:moveTo>
                    <a:pt x="9373898" y="2784063"/>
                  </a:moveTo>
                  <a:cubicBezTo>
                    <a:pt x="9372628" y="2618963"/>
                    <a:pt x="9376438" y="2515564"/>
                    <a:pt x="9366278" y="2460559"/>
                  </a:cubicBezTo>
                  <a:cubicBezTo>
                    <a:pt x="9375169" y="2447143"/>
                    <a:pt x="9366278" y="2397951"/>
                    <a:pt x="9375169" y="2376486"/>
                  </a:cubicBezTo>
                  <a:cubicBezTo>
                    <a:pt x="9371359" y="2361281"/>
                    <a:pt x="9372628" y="2346077"/>
                    <a:pt x="9366278" y="2340710"/>
                  </a:cubicBezTo>
                  <a:lnTo>
                    <a:pt x="9366278" y="2325953"/>
                  </a:lnTo>
                  <a:cubicBezTo>
                    <a:pt x="9368819" y="2166751"/>
                    <a:pt x="9370088" y="2012915"/>
                    <a:pt x="9363738" y="1853266"/>
                  </a:cubicBezTo>
                  <a:cubicBezTo>
                    <a:pt x="9363738" y="1808547"/>
                    <a:pt x="9362469" y="1764274"/>
                    <a:pt x="9362469" y="1719555"/>
                  </a:cubicBezTo>
                  <a:cubicBezTo>
                    <a:pt x="9359928" y="1707928"/>
                    <a:pt x="9358659" y="1695854"/>
                    <a:pt x="9357388" y="1683332"/>
                  </a:cubicBezTo>
                  <a:cubicBezTo>
                    <a:pt x="9356119" y="1627880"/>
                    <a:pt x="9358659" y="1574663"/>
                    <a:pt x="9358659" y="1521894"/>
                  </a:cubicBezTo>
                  <a:cubicBezTo>
                    <a:pt x="9361198" y="1478069"/>
                    <a:pt x="9362469" y="1432902"/>
                    <a:pt x="9359928" y="1388183"/>
                  </a:cubicBezTo>
                  <a:cubicBezTo>
                    <a:pt x="9359928" y="1387288"/>
                    <a:pt x="9361198" y="1387735"/>
                    <a:pt x="9361198" y="1388183"/>
                  </a:cubicBezTo>
                  <a:cubicBezTo>
                    <a:pt x="9357388" y="1350171"/>
                    <a:pt x="9354848" y="1295166"/>
                    <a:pt x="9357388" y="1249999"/>
                  </a:cubicBezTo>
                  <a:lnTo>
                    <a:pt x="9352309" y="1224062"/>
                  </a:lnTo>
                  <a:lnTo>
                    <a:pt x="9352309" y="1151169"/>
                  </a:lnTo>
                  <a:cubicBezTo>
                    <a:pt x="9354848" y="1084536"/>
                    <a:pt x="9357388" y="974090"/>
                    <a:pt x="9357388" y="783590"/>
                  </a:cubicBezTo>
                  <a:cubicBezTo>
                    <a:pt x="9357388" y="548640"/>
                    <a:pt x="9357388" y="311150"/>
                    <a:pt x="9358659" y="74930"/>
                  </a:cubicBezTo>
                  <a:lnTo>
                    <a:pt x="9358659" y="17780"/>
                  </a:lnTo>
                  <a:lnTo>
                    <a:pt x="9318019" y="17780"/>
                  </a:lnTo>
                  <a:lnTo>
                    <a:pt x="9318019" y="52070"/>
                  </a:lnTo>
                  <a:lnTo>
                    <a:pt x="9324369" y="52070"/>
                  </a:lnTo>
                  <a:lnTo>
                    <a:pt x="9324369" y="74930"/>
                  </a:lnTo>
                  <a:cubicBezTo>
                    <a:pt x="9324369" y="100330"/>
                    <a:pt x="9325638" y="127000"/>
                    <a:pt x="9325638" y="153670"/>
                  </a:cubicBezTo>
                  <a:cubicBezTo>
                    <a:pt x="9325638" y="191770"/>
                    <a:pt x="9325638" y="231140"/>
                    <a:pt x="9326909" y="270510"/>
                  </a:cubicBezTo>
                  <a:lnTo>
                    <a:pt x="9326909" y="508000"/>
                  </a:lnTo>
                  <a:cubicBezTo>
                    <a:pt x="9326909" y="661670"/>
                    <a:pt x="9328178" y="815340"/>
                    <a:pt x="9333259" y="965200"/>
                  </a:cubicBezTo>
                  <a:lnTo>
                    <a:pt x="9328178" y="955040"/>
                  </a:lnTo>
                  <a:cubicBezTo>
                    <a:pt x="9330719" y="993140"/>
                    <a:pt x="9330719" y="1033780"/>
                    <a:pt x="9331988" y="1053233"/>
                  </a:cubicBezTo>
                  <a:cubicBezTo>
                    <a:pt x="9331988" y="1061282"/>
                    <a:pt x="9333259" y="1069332"/>
                    <a:pt x="9333259" y="1077829"/>
                  </a:cubicBezTo>
                  <a:cubicBezTo>
                    <a:pt x="9334528" y="1128809"/>
                    <a:pt x="9329448" y="1182025"/>
                    <a:pt x="9333259" y="1233006"/>
                  </a:cubicBezTo>
                  <a:lnTo>
                    <a:pt x="9330719" y="1228086"/>
                  </a:lnTo>
                  <a:cubicBezTo>
                    <a:pt x="9329448" y="1300085"/>
                    <a:pt x="9330719" y="1369848"/>
                    <a:pt x="9331988" y="1438716"/>
                  </a:cubicBezTo>
                  <a:cubicBezTo>
                    <a:pt x="9331988" y="1471361"/>
                    <a:pt x="9330719" y="1504006"/>
                    <a:pt x="9331988" y="1536652"/>
                  </a:cubicBezTo>
                  <a:cubicBezTo>
                    <a:pt x="9330719" y="1608650"/>
                    <a:pt x="9334528" y="1656947"/>
                    <a:pt x="9334528" y="1729393"/>
                  </a:cubicBezTo>
                  <a:lnTo>
                    <a:pt x="9329448" y="1731182"/>
                  </a:lnTo>
                  <a:cubicBezTo>
                    <a:pt x="9347228" y="1852819"/>
                    <a:pt x="9314209" y="1986531"/>
                    <a:pt x="9333259" y="2113087"/>
                  </a:cubicBezTo>
                  <a:lnTo>
                    <a:pt x="9326909" y="2104144"/>
                  </a:lnTo>
                  <a:cubicBezTo>
                    <a:pt x="9337069" y="2123820"/>
                    <a:pt x="9323098" y="2180614"/>
                    <a:pt x="9339609" y="2173459"/>
                  </a:cubicBezTo>
                  <a:lnTo>
                    <a:pt x="9334528" y="2195819"/>
                  </a:lnTo>
                  <a:cubicBezTo>
                    <a:pt x="9356119" y="2281680"/>
                    <a:pt x="9324369" y="2352337"/>
                    <a:pt x="9338338" y="2457876"/>
                  </a:cubicBezTo>
                  <a:lnTo>
                    <a:pt x="9334528" y="2451168"/>
                  </a:lnTo>
                  <a:cubicBezTo>
                    <a:pt x="9337069" y="2479341"/>
                    <a:pt x="9339609" y="2511986"/>
                    <a:pt x="9335798" y="2532557"/>
                  </a:cubicBezTo>
                  <a:cubicBezTo>
                    <a:pt x="9335798" y="2529427"/>
                    <a:pt x="9334528" y="2530769"/>
                    <a:pt x="9333259" y="2524061"/>
                  </a:cubicBezTo>
                  <a:cubicBezTo>
                    <a:pt x="9318019" y="2719293"/>
                    <a:pt x="9334528" y="2997423"/>
                    <a:pt x="9334528" y="3261583"/>
                  </a:cubicBezTo>
                  <a:lnTo>
                    <a:pt x="9326909" y="3231103"/>
                  </a:lnTo>
                  <a:cubicBezTo>
                    <a:pt x="9329448" y="3269203"/>
                    <a:pt x="9330719" y="3318733"/>
                    <a:pt x="9330719" y="3372073"/>
                  </a:cubicBezTo>
                  <a:lnTo>
                    <a:pt x="9330719" y="3533363"/>
                  </a:lnTo>
                  <a:cubicBezTo>
                    <a:pt x="9326909" y="3533363"/>
                    <a:pt x="9324369" y="3532093"/>
                    <a:pt x="9319288" y="3532093"/>
                  </a:cubicBezTo>
                  <a:lnTo>
                    <a:pt x="9316748" y="3533363"/>
                  </a:lnTo>
                  <a:lnTo>
                    <a:pt x="9305319" y="3538443"/>
                  </a:lnTo>
                  <a:lnTo>
                    <a:pt x="9297698" y="3538443"/>
                  </a:lnTo>
                  <a:cubicBezTo>
                    <a:pt x="9277378" y="3533363"/>
                    <a:pt x="9281188" y="3535903"/>
                    <a:pt x="9272298" y="3530823"/>
                  </a:cubicBezTo>
                  <a:cubicBezTo>
                    <a:pt x="9168159" y="3529553"/>
                    <a:pt x="9154188" y="3519393"/>
                    <a:pt x="9080528" y="3514313"/>
                  </a:cubicBezTo>
                  <a:cubicBezTo>
                    <a:pt x="9080528" y="3514313"/>
                    <a:pt x="9081798" y="3514313"/>
                    <a:pt x="9080528" y="3515583"/>
                  </a:cubicBezTo>
                  <a:cubicBezTo>
                    <a:pt x="9029728" y="3524473"/>
                    <a:pt x="8959878" y="3519393"/>
                    <a:pt x="8919238" y="3518123"/>
                  </a:cubicBezTo>
                  <a:lnTo>
                    <a:pt x="8902728" y="3514313"/>
                  </a:lnTo>
                  <a:cubicBezTo>
                    <a:pt x="8878598" y="3505423"/>
                    <a:pt x="8784619" y="3530823"/>
                    <a:pt x="8816369" y="3516853"/>
                  </a:cubicBezTo>
                  <a:cubicBezTo>
                    <a:pt x="8605548" y="3520663"/>
                    <a:pt x="8364248" y="3520663"/>
                    <a:pt x="7973312" y="3520663"/>
                  </a:cubicBezTo>
                  <a:cubicBezTo>
                    <a:pt x="7916983" y="3527013"/>
                    <a:pt x="7665666" y="3520663"/>
                    <a:pt x="7754494" y="3530823"/>
                  </a:cubicBezTo>
                  <a:cubicBezTo>
                    <a:pt x="7654833" y="3518123"/>
                    <a:pt x="7355853" y="3515583"/>
                    <a:pt x="7245361" y="3515583"/>
                  </a:cubicBezTo>
                  <a:cubicBezTo>
                    <a:pt x="7249694" y="3514313"/>
                    <a:pt x="7254027" y="3513043"/>
                    <a:pt x="7271359" y="3513043"/>
                  </a:cubicBezTo>
                  <a:cubicBezTo>
                    <a:pt x="7056873" y="3496533"/>
                    <a:pt x="7015709" y="3528283"/>
                    <a:pt x="6814223" y="3507963"/>
                  </a:cubicBezTo>
                  <a:cubicBezTo>
                    <a:pt x="6781725" y="3521933"/>
                    <a:pt x="6448080" y="3504153"/>
                    <a:pt x="6333254" y="3519393"/>
                  </a:cubicBezTo>
                  <a:cubicBezTo>
                    <a:pt x="6309423" y="3516853"/>
                    <a:pt x="6300757" y="3513043"/>
                    <a:pt x="6309423" y="3511773"/>
                  </a:cubicBezTo>
                  <a:cubicBezTo>
                    <a:pt x="5945447" y="3509233"/>
                    <a:pt x="5544640" y="3507963"/>
                    <a:pt x="5239160" y="3505423"/>
                  </a:cubicBezTo>
                  <a:cubicBezTo>
                    <a:pt x="4977011" y="3518123"/>
                    <a:pt x="4604369" y="3500343"/>
                    <a:pt x="4376884" y="3516853"/>
                  </a:cubicBezTo>
                  <a:cubicBezTo>
                    <a:pt x="4190563" y="3513043"/>
                    <a:pt x="3887250" y="3506693"/>
                    <a:pt x="3627267" y="3513043"/>
                  </a:cubicBezTo>
                  <a:lnTo>
                    <a:pt x="3653265" y="3510503"/>
                  </a:lnTo>
                  <a:cubicBezTo>
                    <a:pt x="3358618" y="3511773"/>
                    <a:pt x="2990309" y="3511773"/>
                    <a:pt x="2788822" y="3523203"/>
                  </a:cubicBezTo>
                  <a:cubicBezTo>
                    <a:pt x="2702161" y="3506693"/>
                    <a:pt x="2574337" y="3510503"/>
                    <a:pt x="2446512" y="3505423"/>
                  </a:cubicBezTo>
                  <a:cubicBezTo>
                    <a:pt x="2249358" y="3513043"/>
                    <a:pt x="1852884" y="3510503"/>
                    <a:pt x="1551738" y="3518123"/>
                  </a:cubicBezTo>
                  <a:cubicBezTo>
                    <a:pt x="1506241" y="3510503"/>
                    <a:pt x="1304754" y="3521933"/>
                    <a:pt x="1289588" y="3510503"/>
                  </a:cubicBezTo>
                  <a:cubicBezTo>
                    <a:pt x="1004570" y="3518123"/>
                    <a:pt x="814070" y="3521933"/>
                    <a:pt x="617220" y="3523203"/>
                  </a:cubicBezTo>
                  <a:lnTo>
                    <a:pt x="318770" y="3523203"/>
                  </a:lnTo>
                  <a:lnTo>
                    <a:pt x="168910" y="3521933"/>
                  </a:lnTo>
                  <a:lnTo>
                    <a:pt x="93980" y="3520663"/>
                  </a:lnTo>
                  <a:lnTo>
                    <a:pt x="58420" y="3520663"/>
                  </a:lnTo>
                  <a:lnTo>
                    <a:pt x="45720" y="3519393"/>
                  </a:lnTo>
                  <a:lnTo>
                    <a:pt x="48260" y="3519393"/>
                  </a:lnTo>
                  <a:cubicBezTo>
                    <a:pt x="52070" y="3377153"/>
                    <a:pt x="55880" y="3237453"/>
                    <a:pt x="58420" y="3102833"/>
                  </a:cubicBezTo>
                  <a:cubicBezTo>
                    <a:pt x="55880" y="3078703"/>
                    <a:pt x="53340" y="3054573"/>
                    <a:pt x="49530" y="3029173"/>
                  </a:cubicBezTo>
                  <a:cubicBezTo>
                    <a:pt x="46990" y="2864073"/>
                    <a:pt x="45720" y="2681193"/>
                    <a:pt x="45720" y="2533899"/>
                  </a:cubicBezTo>
                  <a:cubicBezTo>
                    <a:pt x="46990" y="2519142"/>
                    <a:pt x="48260" y="2503937"/>
                    <a:pt x="45720" y="2488285"/>
                  </a:cubicBezTo>
                  <a:lnTo>
                    <a:pt x="45720" y="2478447"/>
                  </a:lnTo>
                  <a:lnTo>
                    <a:pt x="48260" y="2476211"/>
                  </a:lnTo>
                  <a:lnTo>
                    <a:pt x="49530" y="2452062"/>
                  </a:lnTo>
                  <a:cubicBezTo>
                    <a:pt x="50800" y="2452509"/>
                    <a:pt x="53340" y="2452509"/>
                    <a:pt x="54610" y="2454298"/>
                  </a:cubicBezTo>
                  <a:lnTo>
                    <a:pt x="54610" y="2459217"/>
                  </a:lnTo>
                  <a:lnTo>
                    <a:pt x="54610" y="2454745"/>
                  </a:lnTo>
                  <a:cubicBezTo>
                    <a:pt x="55880" y="2456087"/>
                    <a:pt x="57150" y="2457876"/>
                    <a:pt x="57150" y="2460559"/>
                  </a:cubicBezTo>
                  <a:lnTo>
                    <a:pt x="57150" y="2334450"/>
                  </a:lnTo>
                  <a:cubicBezTo>
                    <a:pt x="58420" y="2335344"/>
                    <a:pt x="59690" y="2336238"/>
                    <a:pt x="58420" y="2339369"/>
                  </a:cubicBezTo>
                  <a:cubicBezTo>
                    <a:pt x="69850" y="2307171"/>
                    <a:pt x="57150" y="2293755"/>
                    <a:pt x="57150" y="2273184"/>
                  </a:cubicBezTo>
                  <a:lnTo>
                    <a:pt x="57150" y="2269159"/>
                  </a:lnTo>
                  <a:cubicBezTo>
                    <a:pt x="57150" y="2262004"/>
                    <a:pt x="59690" y="2254402"/>
                    <a:pt x="63500" y="2244563"/>
                  </a:cubicBezTo>
                  <a:cubicBezTo>
                    <a:pt x="50800" y="2238750"/>
                    <a:pt x="64770" y="2178825"/>
                    <a:pt x="54610" y="2151099"/>
                  </a:cubicBezTo>
                  <a:lnTo>
                    <a:pt x="54610" y="2141261"/>
                  </a:lnTo>
                  <a:cubicBezTo>
                    <a:pt x="57150" y="2139472"/>
                    <a:pt x="58420" y="2138578"/>
                    <a:pt x="59690" y="2139919"/>
                  </a:cubicBezTo>
                  <a:cubicBezTo>
                    <a:pt x="62230" y="2064790"/>
                    <a:pt x="63500" y="1981612"/>
                    <a:pt x="66040" y="1917663"/>
                  </a:cubicBezTo>
                  <a:cubicBezTo>
                    <a:pt x="53340" y="1863105"/>
                    <a:pt x="71120" y="1785740"/>
                    <a:pt x="54610" y="1739232"/>
                  </a:cubicBezTo>
                  <a:cubicBezTo>
                    <a:pt x="58420" y="1700325"/>
                    <a:pt x="64770" y="1637718"/>
                    <a:pt x="58420" y="1583607"/>
                  </a:cubicBezTo>
                  <a:lnTo>
                    <a:pt x="60960" y="1588974"/>
                  </a:lnTo>
                  <a:cubicBezTo>
                    <a:pt x="59690" y="1527708"/>
                    <a:pt x="59690" y="1451685"/>
                    <a:pt x="48260" y="1409648"/>
                  </a:cubicBezTo>
                  <a:cubicBezTo>
                    <a:pt x="64770" y="1391760"/>
                    <a:pt x="60960" y="1365376"/>
                    <a:pt x="66040" y="1338991"/>
                  </a:cubicBezTo>
                  <a:cubicBezTo>
                    <a:pt x="58420" y="1298296"/>
                    <a:pt x="60960" y="1216012"/>
                    <a:pt x="53340" y="1153852"/>
                  </a:cubicBezTo>
                  <a:cubicBezTo>
                    <a:pt x="60960" y="1144461"/>
                    <a:pt x="50800" y="1102424"/>
                    <a:pt x="60960" y="1099294"/>
                  </a:cubicBezTo>
                  <a:cubicBezTo>
                    <a:pt x="53340" y="1028700"/>
                    <a:pt x="49530" y="836930"/>
                    <a:pt x="48260" y="638810"/>
                  </a:cubicBezTo>
                  <a:lnTo>
                    <a:pt x="48260" y="339090"/>
                  </a:lnTo>
                  <a:lnTo>
                    <a:pt x="49530" y="189230"/>
                  </a:lnTo>
                  <a:lnTo>
                    <a:pt x="50800" y="114300"/>
                  </a:lnTo>
                  <a:lnTo>
                    <a:pt x="50800" y="78740"/>
                  </a:lnTo>
                  <a:lnTo>
                    <a:pt x="52070" y="66040"/>
                  </a:lnTo>
                  <a:lnTo>
                    <a:pt x="64770" y="66040"/>
                  </a:lnTo>
                  <a:cubicBezTo>
                    <a:pt x="210820" y="69850"/>
                    <a:pt x="354330" y="73660"/>
                    <a:pt x="492760" y="77470"/>
                  </a:cubicBezTo>
                  <a:cubicBezTo>
                    <a:pt x="558800" y="71120"/>
                    <a:pt x="633730" y="58420"/>
                    <a:pt x="701040" y="50800"/>
                  </a:cubicBezTo>
                  <a:cubicBezTo>
                    <a:pt x="707390" y="52070"/>
                    <a:pt x="707390" y="53340"/>
                    <a:pt x="692150" y="53340"/>
                  </a:cubicBezTo>
                  <a:cubicBezTo>
                    <a:pt x="788670" y="50800"/>
                    <a:pt x="877570" y="62230"/>
                    <a:pt x="974090" y="59690"/>
                  </a:cubicBezTo>
                  <a:cubicBezTo>
                    <a:pt x="972820" y="60960"/>
                    <a:pt x="972820" y="60960"/>
                    <a:pt x="957580" y="63500"/>
                  </a:cubicBezTo>
                  <a:cubicBezTo>
                    <a:pt x="1062103" y="58420"/>
                    <a:pt x="1224593" y="72390"/>
                    <a:pt x="1406581" y="63500"/>
                  </a:cubicBezTo>
                  <a:lnTo>
                    <a:pt x="1417413" y="66040"/>
                  </a:lnTo>
                  <a:lnTo>
                    <a:pt x="1532239" y="62230"/>
                  </a:lnTo>
                  <a:cubicBezTo>
                    <a:pt x="1530072" y="64770"/>
                    <a:pt x="1525739" y="69850"/>
                    <a:pt x="1491075" y="69850"/>
                  </a:cubicBezTo>
                  <a:cubicBezTo>
                    <a:pt x="2890649" y="73660"/>
                    <a:pt x="4333553" y="55880"/>
                    <a:pt x="5769958" y="58420"/>
                  </a:cubicBezTo>
                  <a:lnTo>
                    <a:pt x="5715795" y="62230"/>
                  </a:lnTo>
                  <a:lnTo>
                    <a:pt x="5995277" y="55880"/>
                  </a:lnTo>
                  <a:cubicBezTo>
                    <a:pt x="5993110" y="57150"/>
                    <a:pt x="5980111" y="58420"/>
                    <a:pt x="5967112" y="59690"/>
                  </a:cubicBezTo>
                  <a:cubicBezTo>
                    <a:pt x="6324588" y="66040"/>
                    <a:pt x="6695064" y="55880"/>
                    <a:pt x="7041707" y="57150"/>
                  </a:cubicBezTo>
                  <a:cubicBezTo>
                    <a:pt x="7039541" y="58420"/>
                    <a:pt x="6987544" y="62230"/>
                    <a:pt x="7035207" y="64770"/>
                  </a:cubicBezTo>
                  <a:cubicBezTo>
                    <a:pt x="7293024" y="54610"/>
                    <a:pt x="7449014" y="77470"/>
                    <a:pt x="7576839" y="57150"/>
                  </a:cubicBezTo>
                  <a:cubicBezTo>
                    <a:pt x="7589838" y="58420"/>
                    <a:pt x="7596338" y="62230"/>
                    <a:pt x="7570339" y="64770"/>
                  </a:cubicBezTo>
                  <a:cubicBezTo>
                    <a:pt x="8287458" y="58420"/>
                    <a:pt x="8743978" y="58420"/>
                    <a:pt x="9166888" y="62230"/>
                  </a:cubicBezTo>
                  <a:cubicBezTo>
                    <a:pt x="9215148" y="59690"/>
                    <a:pt x="9265948" y="58420"/>
                    <a:pt x="9316748" y="55880"/>
                  </a:cubicBezTo>
                  <a:lnTo>
                    <a:pt x="9316748" y="20320"/>
                  </a:lnTo>
                  <a:cubicBezTo>
                    <a:pt x="9038619" y="19050"/>
                    <a:pt x="8759219" y="19050"/>
                    <a:pt x="8479819" y="17780"/>
                  </a:cubicBezTo>
                  <a:cubicBezTo>
                    <a:pt x="7052541" y="12700"/>
                    <a:pt x="5722295" y="0"/>
                    <a:pt x="4242560" y="24130"/>
                  </a:cubicBezTo>
                  <a:cubicBezTo>
                    <a:pt x="4244726" y="22860"/>
                    <a:pt x="4231727" y="21590"/>
                    <a:pt x="4270724" y="20320"/>
                  </a:cubicBezTo>
                  <a:cubicBezTo>
                    <a:pt x="3843919" y="24130"/>
                    <a:pt x="3456112" y="17780"/>
                    <a:pt x="3053138" y="21590"/>
                  </a:cubicBezTo>
                  <a:lnTo>
                    <a:pt x="3055305" y="20320"/>
                  </a:lnTo>
                  <a:cubicBezTo>
                    <a:pt x="2063037" y="34290"/>
                    <a:pt x="1002030" y="17780"/>
                    <a:pt x="438150" y="33020"/>
                  </a:cubicBezTo>
                  <a:lnTo>
                    <a:pt x="19050" y="33020"/>
                  </a:lnTo>
                  <a:lnTo>
                    <a:pt x="19050" y="78740"/>
                  </a:lnTo>
                  <a:cubicBezTo>
                    <a:pt x="19050" y="213360"/>
                    <a:pt x="20320" y="350520"/>
                    <a:pt x="20320" y="488950"/>
                  </a:cubicBezTo>
                  <a:cubicBezTo>
                    <a:pt x="7620" y="951230"/>
                    <a:pt x="11430" y="1170398"/>
                    <a:pt x="20320" y="1332283"/>
                  </a:cubicBezTo>
                  <a:cubicBezTo>
                    <a:pt x="26670" y="1532180"/>
                    <a:pt x="8890" y="1725816"/>
                    <a:pt x="13970" y="1925265"/>
                  </a:cubicBezTo>
                  <a:cubicBezTo>
                    <a:pt x="7620" y="2077759"/>
                    <a:pt x="21590" y="2236066"/>
                    <a:pt x="25400" y="2393032"/>
                  </a:cubicBezTo>
                  <a:cubicBezTo>
                    <a:pt x="20320" y="2451615"/>
                    <a:pt x="13970" y="2511986"/>
                    <a:pt x="15240" y="2607533"/>
                  </a:cubicBezTo>
                  <a:lnTo>
                    <a:pt x="19050" y="2594833"/>
                  </a:lnTo>
                  <a:cubicBezTo>
                    <a:pt x="13970" y="2644363"/>
                    <a:pt x="15240" y="2698973"/>
                    <a:pt x="19050" y="2751043"/>
                  </a:cubicBezTo>
                  <a:cubicBezTo>
                    <a:pt x="17780" y="2812003"/>
                    <a:pt x="17780" y="2874233"/>
                    <a:pt x="19050" y="2936463"/>
                  </a:cubicBezTo>
                  <a:cubicBezTo>
                    <a:pt x="19050" y="2937733"/>
                    <a:pt x="19050" y="2940273"/>
                    <a:pt x="17780" y="2941543"/>
                  </a:cubicBezTo>
                  <a:lnTo>
                    <a:pt x="16510" y="2928843"/>
                  </a:lnTo>
                  <a:cubicBezTo>
                    <a:pt x="12700" y="2952973"/>
                    <a:pt x="15240" y="2980913"/>
                    <a:pt x="19050" y="3008853"/>
                  </a:cubicBezTo>
                  <a:cubicBezTo>
                    <a:pt x="19050" y="3032983"/>
                    <a:pt x="20320" y="3055843"/>
                    <a:pt x="20320" y="3079973"/>
                  </a:cubicBezTo>
                  <a:lnTo>
                    <a:pt x="24130" y="3275553"/>
                  </a:lnTo>
                  <a:cubicBezTo>
                    <a:pt x="21590" y="3325083"/>
                    <a:pt x="34290" y="3448273"/>
                    <a:pt x="15240" y="3452083"/>
                  </a:cubicBezTo>
                  <a:cubicBezTo>
                    <a:pt x="15240" y="3408903"/>
                    <a:pt x="6350" y="3519393"/>
                    <a:pt x="1270" y="3422873"/>
                  </a:cubicBezTo>
                  <a:cubicBezTo>
                    <a:pt x="0" y="3434303"/>
                    <a:pt x="0" y="3462243"/>
                    <a:pt x="0" y="3491453"/>
                  </a:cubicBezTo>
                  <a:cubicBezTo>
                    <a:pt x="0" y="3500343"/>
                    <a:pt x="1270" y="3509233"/>
                    <a:pt x="1270" y="3516853"/>
                  </a:cubicBezTo>
                  <a:cubicBezTo>
                    <a:pt x="2540" y="3534633"/>
                    <a:pt x="5080" y="3547333"/>
                    <a:pt x="7620" y="3543523"/>
                  </a:cubicBezTo>
                  <a:cubicBezTo>
                    <a:pt x="17780" y="3553683"/>
                    <a:pt x="25400" y="3598133"/>
                    <a:pt x="33020" y="3537173"/>
                  </a:cubicBezTo>
                  <a:lnTo>
                    <a:pt x="60960" y="3537173"/>
                  </a:lnTo>
                  <a:cubicBezTo>
                    <a:pt x="91440" y="3537173"/>
                    <a:pt x="121920" y="3537173"/>
                    <a:pt x="152400" y="3538443"/>
                  </a:cubicBezTo>
                  <a:cubicBezTo>
                    <a:pt x="194310" y="3539713"/>
                    <a:pt x="234950" y="3540983"/>
                    <a:pt x="273050" y="3542253"/>
                  </a:cubicBezTo>
                  <a:cubicBezTo>
                    <a:pt x="991870" y="3568923"/>
                    <a:pt x="2154031" y="3552413"/>
                    <a:pt x="3380283" y="3535903"/>
                  </a:cubicBezTo>
                  <a:cubicBezTo>
                    <a:pt x="4420214" y="3544793"/>
                    <a:pt x="5460145" y="3524473"/>
                    <a:pt x="6471912" y="3537173"/>
                  </a:cubicBezTo>
                  <a:cubicBezTo>
                    <a:pt x="5912949" y="3539713"/>
                    <a:pt x="5360485" y="3544793"/>
                    <a:pt x="4784190" y="3548603"/>
                  </a:cubicBezTo>
                  <a:cubicBezTo>
                    <a:pt x="4797189" y="3547333"/>
                    <a:pt x="4803689" y="3546063"/>
                    <a:pt x="4816688" y="3544793"/>
                  </a:cubicBezTo>
                  <a:cubicBezTo>
                    <a:pt x="4773358" y="3547333"/>
                    <a:pt x="4725694" y="3551143"/>
                    <a:pt x="4675864" y="3549873"/>
                  </a:cubicBezTo>
                  <a:cubicBezTo>
                    <a:pt x="4662865" y="3548603"/>
                    <a:pt x="4688863" y="3547333"/>
                    <a:pt x="4706195" y="3546063"/>
                  </a:cubicBezTo>
                  <a:cubicBezTo>
                    <a:pt x="4515542" y="3535903"/>
                    <a:pt x="4149399" y="3552413"/>
                    <a:pt x="4030240" y="3544793"/>
                  </a:cubicBezTo>
                  <a:cubicBezTo>
                    <a:pt x="3976077" y="3546063"/>
                    <a:pt x="3952245" y="3549873"/>
                    <a:pt x="3982577" y="3553683"/>
                  </a:cubicBezTo>
                  <a:cubicBezTo>
                    <a:pt x="3280623" y="3556223"/>
                    <a:pt x="2528840" y="3558763"/>
                    <a:pt x="1811720" y="3566383"/>
                  </a:cubicBezTo>
                  <a:cubicBezTo>
                    <a:pt x="1777056" y="3565113"/>
                    <a:pt x="1770557" y="3562573"/>
                    <a:pt x="1781389" y="3558763"/>
                  </a:cubicBezTo>
                  <a:cubicBezTo>
                    <a:pt x="1170430" y="3575273"/>
                    <a:pt x="735330" y="3568923"/>
                    <a:pt x="368300" y="3566383"/>
                  </a:cubicBezTo>
                  <a:cubicBezTo>
                    <a:pt x="354330" y="3570193"/>
                    <a:pt x="405130" y="3571463"/>
                    <a:pt x="369570" y="3575273"/>
                  </a:cubicBezTo>
                  <a:cubicBezTo>
                    <a:pt x="487680" y="3580353"/>
                    <a:pt x="585470" y="3565113"/>
                    <a:pt x="692150" y="3572733"/>
                  </a:cubicBezTo>
                  <a:lnTo>
                    <a:pt x="678180" y="3576543"/>
                  </a:lnTo>
                  <a:cubicBezTo>
                    <a:pt x="755650" y="3579083"/>
                    <a:pt x="693420" y="3566383"/>
                    <a:pt x="774700" y="3571463"/>
                  </a:cubicBezTo>
                  <a:cubicBezTo>
                    <a:pt x="806450" y="3575273"/>
                    <a:pt x="767080" y="3576543"/>
                    <a:pt x="781050" y="3577813"/>
                  </a:cubicBezTo>
                  <a:cubicBezTo>
                    <a:pt x="946150" y="3576543"/>
                    <a:pt x="1183429" y="3580353"/>
                    <a:pt x="1449911" y="3570193"/>
                  </a:cubicBezTo>
                  <a:cubicBezTo>
                    <a:pt x="1514907" y="3579083"/>
                    <a:pt x="1753224" y="3570193"/>
                    <a:pt x="1857218" y="3579083"/>
                  </a:cubicBezTo>
                  <a:cubicBezTo>
                    <a:pt x="1930879" y="3575273"/>
                    <a:pt x="2002375" y="3576543"/>
                    <a:pt x="2030539" y="3570193"/>
                  </a:cubicBezTo>
                  <a:cubicBezTo>
                    <a:pt x="3018474" y="3575273"/>
                    <a:pt x="4028074" y="3566383"/>
                    <a:pt x="5039840" y="3566383"/>
                  </a:cubicBezTo>
                  <a:cubicBezTo>
                    <a:pt x="5514308" y="3548603"/>
                    <a:pt x="6079771" y="3570193"/>
                    <a:pt x="6643067" y="3563843"/>
                  </a:cubicBezTo>
                  <a:cubicBezTo>
                    <a:pt x="6647400" y="3563843"/>
                    <a:pt x="6645234" y="3565113"/>
                    <a:pt x="6643067" y="3565113"/>
                  </a:cubicBezTo>
                  <a:cubicBezTo>
                    <a:pt x="6827222" y="3561303"/>
                    <a:pt x="7093704" y="3558763"/>
                    <a:pt x="7312523" y="3561303"/>
                  </a:cubicBezTo>
                  <a:lnTo>
                    <a:pt x="7498844" y="3553683"/>
                  </a:lnTo>
                  <a:cubicBezTo>
                    <a:pt x="7916982" y="3558763"/>
                    <a:pt x="8339455" y="3561303"/>
                    <a:pt x="8591578" y="3561303"/>
                  </a:cubicBezTo>
                  <a:lnTo>
                    <a:pt x="9230388" y="3561303"/>
                  </a:lnTo>
                  <a:cubicBezTo>
                    <a:pt x="9226578" y="3562573"/>
                    <a:pt x="9215148" y="3563843"/>
                    <a:pt x="9191019" y="3565113"/>
                  </a:cubicBezTo>
                  <a:cubicBezTo>
                    <a:pt x="9210069" y="3566383"/>
                    <a:pt x="9282459" y="3566383"/>
                    <a:pt x="9318019" y="3562573"/>
                  </a:cubicBezTo>
                  <a:cubicBezTo>
                    <a:pt x="9323098" y="3562573"/>
                    <a:pt x="9328178" y="3561303"/>
                    <a:pt x="9331988" y="3561303"/>
                  </a:cubicBezTo>
                  <a:lnTo>
                    <a:pt x="9357388" y="3561303"/>
                  </a:lnTo>
                  <a:lnTo>
                    <a:pt x="9357388" y="3546063"/>
                  </a:lnTo>
                  <a:cubicBezTo>
                    <a:pt x="9365009" y="3542253"/>
                    <a:pt x="9351038" y="3543523"/>
                    <a:pt x="9357388" y="3535903"/>
                  </a:cubicBezTo>
                  <a:lnTo>
                    <a:pt x="9357388" y="3229833"/>
                  </a:lnTo>
                  <a:cubicBezTo>
                    <a:pt x="9362469" y="3248883"/>
                    <a:pt x="9354848" y="3312383"/>
                    <a:pt x="9363738" y="3303493"/>
                  </a:cubicBezTo>
                  <a:cubicBezTo>
                    <a:pt x="9367548" y="3259043"/>
                    <a:pt x="9361198" y="3239993"/>
                    <a:pt x="9357388" y="3229833"/>
                  </a:cubicBezTo>
                  <a:cubicBezTo>
                    <a:pt x="9357388" y="3048223"/>
                    <a:pt x="9358659" y="2865343"/>
                    <a:pt x="9358659" y="2683733"/>
                  </a:cubicBezTo>
                  <a:cubicBezTo>
                    <a:pt x="9359928" y="2568163"/>
                    <a:pt x="9359928" y="2518247"/>
                    <a:pt x="9361198" y="2478447"/>
                  </a:cubicBezTo>
                  <a:cubicBezTo>
                    <a:pt x="9367548" y="2622773"/>
                    <a:pt x="9362469" y="2911063"/>
                    <a:pt x="9361198" y="3194273"/>
                  </a:cubicBezTo>
                  <a:cubicBezTo>
                    <a:pt x="9365009" y="3208243"/>
                    <a:pt x="9366278" y="3157443"/>
                    <a:pt x="9370088" y="3193003"/>
                  </a:cubicBezTo>
                  <a:cubicBezTo>
                    <a:pt x="9375169" y="3074893"/>
                    <a:pt x="9359928" y="2977103"/>
                    <a:pt x="9367548" y="2870423"/>
                  </a:cubicBezTo>
                  <a:lnTo>
                    <a:pt x="9371359" y="2884393"/>
                  </a:lnTo>
                  <a:cubicBezTo>
                    <a:pt x="9373898" y="2806923"/>
                    <a:pt x="9361198" y="2869153"/>
                    <a:pt x="9366278" y="2787873"/>
                  </a:cubicBezTo>
                  <a:cubicBezTo>
                    <a:pt x="9371359" y="2758663"/>
                    <a:pt x="9372628" y="2799303"/>
                    <a:pt x="9373898" y="2784063"/>
                  </a:cubicBezTo>
                  <a:close/>
                  <a:moveTo>
                    <a:pt x="8901459" y="3534632"/>
                  </a:moveTo>
                  <a:lnTo>
                    <a:pt x="8929398" y="3534632"/>
                  </a:lnTo>
                  <a:cubicBezTo>
                    <a:pt x="8923048" y="3533363"/>
                    <a:pt x="8914159" y="3533363"/>
                    <a:pt x="8901459" y="35346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216972" y="6653501"/>
            <a:ext cx="7412871" cy="2824405"/>
            <a:chOff x="0" y="0"/>
            <a:chExt cx="9380248" cy="3574003"/>
          </a:xfrm>
        </p:grpSpPr>
        <p:sp>
          <p:nvSpPr>
            <p:cNvPr id="8" name="Freeform 8"/>
            <p:cNvSpPr/>
            <p:nvPr/>
          </p:nvSpPr>
          <p:spPr>
            <a:xfrm>
              <a:off x="1270" y="-10160"/>
              <a:ext cx="9376438" cy="3598133"/>
            </a:xfrm>
            <a:custGeom>
              <a:avLst/>
              <a:gdLst/>
              <a:ahLst/>
              <a:cxnLst/>
              <a:rect l="l" t="t" r="r" b="b"/>
              <a:pathLst>
                <a:path w="9376438" h="3598133">
                  <a:moveTo>
                    <a:pt x="9373898" y="2784063"/>
                  </a:moveTo>
                  <a:cubicBezTo>
                    <a:pt x="9372628" y="2618963"/>
                    <a:pt x="9376438" y="2515564"/>
                    <a:pt x="9366278" y="2460559"/>
                  </a:cubicBezTo>
                  <a:cubicBezTo>
                    <a:pt x="9375169" y="2447143"/>
                    <a:pt x="9366278" y="2397951"/>
                    <a:pt x="9375169" y="2376486"/>
                  </a:cubicBezTo>
                  <a:cubicBezTo>
                    <a:pt x="9371359" y="2361281"/>
                    <a:pt x="9372628" y="2346077"/>
                    <a:pt x="9366278" y="2340710"/>
                  </a:cubicBezTo>
                  <a:lnTo>
                    <a:pt x="9366278" y="2325953"/>
                  </a:lnTo>
                  <a:cubicBezTo>
                    <a:pt x="9368819" y="2166751"/>
                    <a:pt x="9370088" y="2012915"/>
                    <a:pt x="9363738" y="1853266"/>
                  </a:cubicBezTo>
                  <a:cubicBezTo>
                    <a:pt x="9363738" y="1808547"/>
                    <a:pt x="9362469" y="1764274"/>
                    <a:pt x="9362469" y="1719555"/>
                  </a:cubicBezTo>
                  <a:cubicBezTo>
                    <a:pt x="9359928" y="1707928"/>
                    <a:pt x="9358659" y="1695854"/>
                    <a:pt x="9357388" y="1683332"/>
                  </a:cubicBezTo>
                  <a:cubicBezTo>
                    <a:pt x="9356119" y="1627880"/>
                    <a:pt x="9358659" y="1574663"/>
                    <a:pt x="9358659" y="1521894"/>
                  </a:cubicBezTo>
                  <a:cubicBezTo>
                    <a:pt x="9361198" y="1478069"/>
                    <a:pt x="9362469" y="1432902"/>
                    <a:pt x="9359928" y="1388183"/>
                  </a:cubicBezTo>
                  <a:cubicBezTo>
                    <a:pt x="9359928" y="1387288"/>
                    <a:pt x="9361198" y="1387735"/>
                    <a:pt x="9361198" y="1388183"/>
                  </a:cubicBezTo>
                  <a:cubicBezTo>
                    <a:pt x="9357388" y="1350171"/>
                    <a:pt x="9354848" y="1295166"/>
                    <a:pt x="9357388" y="1249999"/>
                  </a:cubicBezTo>
                  <a:lnTo>
                    <a:pt x="9352309" y="1224062"/>
                  </a:lnTo>
                  <a:lnTo>
                    <a:pt x="9352309" y="1151169"/>
                  </a:lnTo>
                  <a:cubicBezTo>
                    <a:pt x="9354848" y="1084536"/>
                    <a:pt x="9357388" y="974090"/>
                    <a:pt x="9357388" y="783590"/>
                  </a:cubicBezTo>
                  <a:cubicBezTo>
                    <a:pt x="9357388" y="548640"/>
                    <a:pt x="9357388" y="311150"/>
                    <a:pt x="9358659" y="74930"/>
                  </a:cubicBezTo>
                  <a:lnTo>
                    <a:pt x="9358659" y="17780"/>
                  </a:lnTo>
                  <a:lnTo>
                    <a:pt x="9318019" y="17780"/>
                  </a:lnTo>
                  <a:lnTo>
                    <a:pt x="9318019" y="52070"/>
                  </a:lnTo>
                  <a:lnTo>
                    <a:pt x="9324369" y="52070"/>
                  </a:lnTo>
                  <a:lnTo>
                    <a:pt x="9324369" y="74930"/>
                  </a:lnTo>
                  <a:cubicBezTo>
                    <a:pt x="9324369" y="100330"/>
                    <a:pt x="9325638" y="127000"/>
                    <a:pt x="9325638" y="153670"/>
                  </a:cubicBezTo>
                  <a:cubicBezTo>
                    <a:pt x="9325638" y="191770"/>
                    <a:pt x="9325638" y="231140"/>
                    <a:pt x="9326909" y="270510"/>
                  </a:cubicBezTo>
                  <a:lnTo>
                    <a:pt x="9326909" y="508000"/>
                  </a:lnTo>
                  <a:cubicBezTo>
                    <a:pt x="9326909" y="661670"/>
                    <a:pt x="9328178" y="815340"/>
                    <a:pt x="9333259" y="965200"/>
                  </a:cubicBezTo>
                  <a:lnTo>
                    <a:pt x="9328178" y="955040"/>
                  </a:lnTo>
                  <a:cubicBezTo>
                    <a:pt x="9330719" y="993140"/>
                    <a:pt x="9330719" y="1033780"/>
                    <a:pt x="9331988" y="1053233"/>
                  </a:cubicBezTo>
                  <a:cubicBezTo>
                    <a:pt x="9331988" y="1061282"/>
                    <a:pt x="9333259" y="1069332"/>
                    <a:pt x="9333259" y="1077829"/>
                  </a:cubicBezTo>
                  <a:cubicBezTo>
                    <a:pt x="9334528" y="1128809"/>
                    <a:pt x="9329448" y="1182025"/>
                    <a:pt x="9333259" y="1233006"/>
                  </a:cubicBezTo>
                  <a:lnTo>
                    <a:pt x="9330719" y="1228086"/>
                  </a:lnTo>
                  <a:cubicBezTo>
                    <a:pt x="9329448" y="1300085"/>
                    <a:pt x="9330719" y="1369848"/>
                    <a:pt x="9331988" y="1438716"/>
                  </a:cubicBezTo>
                  <a:cubicBezTo>
                    <a:pt x="9331988" y="1471361"/>
                    <a:pt x="9330719" y="1504006"/>
                    <a:pt x="9331988" y="1536652"/>
                  </a:cubicBezTo>
                  <a:cubicBezTo>
                    <a:pt x="9330719" y="1608650"/>
                    <a:pt x="9334528" y="1656947"/>
                    <a:pt x="9334528" y="1729393"/>
                  </a:cubicBezTo>
                  <a:lnTo>
                    <a:pt x="9329448" y="1731182"/>
                  </a:lnTo>
                  <a:cubicBezTo>
                    <a:pt x="9347228" y="1852819"/>
                    <a:pt x="9314209" y="1986531"/>
                    <a:pt x="9333259" y="2113087"/>
                  </a:cubicBezTo>
                  <a:lnTo>
                    <a:pt x="9326909" y="2104144"/>
                  </a:lnTo>
                  <a:cubicBezTo>
                    <a:pt x="9337069" y="2123820"/>
                    <a:pt x="9323098" y="2180614"/>
                    <a:pt x="9339609" y="2173459"/>
                  </a:cubicBezTo>
                  <a:lnTo>
                    <a:pt x="9334528" y="2195819"/>
                  </a:lnTo>
                  <a:cubicBezTo>
                    <a:pt x="9356119" y="2281680"/>
                    <a:pt x="9324369" y="2352337"/>
                    <a:pt x="9338338" y="2457876"/>
                  </a:cubicBezTo>
                  <a:lnTo>
                    <a:pt x="9334528" y="2451168"/>
                  </a:lnTo>
                  <a:cubicBezTo>
                    <a:pt x="9337069" y="2479341"/>
                    <a:pt x="9339609" y="2511986"/>
                    <a:pt x="9335798" y="2532557"/>
                  </a:cubicBezTo>
                  <a:cubicBezTo>
                    <a:pt x="9335798" y="2529427"/>
                    <a:pt x="9334528" y="2530769"/>
                    <a:pt x="9333259" y="2524061"/>
                  </a:cubicBezTo>
                  <a:cubicBezTo>
                    <a:pt x="9318019" y="2719293"/>
                    <a:pt x="9334528" y="2997423"/>
                    <a:pt x="9334528" y="3261583"/>
                  </a:cubicBezTo>
                  <a:lnTo>
                    <a:pt x="9326909" y="3231103"/>
                  </a:lnTo>
                  <a:cubicBezTo>
                    <a:pt x="9329448" y="3269203"/>
                    <a:pt x="9330719" y="3318733"/>
                    <a:pt x="9330719" y="3372073"/>
                  </a:cubicBezTo>
                  <a:lnTo>
                    <a:pt x="9330719" y="3533363"/>
                  </a:lnTo>
                  <a:cubicBezTo>
                    <a:pt x="9326909" y="3533363"/>
                    <a:pt x="9324369" y="3532093"/>
                    <a:pt x="9319288" y="3532093"/>
                  </a:cubicBezTo>
                  <a:lnTo>
                    <a:pt x="9316748" y="3533363"/>
                  </a:lnTo>
                  <a:lnTo>
                    <a:pt x="9305319" y="3538443"/>
                  </a:lnTo>
                  <a:lnTo>
                    <a:pt x="9297698" y="3538443"/>
                  </a:lnTo>
                  <a:cubicBezTo>
                    <a:pt x="9277378" y="3533363"/>
                    <a:pt x="9281188" y="3535903"/>
                    <a:pt x="9272298" y="3530823"/>
                  </a:cubicBezTo>
                  <a:cubicBezTo>
                    <a:pt x="9168159" y="3529553"/>
                    <a:pt x="9154188" y="3519393"/>
                    <a:pt x="9080528" y="3514313"/>
                  </a:cubicBezTo>
                  <a:cubicBezTo>
                    <a:pt x="9080528" y="3514313"/>
                    <a:pt x="9081798" y="3514313"/>
                    <a:pt x="9080528" y="3515583"/>
                  </a:cubicBezTo>
                  <a:cubicBezTo>
                    <a:pt x="9029728" y="3524473"/>
                    <a:pt x="8959878" y="3519393"/>
                    <a:pt x="8919238" y="3518123"/>
                  </a:cubicBezTo>
                  <a:lnTo>
                    <a:pt x="8902728" y="3514313"/>
                  </a:lnTo>
                  <a:cubicBezTo>
                    <a:pt x="8878598" y="3505423"/>
                    <a:pt x="8784619" y="3530823"/>
                    <a:pt x="8816369" y="3516853"/>
                  </a:cubicBezTo>
                  <a:cubicBezTo>
                    <a:pt x="8605548" y="3520663"/>
                    <a:pt x="8364248" y="3520663"/>
                    <a:pt x="7973312" y="3520663"/>
                  </a:cubicBezTo>
                  <a:cubicBezTo>
                    <a:pt x="7916983" y="3527013"/>
                    <a:pt x="7665666" y="3520663"/>
                    <a:pt x="7754494" y="3530823"/>
                  </a:cubicBezTo>
                  <a:cubicBezTo>
                    <a:pt x="7654833" y="3518123"/>
                    <a:pt x="7355853" y="3515583"/>
                    <a:pt x="7245361" y="3515583"/>
                  </a:cubicBezTo>
                  <a:cubicBezTo>
                    <a:pt x="7249694" y="3514313"/>
                    <a:pt x="7254027" y="3513043"/>
                    <a:pt x="7271359" y="3513043"/>
                  </a:cubicBezTo>
                  <a:cubicBezTo>
                    <a:pt x="7056873" y="3496533"/>
                    <a:pt x="7015709" y="3528283"/>
                    <a:pt x="6814223" y="3507963"/>
                  </a:cubicBezTo>
                  <a:cubicBezTo>
                    <a:pt x="6781725" y="3521933"/>
                    <a:pt x="6448080" y="3504153"/>
                    <a:pt x="6333254" y="3519393"/>
                  </a:cubicBezTo>
                  <a:cubicBezTo>
                    <a:pt x="6309423" y="3516853"/>
                    <a:pt x="6300757" y="3513043"/>
                    <a:pt x="6309423" y="3511773"/>
                  </a:cubicBezTo>
                  <a:cubicBezTo>
                    <a:pt x="5945447" y="3509233"/>
                    <a:pt x="5544640" y="3507963"/>
                    <a:pt x="5239160" y="3505423"/>
                  </a:cubicBezTo>
                  <a:cubicBezTo>
                    <a:pt x="4977011" y="3518123"/>
                    <a:pt x="4604369" y="3500343"/>
                    <a:pt x="4376884" y="3516853"/>
                  </a:cubicBezTo>
                  <a:cubicBezTo>
                    <a:pt x="4190563" y="3513043"/>
                    <a:pt x="3887250" y="3506693"/>
                    <a:pt x="3627267" y="3513043"/>
                  </a:cubicBezTo>
                  <a:lnTo>
                    <a:pt x="3653265" y="3510503"/>
                  </a:lnTo>
                  <a:cubicBezTo>
                    <a:pt x="3358618" y="3511773"/>
                    <a:pt x="2990309" y="3511773"/>
                    <a:pt x="2788822" y="3523203"/>
                  </a:cubicBezTo>
                  <a:cubicBezTo>
                    <a:pt x="2702161" y="3506693"/>
                    <a:pt x="2574337" y="3510503"/>
                    <a:pt x="2446512" y="3505423"/>
                  </a:cubicBezTo>
                  <a:cubicBezTo>
                    <a:pt x="2249358" y="3513043"/>
                    <a:pt x="1852884" y="3510503"/>
                    <a:pt x="1551738" y="3518123"/>
                  </a:cubicBezTo>
                  <a:cubicBezTo>
                    <a:pt x="1506241" y="3510503"/>
                    <a:pt x="1304754" y="3521933"/>
                    <a:pt x="1289588" y="3510503"/>
                  </a:cubicBezTo>
                  <a:cubicBezTo>
                    <a:pt x="1004570" y="3518123"/>
                    <a:pt x="814070" y="3521933"/>
                    <a:pt x="617220" y="3523203"/>
                  </a:cubicBezTo>
                  <a:lnTo>
                    <a:pt x="318770" y="3523203"/>
                  </a:lnTo>
                  <a:lnTo>
                    <a:pt x="168910" y="3521933"/>
                  </a:lnTo>
                  <a:lnTo>
                    <a:pt x="93980" y="3520663"/>
                  </a:lnTo>
                  <a:lnTo>
                    <a:pt x="58420" y="3520663"/>
                  </a:lnTo>
                  <a:lnTo>
                    <a:pt x="45720" y="3519393"/>
                  </a:lnTo>
                  <a:lnTo>
                    <a:pt x="48260" y="3519393"/>
                  </a:lnTo>
                  <a:cubicBezTo>
                    <a:pt x="52070" y="3377153"/>
                    <a:pt x="55880" y="3237453"/>
                    <a:pt x="58420" y="3102833"/>
                  </a:cubicBezTo>
                  <a:cubicBezTo>
                    <a:pt x="55880" y="3078703"/>
                    <a:pt x="53340" y="3054573"/>
                    <a:pt x="49530" y="3029173"/>
                  </a:cubicBezTo>
                  <a:cubicBezTo>
                    <a:pt x="46990" y="2864073"/>
                    <a:pt x="45720" y="2681193"/>
                    <a:pt x="45720" y="2533899"/>
                  </a:cubicBezTo>
                  <a:cubicBezTo>
                    <a:pt x="46990" y="2519142"/>
                    <a:pt x="48260" y="2503937"/>
                    <a:pt x="45720" y="2488285"/>
                  </a:cubicBezTo>
                  <a:lnTo>
                    <a:pt x="45720" y="2478447"/>
                  </a:lnTo>
                  <a:lnTo>
                    <a:pt x="48260" y="2476211"/>
                  </a:lnTo>
                  <a:lnTo>
                    <a:pt x="49530" y="2452062"/>
                  </a:lnTo>
                  <a:cubicBezTo>
                    <a:pt x="50800" y="2452509"/>
                    <a:pt x="53340" y="2452509"/>
                    <a:pt x="54610" y="2454298"/>
                  </a:cubicBezTo>
                  <a:lnTo>
                    <a:pt x="54610" y="2459217"/>
                  </a:lnTo>
                  <a:lnTo>
                    <a:pt x="54610" y="2454745"/>
                  </a:lnTo>
                  <a:cubicBezTo>
                    <a:pt x="55880" y="2456087"/>
                    <a:pt x="57150" y="2457876"/>
                    <a:pt x="57150" y="2460559"/>
                  </a:cubicBezTo>
                  <a:lnTo>
                    <a:pt x="57150" y="2334450"/>
                  </a:lnTo>
                  <a:cubicBezTo>
                    <a:pt x="58420" y="2335344"/>
                    <a:pt x="59690" y="2336238"/>
                    <a:pt x="58420" y="2339369"/>
                  </a:cubicBezTo>
                  <a:cubicBezTo>
                    <a:pt x="69850" y="2307171"/>
                    <a:pt x="57150" y="2293755"/>
                    <a:pt x="57150" y="2273184"/>
                  </a:cubicBezTo>
                  <a:lnTo>
                    <a:pt x="57150" y="2269159"/>
                  </a:lnTo>
                  <a:cubicBezTo>
                    <a:pt x="57150" y="2262004"/>
                    <a:pt x="59690" y="2254402"/>
                    <a:pt x="63500" y="2244563"/>
                  </a:cubicBezTo>
                  <a:cubicBezTo>
                    <a:pt x="50800" y="2238750"/>
                    <a:pt x="64770" y="2178825"/>
                    <a:pt x="54610" y="2151099"/>
                  </a:cubicBezTo>
                  <a:lnTo>
                    <a:pt x="54610" y="2141261"/>
                  </a:lnTo>
                  <a:cubicBezTo>
                    <a:pt x="57150" y="2139472"/>
                    <a:pt x="58420" y="2138578"/>
                    <a:pt x="59690" y="2139919"/>
                  </a:cubicBezTo>
                  <a:cubicBezTo>
                    <a:pt x="62230" y="2064790"/>
                    <a:pt x="63500" y="1981612"/>
                    <a:pt x="66040" y="1917663"/>
                  </a:cubicBezTo>
                  <a:cubicBezTo>
                    <a:pt x="53340" y="1863105"/>
                    <a:pt x="71120" y="1785740"/>
                    <a:pt x="54610" y="1739232"/>
                  </a:cubicBezTo>
                  <a:cubicBezTo>
                    <a:pt x="58420" y="1700325"/>
                    <a:pt x="64770" y="1637718"/>
                    <a:pt x="58420" y="1583607"/>
                  </a:cubicBezTo>
                  <a:lnTo>
                    <a:pt x="60960" y="1588974"/>
                  </a:lnTo>
                  <a:cubicBezTo>
                    <a:pt x="59690" y="1527708"/>
                    <a:pt x="59690" y="1451685"/>
                    <a:pt x="48260" y="1409648"/>
                  </a:cubicBezTo>
                  <a:cubicBezTo>
                    <a:pt x="64770" y="1391760"/>
                    <a:pt x="60960" y="1365376"/>
                    <a:pt x="66040" y="1338991"/>
                  </a:cubicBezTo>
                  <a:cubicBezTo>
                    <a:pt x="58420" y="1298296"/>
                    <a:pt x="60960" y="1216012"/>
                    <a:pt x="53340" y="1153852"/>
                  </a:cubicBezTo>
                  <a:cubicBezTo>
                    <a:pt x="60960" y="1144461"/>
                    <a:pt x="50800" y="1102424"/>
                    <a:pt x="60960" y="1099294"/>
                  </a:cubicBezTo>
                  <a:cubicBezTo>
                    <a:pt x="53340" y="1028700"/>
                    <a:pt x="49530" y="836930"/>
                    <a:pt x="48260" y="638810"/>
                  </a:cubicBezTo>
                  <a:lnTo>
                    <a:pt x="48260" y="339090"/>
                  </a:lnTo>
                  <a:lnTo>
                    <a:pt x="49530" y="189230"/>
                  </a:lnTo>
                  <a:lnTo>
                    <a:pt x="50800" y="114300"/>
                  </a:lnTo>
                  <a:lnTo>
                    <a:pt x="50800" y="78740"/>
                  </a:lnTo>
                  <a:lnTo>
                    <a:pt x="52070" y="66040"/>
                  </a:lnTo>
                  <a:lnTo>
                    <a:pt x="64770" y="66040"/>
                  </a:lnTo>
                  <a:cubicBezTo>
                    <a:pt x="210820" y="69850"/>
                    <a:pt x="354330" y="73660"/>
                    <a:pt x="492760" y="77470"/>
                  </a:cubicBezTo>
                  <a:cubicBezTo>
                    <a:pt x="558800" y="71120"/>
                    <a:pt x="633730" y="58420"/>
                    <a:pt x="701040" y="50800"/>
                  </a:cubicBezTo>
                  <a:cubicBezTo>
                    <a:pt x="707390" y="52070"/>
                    <a:pt x="707390" y="53340"/>
                    <a:pt x="692150" y="53340"/>
                  </a:cubicBezTo>
                  <a:cubicBezTo>
                    <a:pt x="788670" y="50800"/>
                    <a:pt x="877570" y="62230"/>
                    <a:pt x="974090" y="59690"/>
                  </a:cubicBezTo>
                  <a:cubicBezTo>
                    <a:pt x="972820" y="60960"/>
                    <a:pt x="972820" y="60960"/>
                    <a:pt x="957580" y="63500"/>
                  </a:cubicBezTo>
                  <a:cubicBezTo>
                    <a:pt x="1062103" y="58420"/>
                    <a:pt x="1224593" y="72390"/>
                    <a:pt x="1406581" y="63500"/>
                  </a:cubicBezTo>
                  <a:lnTo>
                    <a:pt x="1417413" y="66040"/>
                  </a:lnTo>
                  <a:lnTo>
                    <a:pt x="1532239" y="62230"/>
                  </a:lnTo>
                  <a:cubicBezTo>
                    <a:pt x="1530072" y="64770"/>
                    <a:pt x="1525739" y="69850"/>
                    <a:pt x="1491075" y="69850"/>
                  </a:cubicBezTo>
                  <a:cubicBezTo>
                    <a:pt x="2890649" y="73660"/>
                    <a:pt x="4333553" y="55880"/>
                    <a:pt x="5769958" y="58420"/>
                  </a:cubicBezTo>
                  <a:lnTo>
                    <a:pt x="5715795" y="62230"/>
                  </a:lnTo>
                  <a:lnTo>
                    <a:pt x="5995277" y="55880"/>
                  </a:lnTo>
                  <a:cubicBezTo>
                    <a:pt x="5993110" y="57150"/>
                    <a:pt x="5980111" y="58420"/>
                    <a:pt x="5967112" y="59690"/>
                  </a:cubicBezTo>
                  <a:cubicBezTo>
                    <a:pt x="6324588" y="66040"/>
                    <a:pt x="6695064" y="55880"/>
                    <a:pt x="7041707" y="57150"/>
                  </a:cubicBezTo>
                  <a:cubicBezTo>
                    <a:pt x="7039541" y="58420"/>
                    <a:pt x="6987544" y="62230"/>
                    <a:pt x="7035207" y="64770"/>
                  </a:cubicBezTo>
                  <a:cubicBezTo>
                    <a:pt x="7293024" y="54610"/>
                    <a:pt x="7449014" y="77470"/>
                    <a:pt x="7576839" y="57150"/>
                  </a:cubicBezTo>
                  <a:cubicBezTo>
                    <a:pt x="7589838" y="58420"/>
                    <a:pt x="7596338" y="62230"/>
                    <a:pt x="7570339" y="64770"/>
                  </a:cubicBezTo>
                  <a:cubicBezTo>
                    <a:pt x="8287458" y="58420"/>
                    <a:pt x="8743978" y="58420"/>
                    <a:pt x="9166888" y="62230"/>
                  </a:cubicBezTo>
                  <a:cubicBezTo>
                    <a:pt x="9215148" y="59690"/>
                    <a:pt x="9265948" y="58420"/>
                    <a:pt x="9316748" y="55880"/>
                  </a:cubicBezTo>
                  <a:lnTo>
                    <a:pt x="9316748" y="20320"/>
                  </a:lnTo>
                  <a:cubicBezTo>
                    <a:pt x="9038619" y="19050"/>
                    <a:pt x="8759219" y="19050"/>
                    <a:pt x="8479819" y="17780"/>
                  </a:cubicBezTo>
                  <a:cubicBezTo>
                    <a:pt x="7052541" y="12700"/>
                    <a:pt x="5722295" y="0"/>
                    <a:pt x="4242560" y="24130"/>
                  </a:cubicBezTo>
                  <a:cubicBezTo>
                    <a:pt x="4244726" y="22860"/>
                    <a:pt x="4231727" y="21590"/>
                    <a:pt x="4270724" y="20320"/>
                  </a:cubicBezTo>
                  <a:cubicBezTo>
                    <a:pt x="3843919" y="24130"/>
                    <a:pt x="3456112" y="17780"/>
                    <a:pt x="3053138" y="21590"/>
                  </a:cubicBezTo>
                  <a:lnTo>
                    <a:pt x="3055305" y="20320"/>
                  </a:lnTo>
                  <a:cubicBezTo>
                    <a:pt x="2063037" y="34290"/>
                    <a:pt x="1002030" y="17780"/>
                    <a:pt x="438150" y="33020"/>
                  </a:cubicBezTo>
                  <a:lnTo>
                    <a:pt x="19050" y="33020"/>
                  </a:lnTo>
                  <a:lnTo>
                    <a:pt x="19050" y="78740"/>
                  </a:lnTo>
                  <a:cubicBezTo>
                    <a:pt x="19050" y="213360"/>
                    <a:pt x="20320" y="350520"/>
                    <a:pt x="20320" y="488950"/>
                  </a:cubicBezTo>
                  <a:cubicBezTo>
                    <a:pt x="7620" y="951230"/>
                    <a:pt x="11430" y="1170398"/>
                    <a:pt x="20320" y="1332283"/>
                  </a:cubicBezTo>
                  <a:cubicBezTo>
                    <a:pt x="26670" y="1532180"/>
                    <a:pt x="8890" y="1725816"/>
                    <a:pt x="13970" y="1925265"/>
                  </a:cubicBezTo>
                  <a:cubicBezTo>
                    <a:pt x="7620" y="2077759"/>
                    <a:pt x="21590" y="2236066"/>
                    <a:pt x="25400" y="2393032"/>
                  </a:cubicBezTo>
                  <a:cubicBezTo>
                    <a:pt x="20320" y="2451615"/>
                    <a:pt x="13970" y="2511986"/>
                    <a:pt x="15240" y="2607533"/>
                  </a:cubicBezTo>
                  <a:lnTo>
                    <a:pt x="19050" y="2594833"/>
                  </a:lnTo>
                  <a:cubicBezTo>
                    <a:pt x="13970" y="2644363"/>
                    <a:pt x="15240" y="2698973"/>
                    <a:pt x="19050" y="2751043"/>
                  </a:cubicBezTo>
                  <a:cubicBezTo>
                    <a:pt x="17780" y="2812003"/>
                    <a:pt x="17780" y="2874233"/>
                    <a:pt x="19050" y="2936463"/>
                  </a:cubicBezTo>
                  <a:cubicBezTo>
                    <a:pt x="19050" y="2937733"/>
                    <a:pt x="19050" y="2940273"/>
                    <a:pt x="17780" y="2941543"/>
                  </a:cubicBezTo>
                  <a:lnTo>
                    <a:pt x="16510" y="2928843"/>
                  </a:lnTo>
                  <a:cubicBezTo>
                    <a:pt x="12700" y="2952973"/>
                    <a:pt x="15240" y="2980913"/>
                    <a:pt x="19050" y="3008853"/>
                  </a:cubicBezTo>
                  <a:cubicBezTo>
                    <a:pt x="19050" y="3032983"/>
                    <a:pt x="20320" y="3055843"/>
                    <a:pt x="20320" y="3079973"/>
                  </a:cubicBezTo>
                  <a:lnTo>
                    <a:pt x="24130" y="3275553"/>
                  </a:lnTo>
                  <a:cubicBezTo>
                    <a:pt x="21590" y="3325083"/>
                    <a:pt x="34290" y="3448273"/>
                    <a:pt x="15240" y="3452083"/>
                  </a:cubicBezTo>
                  <a:cubicBezTo>
                    <a:pt x="15240" y="3408903"/>
                    <a:pt x="6350" y="3519393"/>
                    <a:pt x="1270" y="3422873"/>
                  </a:cubicBezTo>
                  <a:cubicBezTo>
                    <a:pt x="0" y="3434303"/>
                    <a:pt x="0" y="3462243"/>
                    <a:pt x="0" y="3491453"/>
                  </a:cubicBezTo>
                  <a:cubicBezTo>
                    <a:pt x="0" y="3500343"/>
                    <a:pt x="1270" y="3509233"/>
                    <a:pt x="1270" y="3516853"/>
                  </a:cubicBezTo>
                  <a:cubicBezTo>
                    <a:pt x="2540" y="3534633"/>
                    <a:pt x="5080" y="3547333"/>
                    <a:pt x="7620" y="3543523"/>
                  </a:cubicBezTo>
                  <a:cubicBezTo>
                    <a:pt x="17780" y="3553683"/>
                    <a:pt x="25400" y="3598133"/>
                    <a:pt x="33020" y="3537173"/>
                  </a:cubicBezTo>
                  <a:lnTo>
                    <a:pt x="60960" y="3537173"/>
                  </a:lnTo>
                  <a:cubicBezTo>
                    <a:pt x="91440" y="3537173"/>
                    <a:pt x="121920" y="3537173"/>
                    <a:pt x="152400" y="3538443"/>
                  </a:cubicBezTo>
                  <a:cubicBezTo>
                    <a:pt x="194310" y="3539713"/>
                    <a:pt x="234950" y="3540983"/>
                    <a:pt x="273050" y="3542253"/>
                  </a:cubicBezTo>
                  <a:cubicBezTo>
                    <a:pt x="991870" y="3568923"/>
                    <a:pt x="2154031" y="3552413"/>
                    <a:pt x="3380283" y="3535903"/>
                  </a:cubicBezTo>
                  <a:cubicBezTo>
                    <a:pt x="4420214" y="3544793"/>
                    <a:pt x="5460145" y="3524473"/>
                    <a:pt x="6471912" y="3537173"/>
                  </a:cubicBezTo>
                  <a:cubicBezTo>
                    <a:pt x="5912949" y="3539713"/>
                    <a:pt x="5360485" y="3544793"/>
                    <a:pt x="4784190" y="3548603"/>
                  </a:cubicBezTo>
                  <a:cubicBezTo>
                    <a:pt x="4797189" y="3547333"/>
                    <a:pt x="4803689" y="3546063"/>
                    <a:pt x="4816688" y="3544793"/>
                  </a:cubicBezTo>
                  <a:cubicBezTo>
                    <a:pt x="4773358" y="3547333"/>
                    <a:pt x="4725694" y="3551143"/>
                    <a:pt x="4675864" y="3549873"/>
                  </a:cubicBezTo>
                  <a:cubicBezTo>
                    <a:pt x="4662865" y="3548603"/>
                    <a:pt x="4688863" y="3547333"/>
                    <a:pt x="4706195" y="3546063"/>
                  </a:cubicBezTo>
                  <a:cubicBezTo>
                    <a:pt x="4515542" y="3535903"/>
                    <a:pt x="4149399" y="3552413"/>
                    <a:pt x="4030240" y="3544793"/>
                  </a:cubicBezTo>
                  <a:cubicBezTo>
                    <a:pt x="3976077" y="3546063"/>
                    <a:pt x="3952245" y="3549873"/>
                    <a:pt x="3982577" y="3553683"/>
                  </a:cubicBezTo>
                  <a:cubicBezTo>
                    <a:pt x="3280623" y="3556223"/>
                    <a:pt x="2528840" y="3558763"/>
                    <a:pt x="1811720" y="3566383"/>
                  </a:cubicBezTo>
                  <a:cubicBezTo>
                    <a:pt x="1777056" y="3565113"/>
                    <a:pt x="1770557" y="3562573"/>
                    <a:pt x="1781389" y="3558763"/>
                  </a:cubicBezTo>
                  <a:cubicBezTo>
                    <a:pt x="1170430" y="3575273"/>
                    <a:pt x="735330" y="3568923"/>
                    <a:pt x="368300" y="3566383"/>
                  </a:cubicBezTo>
                  <a:cubicBezTo>
                    <a:pt x="354330" y="3570193"/>
                    <a:pt x="405130" y="3571463"/>
                    <a:pt x="369570" y="3575273"/>
                  </a:cubicBezTo>
                  <a:cubicBezTo>
                    <a:pt x="487680" y="3580353"/>
                    <a:pt x="585470" y="3565113"/>
                    <a:pt x="692150" y="3572733"/>
                  </a:cubicBezTo>
                  <a:lnTo>
                    <a:pt x="678180" y="3576543"/>
                  </a:lnTo>
                  <a:cubicBezTo>
                    <a:pt x="755650" y="3579083"/>
                    <a:pt x="693420" y="3566383"/>
                    <a:pt x="774700" y="3571463"/>
                  </a:cubicBezTo>
                  <a:cubicBezTo>
                    <a:pt x="806450" y="3575273"/>
                    <a:pt x="767080" y="3576543"/>
                    <a:pt x="781050" y="3577813"/>
                  </a:cubicBezTo>
                  <a:cubicBezTo>
                    <a:pt x="946150" y="3576543"/>
                    <a:pt x="1183429" y="3580353"/>
                    <a:pt x="1449911" y="3570193"/>
                  </a:cubicBezTo>
                  <a:cubicBezTo>
                    <a:pt x="1514907" y="3579083"/>
                    <a:pt x="1753224" y="3570193"/>
                    <a:pt x="1857218" y="3579083"/>
                  </a:cubicBezTo>
                  <a:cubicBezTo>
                    <a:pt x="1930879" y="3575273"/>
                    <a:pt x="2002375" y="3576543"/>
                    <a:pt x="2030539" y="3570193"/>
                  </a:cubicBezTo>
                  <a:cubicBezTo>
                    <a:pt x="3018474" y="3575273"/>
                    <a:pt x="4028074" y="3566383"/>
                    <a:pt x="5039840" y="3566383"/>
                  </a:cubicBezTo>
                  <a:cubicBezTo>
                    <a:pt x="5514308" y="3548603"/>
                    <a:pt x="6079771" y="3570193"/>
                    <a:pt x="6643067" y="3563843"/>
                  </a:cubicBezTo>
                  <a:cubicBezTo>
                    <a:pt x="6647400" y="3563843"/>
                    <a:pt x="6645234" y="3565113"/>
                    <a:pt x="6643067" y="3565113"/>
                  </a:cubicBezTo>
                  <a:cubicBezTo>
                    <a:pt x="6827222" y="3561303"/>
                    <a:pt x="7093704" y="3558763"/>
                    <a:pt x="7312523" y="3561303"/>
                  </a:cubicBezTo>
                  <a:lnTo>
                    <a:pt x="7498844" y="3553683"/>
                  </a:lnTo>
                  <a:cubicBezTo>
                    <a:pt x="7916982" y="3558763"/>
                    <a:pt x="8339455" y="3561303"/>
                    <a:pt x="8591578" y="3561303"/>
                  </a:cubicBezTo>
                  <a:lnTo>
                    <a:pt x="9230388" y="3561303"/>
                  </a:lnTo>
                  <a:cubicBezTo>
                    <a:pt x="9226578" y="3562573"/>
                    <a:pt x="9215148" y="3563843"/>
                    <a:pt x="9191019" y="3565113"/>
                  </a:cubicBezTo>
                  <a:cubicBezTo>
                    <a:pt x="9210069" y="3566383"/>
                    <a:pt x="9282459" y="3566383"/>
                    <a:pt x="9318019" y="3562573"/>
                  </a:cubicBezTo>
                  <a:cubicBezTo>
                    <a:pt x="9323098" y="3562573"/>
                    <a:pt x="9328178" y="3561303"/>
                    <a:pt x="9331988" y="3561303"/>
                  </a:cubicBezTo>
                  <a:lnTo>
                    <a:pt x="9357388" y="3561303"/>
                  </a:lnTo>
                  <a:lnTo>
                    <a:pt x="9357388" y="3546063"/>
                  </a:lnTo>
                  <a:cubicBezTo>
                    <a:pt x="9365009" y="3542253"/>
                    <a:pt x="9351038" y="3543523"/>
                    <a:pt x="9357388" y="3535903"/>
                  </a:cubicBezTo>
                  <a:lnTo>
                    <a:pt x="9357388" y="3229833"/>
                  </a:lnTo>
                  <a:cubicBezTo>
                    <a:pt x="9362469" y="3248883"/>
                    <a:pt x="9354848" y="3312383"/>
                    <a:pt x="9363738" y="3303493"/>
                  </a:cubicBezTo>
                  <a:cubicBezTo>
                    <a:pt x="9367548" y="3259043"/>
                    <a:pt x="9361198" y="3239993"/>
                    <a:pt x="9357388" y="3229833"/>
                  </a:cubicBezTo>
                  <a:cubicBezTo>
                    <a:pt x="9357388" y="3048223"/>
                    <a:pt x="9358659" y="2865343"/>
                    <a:pt x="9358659" y="2683733"/>
                  </a:cubicBezTo>
                  <a:cubicBezTo>
                    <a:pt x="9359928" y="2568163"/>
                    <a:pt x="9359928" y="2518247"/>
                    <a:pt x="9361198" y="2478447"/>
                  </a:cubicBezTo>
                  <a:cubicBezTo>
                    <a:pt x="9367548" y="2622773"/>
                    <a:pt x="9362469" y="2911063"/>
                    <a:pt x="9361198" y="3194273"/>
                  </a:cubicBezTo>
                  <a:cubicBezTo>
                    <a:pt x="9365009" y="3208243"/>
                    <a:pt x="9366278" y="3157443"/>
                    <a:pt x="9370088" y="3193003"/>
                  </a:cubicBezTo>
                  <a:cubicBezTo>
                    <a:pt x="9375169" y="3074893"/>
                    <a:pt x="9359928" y="2977103"/>
                    <a:pt x="9367548" y="2870423"/>
                  </a:cubicBezTo>
                  <a:lnTo>
                    <a:pt x="9371359" y="2884393"/>
                  </a:lnTo>
                  <a:cubicBezTo>
                    <a:pt x="9373898" y="2806923"/>
                    <a:pt x="9361198" y="2869153"/>
                    <a:pt x="9366278" y="2787873"/>
                  </a:cubicBezTo>
                  <a:cubicBezTo>
                    <a:pt x="9371359" y="2758663"/>
                    <a:pt x="9372628" y="2799303"/>
                    <a:pt x="9373898" y="2784063"/>
                  </a:cubicBezTo>
                  <a:close/>
                  <a:moveTo>
                    <a:pt x="8901459" y="3534632"/>
                  </a:moveTo>
                  <a:lnTo>
                    <a:pt x="8929398" y="3534632"/>
                  </a:lnTo>
                  <a:cubicBezTo>
                    <a:pt x="8923048" y="3533363"/>
                    <a:pt x="8914159" y="3533363"/>
                    <a:pt x="8901459" y="35346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9293304" y="3217620"/>
            <a:ext cx="7412871" cy="2824405"/>
            <a:chOff x="0" y="0"/>
            <a:chExt cx="9380248" cy="3574003"/>
          </a:xfrm>
        </p:grpSpPr>
        <p:sp>
          <p:nvSpPr>
            <p:cNvPr id="10" name="Freeform 10"/>
            <p:cNvSpPr/>
            <p:nvPr/>
          </p:nvSpPr>
          <p:spPr>
            <a:xfrm>
              <a:off x="1270" y="-10160"/>
              <a:ext cx="9376438" cy="3598133"/>
            </a:xfrm>
            <a:custGeom>
              <a:avLst/>
              <a:gdLst/>
              <a:ahLst/>
              <a:cxnLst/>
              <a:rect l="l" t="t" r="r" b="b"/>
              <a:pathLst>
                <a:path w="9376438" h="3598133">
                  <a:moveTo>
                    <a:pt x="9373898" y="2784063"/>
                  </a:moveTo>
                  <a:cubicBezTo>
                    <a:pt x="9372628" y="2618963"/>
                    <a:pt x="9376438" y="2515564"/>
                    <a:pt x="9366278" y="2460559"/>
                  </a:cubicBezTo>
                  <a:cubicBezTo>
                    <a:pt x="9375169" y="2447143"/>
                    <a:pt x="9366278" y="2397951"/>
                    <a:pt x="9375169" y="2376486"/>
                  </a:cubicBezTo>
                  <a:cubicBezTo>
                    <a:pt x="9371359" y="2361281"/>
                    <a:pt x="9372628" y="2346077"/>
                    <a:pt x="9366278" y="2340710"/>
                  </a:cubicBezTo>
                  <a:lnTo>
                    <a:pt x="9366278" y="2325953"/>
                  </a:lnTo>
                  <a:cubicBezTo>
                    <a:pt x="9368819" y="2166751"/>
                    <a:pt x="9370088" y="2012915"/>
                    <a:pt x="9363738" y="1853266"/>
                  </a:cubicBezTo>
                  <a:cubicBezTo>
                    <a:pt x="9363738" y="1808547"/>
                    <a:pt x="9362469" y="1764274"/>
                    <a:pt x="9362469" y="1719555"/>
                  </a:cubicBezTo>
                  <a:cubicBezTo>
                    <a:pt x="9359928" y="1707928"/>
                    <a:pt x="9358659" y="1695854"/>
                    <a:pt x="9357388" y="1683332"/>
                  </a:cubicBezTo>
                  <a:cubicBezTo>
                    <a:pt x="9356119" y="1627880"/>
                    <a:pt x="9358659" y="1574663"/>
                    <a:pt x="9358659" y="1521894"/>
                  </a:cubicBezTo>
                  <a:cubicBezTo>
                    <a:pt x="9361198" y="1478069"/>
                    <a:pt x="9362469" y="1432902"/>
                    <a:pt x="9359928" y="1388183"/>
                  </a:cubicBezTo>
                  <a:cubicBezTo>
                    <a:pt x="9359928" y="1387288"/>
                    <a:pt x="9361198" y="1387735"/>
                    <a:pt x="9361198" y="1388183"/>
                  </a:cubicBezTo>
                  <a:cubicBezTo>
                    <a:pt x="9357388" y="1350171"/>
                    <a:pt x="9354848" y="1295166"/>
                    <a:pt x="9357388" y="1249999"/>
                  </a:cubicBezTo>
                  <a:lnTo>
                    <a:pt x="9352309" y="1224062"/>
                  </a:lnTo>
                  <a:lnTo>
                    <a:pt x="9352309" y="1151169"/>
                  </a:lnTo>
                  <a:cubicBezTo>
                    <a:pt x="9354848" y="1084536"/>
                    <a:pt x="9357388" y="974090"/>
                    <a:pt x="9357388" y="783590"/>
                  </a:cubicBezTo>
                  <a:cubicBezTo>
                    <a:pt x="9357388" y="548640"/>
                    <a:pt x="9357388" y="311150"/>
                    <a:pt x="9358659" y="74930"/>
                  </a:cubicBezTo>
                  <a:lnTo>
                    <a:pt x="9358659" y="17780"/>
                  </a:lnTo>
                  <a:lnTo>
                    <a:pt x="9318019" y="17780"/>
                  </a:lnTo>
                  <a:lnTo>
                    <a:pt x="9318019" y="52070"/>
                  </a:lnTo>
                  <a:lnTo>
                    <a:pt x="9324369" y="52070"/>
                  </a:lnTo>
                  <a:lnTo>
                    <a:pt x="9324369" y="74930"/>
                  </a:lnTo>
                  <a:cubicBezTo>
                    <a:pt x="9324369" y="100330"/>
                    <a:pt x="9325638" y="127000"/>
                    <a:pt x="9325638" y="153670"/>
                  </a:cubicBezTo>
                  <a:cubicBezTo>
                    <a:pt x="9325638" y="191770"/>
                    <a:pt x="9325638" y="231140"/>
                    <a:pt x="9326909" y="270510"/>
                  </a:cubicBezTo>
                  <a:lnTo>
                    <a:pt x="9326909" y="508000"/>
                  </a:lnTo>
                  <a:cubicBezTo>
                    <a:pt x="9326909" y="661670"/>
                    <a:pt x="9328178" y="815340"/>
                    <a:pt x="9333259" y="965200"/>
                  </a:cubicBezTo>
                  <a:lnTo>
                    <a:pt x="9328178" y="955040"/>
                  </a:lnTo>
                  <a:cubicBezTo>
                    <a:pt x="9330719" y="993140"/>
                    <a:pt x="9330719" y="1033780"/>
                    <a:pt x="9331988" y="1053233"/>
                  </a:cubicBezTo>
                  <a:cubicBezTo>
                    <a:pt x="9331988" y="1061282"/>
                    <a:pt x="9333259" y="1069332"/>
                    <a:pt x="9333259" y="1077829"/>
                  </a:cubicBezTo>
                  <a:cubicBezTo>
                    <a:pt x="9334528" y="1128809"/>
                    <a:pt x="9329448" y="1182025"/>
                    <a:pt x="9333259" y="1233006"/>
                  </a:cubicBezTo>
                  <a:lnTo>
                    <a:pt x="9330719" y="1228086"/>
                  </a:lnTo>
                  <a:cubicBezTo>
                    <a:pt x="9329448" y="1300085"/>
                    <a:pt x="9330719" y="1369848"/>
                    <a:pt x="9331988" y="1438716"/>
                  </a:cubicBezTo>
                  <a:cubicBezTo>
                    <a:pt x="9331988" y="1471361"/>
                    <a:pt x="9330719" y="1504006"/>
                    <a:pt x="9331988" y="1536652"/>
                  </a:cubicBezTo>
                  <a:cubicBezTo>
                    <a:pt x="9330719" y="1608650"/>
                    <a:pt x="9334528" y="1656947"/>
                    <a:pt x="9334528" y="1729393"/>
                  </a:cubicBezTo>
                  <a:lnTo>
                    <a:pt x="9329448" y="1731182"/>
                  </a:lnTo>
                  <a:cubicBezTo>
                    <a:pt x="9347228" y="1852819"/>
                    <a:pt x="9314209" y="1986531"/>
                    <a:pt x="9333259" y="2113087"/>
                  </a:cubicBezTo>
                  <a:lnTo>
                    <a:pt x="9326909" y="2104144"/>
                  </a:lnTo>
                  <a:cubicBezTo>
                    <a:pt x="9337069" y="2123820"/>
                    <a:pt x="9323098" y="2180614"/>
                    <a:pt x="9339609" y="2173459"/>
                  </a:cubicBezTo>
                  <a:lnTo>
                    <a:pt x="9334528" y="2195819"/>
                  </a:lnTo>
                  <a:cubicBezTo>
                    <a:pt x="9356119" y="2281680"/>
                    <a:pt x="9324369" y="2352337"/>
                    <a:pt x="9338338" y="2457876"/>
                  </a:cubicBezTo>
                  <a:lnTo>
                    <a:pt x="9334528" y="2451168"/>
                  </a:lnTo>
                  <a:cubicBezTo>
                    <a:pt x="9337069" y="2479341"/>
                    <a:pt x="9339609" y="2511986"/>
                    <a:pt x="9335798" y="2532557"/>
                  </a:cubicBezTo>
                  <a:cubicBezTo>
                    <a:pt x="9335798" y="2529427"/>
                    <a:pt x="9334528" y="2530769"/>
                    <a:pt x="9333259" y="2524061"/>
                  </a:cubicBezTo>
                  <a:cubicBezTo>
                    <a:pt x="9318019" y="2719293"/>
                    <a:pt x="9334528" y="2997423"/>
                    <a:pt x="9334528" y="3261583"/>
                  </a:cubicBezTo>
                  <a:lnTo>
                    <a:pt x="9326909" y="3231103"/>
                  </a:lnTo>
                  <a:cubicBezTo>
                    <a:pt x="9329448" y="3269203"/>
                    <a:pt x="9330719" y="3318733"/>
                    <a:pt x="9330719" y="3372073"/>
                  </a:cubicBezTo>
                  <a:lnTo>
                    <a:pt x="9330719" y="3533363"/>
                  </a:lnTo>
                  <a:cubicBezTo>
                    <a:pt x="9326909" y="3533363"/>
                    <a:pt x="9324369" y="3532093"/>
                    <a:pt x="9319288" y="3532093"/>
                  </a:cubicBezTo>
                  <a:lnTo>
                    <a:pt x="9316748" y="3533363"/>
                  </a:lnTo>
                  <a:lnTo>
                    <a:pt x="9305319" y="3538443"/>
                  </a:lnTo>
                  <a:lnTo>
                    <a:pt x="9297698" y="3538443"/>
                  </a:lnTo>
                  <a:cubicBezTo>
                    <a:pt x="9277378" y="3533363"/>
                    <a:pt x="9281188" y="3535903"/>
                    <a:pt x="9272298" y="3530823"/>
                  </a:cubicBezTo>
                  <a:cubicBezTo>
                    <a:pt x="9168159" y="3529553"/>
                    <a:pt x="9154188" y="3519393"/>
                    <a:pt x="9080528" y="3514313"/>
                  </a:cubicBezTo>
                  <a:cubicBezTo>
                    <a:pt x="9080528" y="3514313"/>
                    <a:pt x="9081798" y="3514313"/>
                    <a:pt x="9080528" y="3515583"/>
                  </a:cubicBezTo>
                  <a:cubicBezTo>
                    <a:pt x="9029728" y="3524473"/>
                    <a:pt x="8959878" y="3519393"/>
                    <a:pt x="8919238" y="3518123"/>
                  </a:cubicBezTo>
                  <a:lnTo>
                    <a:pt x="8902728" y="3514313"/>
                  </a:lnTo>
                  <a:cubicBezTo>
                    <a:pt x="8878598" y="3505423"/>
                    <a:pt x="8784619" y="3530823"/>
                    <a:pt x="8816369" y="3516853"/>
                  </a:cubicBezTo>
                  <a:cubicBezTo>
                    <a:pt x="8605548" y="3520663"/>
                    <a:pt x="8364248" y="3520663"/>
                    <a:pt x="7973312" y="3520663"/>
                  </a:cubicBezTo>
                  <a:cubicBezTo>
                    <a:pt x="7916983" y="3527013"/>
                    <a:pt x="7665666" y="3520663"/>
                    <a:pt x="7754494" y="3530823"/>
                  </a:cubicBezTo>
                  <a:cubicBezTo>
                    <a:pt x="7654833" y="3518123"/>
                    <a:pt x="7355853" y="3515583"/>
                    <a:pt x="7245361" y="3515583"/>
                  </a:cubicBezTo>
                  <a:cubicBezTo>
                    <a:pt x="7249694" y="3514313"/>
                    <a:pt x="7254027" y="3513043"/>
                    <a:pt x="7271359" y="3513043"/>
                  </a:cubicBezTo>
                  <a:cubicBezTo>
                    <a:pt x="7056873" y="3496533"/>
                    <a:pt x="7015709" y="3528283"/>
                    <a:pt x="6814223" y="3507963"/>
                  </a:cubicBezTo>
                  <a:cubicBezTo>
                    <a:pt x="6781725" y="3521933"/>
                    <a:pt x="6448080" y="3504153"/>
                    <a:pt x="6333254" y="3519393"/>
                  </a:cubicBezTo>
                  <a:cubicBezTo>
                    <a:pt x="6309423" y="3516853"/>
                    <a:pt x="6300757" y="3513043"/>
                    <a:pt x="6309423" y="3511773"/>
                  </a:cubicBezTo>
                  <a:cubicBezTo>
                    <a:pt x="5945447" y="3509233"/>
                    <a:pt x="5544640" y="3507963"/>
                    <a:pt x="5239160" y="3505423"/>
                  </a:cubicBezTo>
                  <a:cubicBezTo>
                    <a:pt x="4977011" y="3518123"/>
                    <a:pt x="4604369" y="3500343"/>
                    <a:pt x="4376884" y="3516853"/>
                  </a:cubicBezTo>
                  <a:cubicBezTo>
                    <a:pt x="4190563" y="3513043"/>
                    <a:pt x="3887250" y="3506693"/>
                    <a:pt x="3627267" y="3513043"/>
                  </a:cubicBezTo>
                  <a:lnTo>
                    <a:pt x="3653265" y="3510503"/>
                  </a:lnTo>
                  <a:cubicBezTo>
                    <a:pt x="3358618" y="3511773"/>
                    <a:pt x="2990309" y="3511773"/>
                    <a:pt x="2788822" y="3523203"/>
                  </a:cubicBezTo>
                  <a:cubicBezTo>
                    <a:pt x="2702161" y="3506693"/>
                    <a:pt x="2574337" y="3510503"/>
                    <a:pt x="2446512" y="3505423"/>
                  </a:cubicBezTo>
                  <a:cubicBezTo>
                    <a:pt x="2249358" y="3513043"/>
                    <a:pt x="1852884" y="3510503"/>
                    <a:pt x="1551738" y="3518123"/>
                  </a:cubicBezTo>
                  <a:cubicBezTo>
                    <a:pt x="1506241" y="3510503"/>
                    <a:pt x="1304754" y="3521933"/>
                    <a:pt x="1289588" y="3510503"/>
                  </a:cubicBezTo>
                  <a:cubicBezTo>
                    <a:pt x="1004570" y="3518123"/>
                    <a:pt x="814070" y="3521933"/>
                    <a:pt x="617220" y="3523203"/>
                  </a:cubicBezTo>
                  <a:lnTo>
                    <a:pt x="318770" y="3523203"/>
                  </a:lnTo>
                  <a:lnTo>
                    <a:pt x="168910" y="3521933"/>
                  </a:lnTo>
                  <a:lnTo>
                    <a:pt x="93980" y="3520663"/>
                  </a:lnTo>
                  <a:lnTo>
                    <a:pt x="58420" y="3520663"/>
                  </a:lnTo>
                  <a:lnTo>
                    <a:pt x="45720" y="3519393"/>
                  </a:lnTo>
                  <a:lnTo>
                    <a:pt x="48260" y="3519393"/>
                  </a:lnTo>
                  <a:cubicBezTo>
                    <a:pt x="52070" y="3377153"/>
                    <a:pt x="55880" y="3237453"/>
                    <a:pt x="58420" y="3102833"/>
                  </a:cubicBezTo>
                  <a:cubicBezTo>
                    <a:pt x="55880" y="3078703"/>
                    <a:pt x="53340" y="3054573"/>
                    <a:pt x="49530" y="3029173"/>
                  </a:cubicBezTo>
                  <a:cubicBezTo>
                    <a:pt x="46990" y="2864073"/>
                    <a:pt x="45720" y="2681193"/>
                    <a:pt x="45720" y="2533899"/>
                  </a:cubicBezTo>
                  <a:cubicBezTo>
                    <a:pt x="46990" y="2519142"/>
                    <a:pt x="48260" y="2503937"/>
                    <a:pt x="45720" y="2488285"/>
                  </a:cubicBezTo>
                  <a:lnTo>
                    <a:pt x="45720" y="2478447"/>
                  </a:lnTo>
                  <a:lnTo>
                    <a:pt x="48260" y="2476211"/>
                  </a:lnTo>
                  <a:lnTo>
                    <a:pt x="49530" y="2452062"/>
                  </a:lnTo>
                  <a:cubicBezTo>
                    <a:pt x="50800" y="2452509"/>
                    <a:pt x="53340" y="2452509"/>
                    <a:pt x="54610" y="2454298"/>
                  </a:cubicBezTo>
                  <a:lnTo>
                    <a:pt x="54610" y="2459217"/>
                  </a:lnTo>
                  <a:lnTo>
                    <a:pt x="54610" y="2454745"/>
                  </a:lnTo>
                  <a:cubicBezTo>
                    <a:pt x="55880" y="2456087"/>
                    <a:pt x="57150" y="2457876"/>
                    <a:pt x="57150" y="2460559"/>
                  </a:cubicBezTo>
                  <a:lnTo>
                    <a:pt x="57150" y="2334450"/>
                  </a:lnTo>
                  <a:cubicBezTo>
                    <a:pt x="58420" y="2335344"/>
                    <a:pt x="59690" y="2336238"/>
                    <a:pt x="58420" y="2339369"/>
                  </a:cubicBezTo>
                  <a:cubicBezTo>
                    <a:pt x="69850" y="2307171"/>
                    <a:pt x="57150" y="2293755"/>
                    <a:pt x="57150" y="2273184"/>
                  </a:cubicBezTo>
                  <a:lnTo>
                    <a:pt x="57150" y="2269159"/>
                  </a:lnTo>
                  <a:cubicBezTo>
                    <a:pt x="57150" y="2262004"/>
                    <a:pt x="59690" y="2254402"/>
                    <a:pt x="63500" y="2244563"/>
                  </a:cubicBezTo>
                  <a:cubicBezTo>
                    <a:pt x="50800" y="2238750"/>
                    <a:pt x="64770" y="2178825"/>
                    <a:pt x="54610" y="2151099"/>
                  </a:cubicBezTo>
                  <a:lnTo>
                    <a:pt x="54610" y="2141261"/>
                  </a:lnTo>
                  <a:cubicBezTo>
                    <a:pt x="57150" y="2139472"/>
                    <a:pt x="58420" y="2138578"/>
                    <a:pt x="59690" y="2139919"/>
                  </a:cubicBezTo>
                  <a:cubicBezTo>
                    <a:pt x="62230" y="2064790"/>
                    <a:pt x="63500" y="1981612"/>
                    <a:pt x="66040" y="1917663"/>
                  </a:cubicBezTo>
                  <a:cubicBezTo>
                    <a:pt x="53340" y="1863105"/>
                    <a:pt x="71120" y="1785740"/>
                    <a:pt x="54610" y="1739232"/>
                  </a:cubicBezTo>
                  <a:cubicBezTo>
                    <a:pt x="58420" y="1700325"/>
                    <a:pt x="64770" y="1637718"/>
                    <a:pt x="58420" y="1583607"/>
                  </a:cubicBezTo>
                  <a:lnTo>
                    <a:pt x="60960" y="1588974"/>
                  </a:lnTo>
                  <a:cubicBezTo>
                    <a:pt x="59690" y="1527708"/>
                    <a:pt x="59690" y="1451685"/>
                    <a:pt x="48260" y="1409648"/>
                  </a:cubicBezTo>
                  <a:cubicBezTo>
                    <a:pt x="64770" y="1391760"/>
                    <a:pt x="60960" y="1365376"/>
                    <a:pt x="66040" y="1338991"/>
                  </a:cubicBezTo>
                  <a:cubicBezTo>
                    <a:pt x="58420" y="1298296"/>
                    <a:pt x="60960" y="1216012"/>
                    <a:pt x="53340" y="1153852"/>
                  </a:cubicBezTo>
                  <a:cubicBezTo>
                    <a:pt x="60960" y="1144461"/>
                    <a:pt x="50800" y="1102424"/>
                    <a:pt x="60960" y="1099294"/>
                  </a:cubicBezTo>
                  <a:cubicBezTo>
                    <a:pt x="53340" y="1028700"/>
                    <a:pt x="49530" y="836930"/>
                    <a:pt x="48260" y="638810"/>
                  </a:cubicBezTo>
                  <a:lnTo>
                    <a:pt x="48260" y="339090"/>
                  </a:lnTo>
                  <a:lnTo>
                    <a:pt x="49530" y="189230"/>
                  </a:lnTo>
                  <a:lnTo>
                    <a:pt x="50800" y="114300"/>
                  </a:lnTo>
                  <a:lnTo>
                    <a:pt x="50800" y="78740"/>
                  </a:lnTo>
                  <a:lnTo>
                    <a:pt x="52070" y="66040"/>
                  </a:lnTo>
                  <a:lnTo>
                    <a:pt x="64770" y="66040"/>
                  </a:lnTo>
                  <a:cubicBezTo>
                    <a:pt x="210820" y="69850"/>
                    <a:pt x="354330" y="73660"/>
                    <a:pt x="492760" y="77470"/>
                  </a:cubicBezTo>
                  <a:cubicBezTo>
                    <a:pt x="558800" y="71120"/>
                    <a:pt x="633730" y="58420"/>
                    <a:pt x="701040" y="50800"/>
                  </a:cubicBezTo>
                  <a:cubicBezTo>
                    <a:pt x="707390" y="52070"/>
                    <a:pt x="707390" y="53340"/>
                    <a:pt x="692150" y="53340"/>
                  </a:cubicBezTo>
                  <a:cubicBezTo>
                    <a:pt x="788670" y="50800"/>
                    <a:pt x="877570" y="62230"/>
                    <a:pt x="974090" y="59690"/>
                  </a:cubicBezTo>
                  <a:cubicBezTo>
                    <a:pt x="972820" y="60960"/>
                    <a:pt x="972820" y="60960"/>
                    <a:pt x="957580" y="63500"/>
                  </a:cubicBezTo>
                  <a:cubicBezTo>
                    <a:pt x="1062103" y="58420"/>
                    <a:pt x="1224593" y="72390"/>
                    <a:pt x="1406581" y="63500"/>
                  </a:cubicBezTo>
                  <a:lnTo>
                    <a:pt x="1417413" y="66040"/>
                  </a:lnTo>
                  <a:lnTo>
                    <a:pt x="1532239" y="62230"/>
                  </a:lnTo>
                  <a:cubicBezTo>
                    <a:pt x="1530072" y="64770"/>
                    <a:pt x="1525739" y="69850"/>
                    <a:pt x="1491075" y="69850"/>
                  </a:cubicBezTo>
                  <a:cubicBezTo>
                    <a:pt x="2890649" y="73660"/>
                    <a:pt x="4333553" y="55880"/>
                    <a:pt x="5769958" y="58420"/>
                  </a:cubicBezTo>
                  <a:lnTo>
                    <a:pt x="5715795" y="62230"/>
                  </a:lnTo>
                  <a:lnTo>
                    <a:pt x="5995277" y="55880"/>
                  </a:lnTo>
                  <a:cubicBezTo>
                    <a:pt x="5993110" y="57150"/>
                    <a:pt x="5980111" y="58420"/>
                    <a:pt x="5967112" y="59690"/>
                  </a:cubicBezTo>
                  <a:cubicBezTo>
                    <a:pt x="6324588" y="66040"/>
                    <a:pt x="6695064" y="55880"/>
                    <a:pt x="7041707" y="57150"/>
                  </a:cubicBezTo>
                  <a:cubicBezTo>
                    <a:pt x="7039541" y="58420"/>
                    <a:pt x="6987544" y="62230"/>
                    <a:pt x="7035207" y="64770"/>
                  </a:cubicBezTo>
                  <a:cubicBezTo>
                    <a:pt x="7293024" y="54610"/>
                    <a:pt x="7449014" y="77470"/>
                    <a:pt x="7576839" y="57150"/>
                  </a:cubicBezTo>
                  <a:cubicBezTo>
                    <a:pt x="7589838" y="58420"/>
                    <a:pt x="7596338" y="62230"/>
                    <a:pt x="7570339" y="64770"/>
                  </a:cubicBezTo>
                  <a:cubicBezTo>
                    <a:pt x="8287458" y="58420"/>
                    <a:pt x="8743978" y="58420"/>
                    <a:pt x="9166888" y="62230"/>
                  </a:cubicBezTo>
                  <a:cubicBezTo>
                    <a:pt x="9215148" y="59690"/>
                    <a:pt x="9265948" y="58420"/>
                    <a:pt x="9316748" y="55880"/>
                  </a:cubicBezTo>
                  <a:lnTo>
                    <a:pt x="9316748" y="20320"/>
                  </a:lnTo>
                  <a:cubicBezTo>
                    <a:pt x="9038619" y="19050"/>
                    <a:pt x="8759219" y="19050"/>
                    <a:pt x="8479819" y="17780"/>
                  </a:cubicBezTo>
                  <a:cubicBezTo>
                    <a:pt x="7052541" y="12700"/>
                    <a:pt x="5722295" y="0"/>
                    <a:pt x="4242560" y="24130"/>
                  </a:cubicBezTo>
                  <a:cubicBezTo>
                    <a:pt x="4244726" y="22860"/>
                    <a:pt x="4231727" y="21590"/>
                    <a:pt x="4270724" y="20320"/>
                  </a:cubicBezTo>
                  <a:cubicBezTo>
                    <a:pt x="3843919" y="24130"/>
                    <a:pt x="3456112" y="17780"/>
                    <a:pt x="3053138" y="21590"/>
                  </a:cubicBezTo>
                  <a:lnTo>
                    <a:pt x="3055305" y="20320"/>
                  </a:lnTo>
                  <a:cubicBezTo>
                    <a:pt x="2063037" y="34290"/>
                    <a:pt x="1002030" y="17780"/>
                    <a:pt x="438150" y="33020"/>
                  </a:cubicBezTo>
                  <a:lnTo>
                    <a:pt x="19050" y="33020"/>
                  </a:lnTo>
                  <a:lnTo>
                    <a:pt x="19050" y="78740"/>
                  </a:lnTo>
                  <a:cubicBezTo>
                    <a:pt x="19050" y="213360"/>
                    <a:pt x="20320" y="350520"/>
                    <a:pt x="20320" y="488950"/>
                  </a:cubicBezTo>
                  <a:cubicBezTo>
                    <a:pt x="7620" y="951230"/>
                    <a:pt x="11430" y="1170398"/>
                    <a:pt x="20320" y="1332283"/>
                  </a:cubicBezTo>
                  <a:cubicBezTo>
                    <a:pt x="26670" y="1532180"/>
                    <a:pt x="8890" y="1725816"/>
                    <a:pt x="13970" y="1925265"/>
                  </a:cubicBezTo>
                  <a:cubicBezTo>
                    <a:pt x="7620" y="2077759"/>
                    <a:pt x="21590" y="2236066"/>
                    <a:pt x="25400" y="2393032"/>
                  </a:cubicBezTo>
                  <a:cubicBezTo>
                    <a:pt x="20320" y="2451615"/>
                    <a:pt x="13970" y="2511986"/>
                    <a:pt x="15240" y="2607533"/>
                  </a:cubicBezTo>
                  <a:lnTo>
                    <a:pt x="19050" y="2594833"/>
                  </a:lnTo>
                  <a:cubicBezTo>
                    <a:pt x="13970" y="2644363"/>
                    <a:pt x="15240" y="2698973"/>
                    <a:pt x="19050" y="2751043"/>
                  </a:cubicBezTo>
                  <a:cubicBezTo>
                    <a:pt x="17780" y="2812003"/>
                    <a:pt x="17780" y="2874233"/>
                    <a:pt x="19050" y="2936463"/>
                  </a:cubicBezTo>
                  <a:cubicBezTo>
                    <a:pt x="19050" y="2937733"/>
                    <a:pt x="19050" y="2940273"/>
                    <a:pt x="17780" y="2941543"/>
                  </a:cubicBezTo>
                  <a:lnTo>
                    <a:pt x="16510" y="2928843"/>
                  </a:lnTo>
                  <a:cubicBezTo>
                    <a:pt x="12700" y="2952973"/>
                    <a:pt x="15240" y="2980913"/>
                    <a:pt x="19050" y="3008853"/>
                  </a:cubicBezTo>
                  <a:cubicBezTo>
                    <a:pt x="19050" y="3032983"/>
                    <a:pt x="20320" y="3055843"/>
                    <a:pt x="20320" y="3079973"/>
                  </a:cubicBezTo>
                  <a:lnTo>
                    <a:pt x="24130" y="3275553"/>
                  </a:lnTo>
                  <a:cubicBezTo>
                    <a:pt x="21590" y="3325083"/>
                    <a:pt x="34290" y="3448273"/>
                    <a:pt x="15240" y="3452083"/>
                  </a:cubicBezTo>
                  <a:cubicBezTo>
                    <a:pt x="15240" y="3408903"/>
                    <a:pt x="6350" y="3519393"/>
                    <a:pt x="1270" y="3422873"/>
                  </a:cubicBezTo>
                  <a:cubicBezTo>
                    <a:pt x="0" y="3434303"/>
                    <a:pt x="0" y="3462243"/>
                    <a:pt x="0" y="3491453"/>
                  </a:cubicBezTo>
                  <a:cubicBezTo>
                    <a:pt x="0" y="3500343"/>
                    <a:pt x="1270" y="3509233"/>
                    <a:pt x="1270" y="3516853"/>
                  </a:cubicBezTo>
                  <a:cubicBezTo>
                    <a:pt x="2540" y="3534633"/>
                    <a:pt x="5080" y="3547333"/>
                    <a:pt x="7620" y="3543523"/>
                  </a:cubicBezTo>
                  <a:cubicBezTo>
                    <a:pt x="17780" y="3553683"/>
                    <a:pt x="25400" y="3598133"/>
                    <a:pt x="33020" y="3537173"/>
                  </a:cubicBezTo>
                  <a:lnTo>
                    <a:pt x="60960" y="3537173"/>
                  </a:lnTo>
                  <a:cubicBezTo>
                    <a:pt x="91440" y="3537173"/>
                    <a:pt x="121920" y="3537173"/>
                    <a:pt x="152400" y="3538443"/>
                  </a:cubicBezTo>
                  <a:cubicBezTo>
                    <a:pt x="194310" y="3539713"/>
                    <a:pt x="234950" y="3540983"/>
                    <a:pt x="273050" y="3542253"/>
                  </a:cubicBezTo>
                  <a:cubicBezTo>
                    <a:pt x="991870" y="3568923"/>
                    <a:pt x="2154031" y="3552413"/>
                    <a:pt x="3380283" y="3535903"/>
                  </a:cubicBezTo>
                  <a:cubicBezTo>
                    <a:pt x="4420214" y="3544793"/>
                    <a:pt x="5460145" y="3524473"/>
                    <a:pt x="6471912" y="3537173"/>
                  </a:cubicBezTo>
                  <a:cubicBezTo>
                    <a:pt x="5912949" y="3539713"/>
                    <a:pt x="5360485" y="3544793"/>
                    <a:pt x="4784190" y="3548603"/>
                  </a:cubicBezTo>
                  <a:cubicBezTo>
                    <a:pt x="4797189" y="3547333"/>
                    <a:pt x="4803689" y="3546063"/>
                    <a:pt x="4816688" y="3544793"/>
                  </a:cubicBezTo>
                  <a:cubicBezTo>
                    <a:pt x="4773358" y="3547333"/>
                    <a:pt x="4725694" y="3551143"/>
                    <a:pt x="4675864" y="3549873"/>
                  </a:cubicBezTo>
                  <a:cubicBezTo>
                    <a:pt x="4662865" y="3548603"/>
                    <a:pt x="4688863" y="3547333"/>
                    <a:pt x="4706195" y="3546063"/>
                  </a:cubicBezTo>
                  <a:cubicBezTo>
                    <a:pt x="4515542" y="3535903"/>
                    <a:pt x="4149399" y="3552413"/>
                    <a:pt x="4030240" y="3544793"/>
                  </a:cubicBezTo>
                  <a:cubicBezTo>
                    <a:pt x="3976077" y="3546063"/>
                    <a:pt x="3952245" y="3549873"/>
                    <a:pt x="3982577" y="3553683"/>
                  </a:cubicBezTo>
                  <a:cubicBezTo>
                    <a:pt x="3280623" y="3556223"/>
                    <a:pt x="2528840" y="3558763"/>
                    <a:pt x="1811720" y="3566383"/>
                  </a:cubicBezTo>
                  <a:cubicBezTo>
                    <a:pt x="1777056" y="3565113"/>
                    <a:pt x="1770557" y="3562573"/>
                    <a:pt x="1781389" y="3558763"/>
                  </a:cubicBezTo>
                  <a:cubicBezTo>
                    <a:pt x="1170430" y="3575273"/>
                    <a:pt x="735330" y="3568923"/>
                    <a:pt x="368300" y="3566383"/>
                  </a:cubicBezTo>
                  <a:cubicBezTo>
                    <a:pt x="354330" y="3570193"/>
                    <a:pt x="405130" y="3571463"/>
                    <a:pt x="369570" y="3575273"/>
                  </a:cubicBezTo>
                  <a:cubicBezTo>
                    <a:pt x="487680" y="3580353"/>
                    <a:pt x="585470" y="3565113"/>
                    <a:pt x="692150" y="3572733"/>
                  </a:cubicBezTo>
                  <a:lnTo>
                    <a:pt x="678180" y="3576543"/>
                  </a:lnTo>
                  <a:cubicBezTo>
                    <a:pt x="755650" y="3579083"/>
                    <a:pt x="693420" y="3566383"/>
                    <a:pt x="774700" y="3571463"/>
                  </a:cubicBezTo>
                  <a:cubicBezTo>
                    <a:pt x="806450" y="3575273"/>
                    <a:pt x="767080" y="3576543"/>
                    <a:pt x="781050" y="3577813"/>
                  </a:cubicBezTo>
                  <a:cubicBezTo>
                    <a:pt x="946150" y="3576543"/>
                    <a:pt x="1183429" y="3580353"/>
                    <a:pt x="1449911" y="3570193"/>
                  </a:cubicBezTo>
                  <a:cubicBezTo>
                    <a:pt x="1514907" y="3579083"/>
                    <a:pt x="1753224" y="3570193"/>
                    <a:pt x="1857218" y="3579083"/>
                  </a:cubicBezTo>
                  <a:cubicBezTo>
                    <a:pt x="1930879" y="3575273"/>
                    <a:pt x="2002375" y="3576543"/>
                    <a:pt x="2030539" y="3570193"/>
                  </a:cubicBezTo>
                  <a:cubicBezTo>
                    <a:pt x="3018474" y="3575273"/>
                    <a:pt x="4028074" y="3566383"/>
                    <a:pt x="5039840" y="3566383"/>
                  </a:cubicBezTo>
                  <a:cubicBezTo>
                    <a:pt x="5514308" y="3548603"/>
                    <a:pt x="6079771" y="3570193"/>
                    <a:pt x="6643067" y="3563843"/>
                  </a:cubicBezTo>
                  <a:cubicBezTo>
                    <a:pt x="6647400" y="3563843"/>
                    <a:pt x="6645234" y="3565113"/>
                    <a:pt x="6643067" y="3565113"/>
                  </a:cubicBezTo>
                  <a:cubicBezTo>
                    <a:pt x="6827222" y="3561303"/>
                    <a:pt x="7093704" y="3558763"/>
                    <a:pt x="7312523" y="3561303"/>
                  </a:cubicBezTo>
                  <a:lnTo>
                    <a:pt x="7498844" y="3553683"/>
                  </a:lnTo>
                  <a:cubicBezTo>
                    <a:pt x="7916982" y="3558763"/>
                    <a:pt x="8339455" y="3561303"/>
                    <a:pt x="8591578" y="3561303"/>
                  </a:cubicBezTo>
                  <a:lnTo>
                    <a:pt x="9230388" y="3561303"/>
                  </a:lnTo>
                  <a:cubicBezTo>
                    <a:pt x="9226578" y="3562573"/>
                    <a:pt x="9215148" y="3563843"/>
                    <a:pt x="9191019" y="3565113"/>
                  </a:cubicBezTo>
                  <a:cubicBezTo>
                    <a:pt x="9210069" y="3566383"/>
                    <a:pt x="9282459" y="3566383"/>
                    <a:pt x="9318019" y="3562573"/>
                  </a:cubicBezTo>
                  <a:cubicBezTo>
                    <a:pt x="9323098" y="3562573"/>
                    <a:pt x="9328178" y="3561303"/>
                    <a:pt x="9331988" y="3561303"/>
                  </a:cubicBezTo>
                  <a:lnTo>
                    <a:pt x="9357388" y="3561303"/>
                  </a:lnTo>
                  <a:lnTo>
                    <a:pt x="9357388" y="3546063"/>
                  </a:lnTo>
                  <a:cubicBezTo>
                    <a:pt x="9365009" y="3542253"/>
                    <a:pt x="9351038" y="3543523"/>
                    <a:pt x="9357388" y="3535903"/>
                  </a:cubicBezTo>
                  <a:lnTo>
                    <a:pt x="9357388" y="3229833"/>
                  </a:lnTo>
                  <a:cubicBezTo>
                    <a:pt x="9362469" y="3248883"/>
                    <a:pt x="9354848" y="3312383"/>
                    <a:pt x="9363738" y="3303493"/>
                  </a:cubicBezTo>
                  <a:cubicBezTo>
                    <a:pt x="9367548" y="3259043"/>
                    <a:pt x="9361198" y="3239993"/>
                    <a:pt x="9357388" y="3229833"/>
                  </a:cubicBezTo>
                  <a:cubicBezTo>
                    <a:pt x="9357388" y="3048223"/>
                    <a:pt x="9358659" y="2865343"/>
                    <a:pt x="9358659" y="2683733"/>
                  </a:cubicBezTo>
                  <a:cubicBezTo>
                    <a:pt x="9359928" y="2568163"/>
                    <a:pt x="9359928" y="2518247"/>
                    <a:pt x="9361198" y="2478447"/>
                  </a:cubicBezTo>
                  <a:cubicBezTo>
                    <a:pt x="9367548" y="2622773"/>
                    <a:pt x="9362469" y="2911063"/>
                    <a:pt x="9361198" y="3194273"/>
                  </a:cubicBezTo>
                  <a:cubicBezTo>
                    <a:pt x="9365009" y="3208243"/>
                    <a:pt x="9366278" y="3157443"/>
                    <a:pt x="9370088" y="3193003"/>
                  </a:cubicBezTo>
                  <a:cubicBezTo>
                    <a:pt x="9375169" y="3074893"/>
                    <a:pt x="9359928" y="2977103"/>
                    <a:pt x="9367548" y="2870423"/>
                  </a:cubicBezTo>
                  <a:lnTo>
                    <a:pt x="9371359" y="2884393"/>
                  </a:lnTo>
                  <a:cubicBezTo>
                    <a:pt x="9373898" y="2806923"/>
                    <a:pt x="9361198" y="2869153"/>
                    <a:pt x="9366278" y="2787873"/>
                  </a:cubicBezTo>
                  <a:cubicBezTo>
                    <a:pt x="9371359" y="2758663"/>
                    <a:pt x="9372628" y="2799303"/>
                    <a:pt x="9373898" y="2784063"/>
                  </a:cubicBezTo>
                  <a:close/>
                  <a:moveTo>
                    <a:pt x="8901459" y="3534632"/>
                  </a:moveTo>
                  <a:lnTo>
                    <a:pt x="8929398" y="3534632"/>
                  </a:lnTo>
                  <a:cubicBezTo>
                    <a:pt x="8923048" y="3533363"/>
                    <a:pt x="8914159" y="3533363"/>
                    <a:pt x="8901459" y="35346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9293304" y="6653501"/>
            <a:ext cx="7412871" cy="2824405"/>
            <a:chOff x="0" y="0"/>
            <a:chExt cx="9380248" cy="3574003"/>
          </a:xfrm>
        </p:grpSpPr>
        <p:sp>
          <p:nvSpPr>
            <p:cNvPr id="12" name="Freeform 12"/>
            <p:cNvSpPr/>
            <p:nvPr/>
          </p:nvSpPr>
          <p:spPr>
            <a:xfrm>
              <a:off x="1270" y="-10160"/>
              <a:ext cx="9376438" cy="3598133"/>
            </a:xfrm>
            <a:custGeom>
              <a:avLst/>
              <a:gdLst/>
              <a:ahLst/>
              <a:cxnLst/>
              <a:rect l="l" t="t" r="r" b="b"/>
              <a:pathLst>
                <a:path w="9376438" h="3598133">
                  <a:moveTo>
                    <a:pt x="9373898" y="2784063"/>
                  </a:moveTo>
                  <a:cubicBezTo>
                    <a:pt x="9372628" y="2618963"/>
                    <a:pt x="9376438" y="2515564"/>
                    <a:pt x="9366278" y="2460559"/>
                  </a:cubicBezTo>
                  <a:cubicBezTo>
                    <a:pt x="9375169" y="2447143"/>
                    <a:pt x="9366278" y="2397951"/>
                    <a:pt x="9375169" y="2376486"/>
                  </a:cubicBezTo>
                  <a:cubicBezTo>
                    <a:pt x="9371359" y="2361281"/>
                    <a:pt x="9372628" y="2346077"/>
                    <a:pt x="9366278" y="2340710"/>
                  </a:cubicBezTo>
                  <a:lnTo>
                    <a:pt x="9366278" y="2325953"/>
                  </a:lnTo>
                  <a:cubicBezTo>
                    <a:pt x="9368819" y="2166751"/>
                    <a:pt x="9370088" y="2012915"/>
                    <a:pt x="9363738" y="1853266"/>
                  </a:cubicBezTo>
                  <a:cubicBezTo>
                    <a:pt x="9363738" y="1808547"/>
                    <a:pt x="9362469" y="1764274"/>
                    <a:pt x="9362469" y="1719555"/>
                  </a:cubicBezTo>
                  <a:cubicBezTo>
                    <a:pt x="9359928" y="1707928"/>
                    <a:pt x="9358659" y="1695854"/>
                    <a:pt x="9357388" y="1683332"/>
                  </a:cubicBezTo>
                  <a:cubicBezTo>
                    <a:pt x="9356119" y="1627880"/>
                    <a:pt x="9358659" y="1574663"/>
                    <a:pt x="9358659" y="1521894"/>
                  </a:cubicBezTo>
                  <a:cubicBezTo>
                    <a:pt x="9361198" y="1478069"/>
                    <a:pt x="9362469" y="1432902"/>
                    <a:pt x="9359928" y="1388183"/>
                  </a:cubicBezTo>
                  <a:cubicBezTo>
                    <a:pt x="9359928" y="1387288"/>
                    <a:pt x="9361198" y="1387735"/>
                    <a:pt x="9361198" y="1388183"/>
                  </a:cubicBezTo>
                  <a:cubicBezTo>
                    <a:pt x="9357388" y="1350171"/>
                    <a:pt x="9354848" y="1295166"/>
                    <a:pt x="9357388" y="1249999"/>
                  </a:cubicBezTo>
                  <a:lnTo>
                    <a:pt x="9352309" y="1224062"/>
                  </a:lnTo>
                  <a:lnTo>
                    <a:pt x="9352309" y="1151169"/>
                  </a:lnTo>
                  <a:cubicBezTo>
                    <a:pt x="9354848" y="1084536"/>
                    <a:pt x="9357388" y="974090"/>
                    <a:pt x="9357388" y="783590"/>
                  </a:cubicBezTo>
                  <a:cubicBezTo>
                    <a:pt x="9357388" y="548640"/>
                    <a:pt x="9357388" y="311150"/>
                    <a:pt x="9358659" y="74930"/>
                  </a:cubicBezTo>
                  <a:lnTo>
                    <a:pt x="9358659" y="17780"/>
                  </a:lnTo>
                  <a:lnTo>
                    <a:pt x="9318019" y="17780"/>
                  </a:lnTo>
                  <a:lnTo>
                    <a:pt x="9318019" y="52070"/>
                  </a:lnTo>
                  <a:lnTo>
                    <a:pt x="9324369" y="52070"/>
                  </a:lnTo>
                  <a:lnTo>
                    <a:pt x="9324369" y="74930"/>
                  </a:lnTo>
                  <a:cubicBezTo>
                    <a:pt x="9324369" y="100330"/>
                    <a:pt x="9325638" y="127000"/>
                    <a:pt x="9325638" y="153670"/>
                  </a:cubicBezTo>
                  <a:cubicBezTo>
                    <a:pt x="9325638" y="191770"/>
                    <a:pt x="9325638" y="231140"/>
                    <a:pt x="9326909" y="270510"/>
                  </a:cubicBezTo>
                  <a:lnTo>
                    <a:pt x="9326909" y="508000"/>
                  </a:lnTo>
                  <a:cubicBezTo>
                    <a:pt x="9326909" y="661670"/>
                    <a:pt x="9328178" y="815340"/>
                    <a:pt x="9333259" y="965200"/>
                  </a:cubicBezTo>
                  <a:lnTo>
                    <a:pt x="9328178" y="955040"/>
                  </a:lnTo>
                  <a:cubicBezTo>
                    <a:pt x="9330719" y="993140"/>
                    <a:pt x="9330719" y="1033780"/>
                    <a:pt x="9331988" y="1053233"/>
                  </a:cubicBezTo>
                  <a:cubicBezTo>
                    <a:pt x="9331988" y="1061282"/>
                    <a:pt x="9333259" y="1069332"/>
                    <a:pt x="9333259" y="1077829"/>
                  </a:cubicBezTo>
                  <a:cubicBezTo>
                    <a:pt x="9334528" y="1128809"/>
                    <a:pt x="9329448" y="1182025"/>
                    <a:pt x="9333259" y="1233006"/>
                  </a:cubicBezTo>
                  <a:lnTo>
                    <a:pt x="9330719" y="1228086"/>
                  </a:lnTo>
                  <a:cubicBezTo>
                    <a:pt x="9329448" y="1300085"/>
                    <a:pt x="9330719" y="1369848"/>
                    <a:pt x="9331988" y="1438716"/>
                  </a:cubicBezTo>
                  <a:cubicBezTo>
                    <a:pt x="9331988" y="1471361"/>
                    <a:pt x="9330719" y="1504006"/>
                    <a:pt x="9331988" y="1536652"/>
                  </a:cubicBezTo>
                  <a:cubicBezTo>
                    <a:pt x="9330719" y="1608650"/>
                    <a:pt x="9334528" y="1656947"/>
                    <a:pt x="9334528" y="1729393"/>
                  </a:cubicBezTo>
                  <a:lnTo>
                    <a:pt x="9329448" y="1731182"/>
                  </a:lnTo>
                  <a:cubicBezTo>
                    <a:pt x="9347228" y="1852819"/>
                    <a:pt x="9314209" y="1986531"/>
                    <a:pt x="9333259" y="2113087"/>
                  </a:cubicBezTo>
                  <a:lnTo>
                    <a:pt x="9326909" y="2104144"/>
                  </a:lnTo>
                  <a:cubicBezTo>
                    <a:pt x="9337069" y="2123820"/>
                    <a:pt x="9323098" y="2180614"/>
                    <a:pt x="9339609" y="2173459"/>
                  </a:cubicBezTo>
                  <a:lnTo>
                    <a:pt x="9334528" y="2195819"/>
                  </a:lnTo>
                  <a:cubicBezTo>
                    <a:pt x="9356119" y="2281680"/>
                    <a:pt x="9324369" y="2352337"/>
                    <a:pt x="9338338" y="2457876"/>
                  </a:cubicBezTo>
                  <a:lnTo>
                    <a:pt x="9334528" y="2451168"/>
                  </a:lnTo>
                  <a:cubicBezTo>
                    <a:pt x="9337069" y="2479341"/>
                    <a:pt x="9339609" y="2511986"/>
                    <a:pt x="9335798" y="2532557"/>
                  </a:cubicBezTo>
                  <a:cubicBezTo>
                    <a:pt x="9335798" y="2529427"/>
                    <a:pt x="9334528" y="2530769"/>
                    <a:pt x="9333259" y="2524061"/>
                  </a:cubicBezTo>
                  <a:cubicBezTo>
                    <a:pt x="9318019" y="2719293"/>
                    <a:pt x="9334528" y="2997423"/>
                    <a:pt x="9334528" y="3261583"/>
                  </a:cubicBezTo>
                  <a:lnTo>
                    <a:pt x="9326909" y="3231103"/>
                  </a:lnTo>
                  <a:cubicBezTo>
                    <a:pt x="9329448" y="3269203"/>
                    <a:pt x="9330719" y="3318733"/>
                    <a:pt x="9330719" y="3372073"/>
                  </a:cubicBezTo>
                  <a:lnTo>
                    <a:pt x="9330719" y="3533363"/>
                  </a:lnTo>
                  <a:cubicBezTo>
                    <a:pt x="9326909" y="3533363"/>
                    <a:pt x="9324369" y="3532093"/>
                    <a:pt x="9319288" y="3532093"/>
                  </a:cubicBezTo>
                  <a:lnTo>
                    <a:pt x="9316748" y="3533363"/>
                  </a:lnTo>
                  <a:lnTo>
                    <a:pt x="9305319" y="3538443"/>
                  </a:lnTo>
                  <a:lnTo>
                    <a:pt x="9297698" y="3538443"/>
                  </a:lnTo>
                  <a:cubicBezTo>
                    <a:pt x="9277378" y="3533363"/>
                    <a:pt x="9281188" y="3535903"/>
                    <a:pt x="9272298" y="3530823"/>
                  </a:cubicBezTo>
                  <a:cubicBezTo>
                    <a:pt x="9168159" y="3529553"/>
                    <a:pt x="9154188" y="3519393"/>
                    <a:pt x="9080528" y="3514313"/>
                  </a:cubicBezTo>
                  <a:cubicBezTo>
                    <a:pt x="9080528" y="3514313"/>
                    <a:pt x="9081798" y="3514313"/>
                    <a:pt x="9080528" y="3515583"/>
                  </a:cubicBezTo>
                  <a:cubicBezTo>
                    <a:pt x="9029728" y="3524473"/>
                    <a:pt x="8959878" y="3519393"/>
                    <a:pt x="8919238" y="3518123"/>
                  </a:cubicBezTo>
                  <a:lnTo>
                    <a:pt x="8902728" y="3514313"/>
                  </a:lnTo>
                  <a:cubicBezTo>
                    <a:pt x="8878598" y="3505423"/>
                    <a:pt x="8784619" y="3530823"/>
                    <a:pt x="8816369" y="3516853"/>
                  </a:cubicBezTo>
                  <a:cubicBezTo>
                    <a:pt x="8605548" y="3520663"/>
                    <a:pt x="8364248" y="3520663"/>
                    <a:pt x="7973312" y="3520663"/>
                  </a:cubicBezTo>
                  <a:cubicBezTo>
                    <a:pt x="7916983" y="3527013"/>
                    <a:pt x="7665666" y="3520663"/>
                    <a:pt x="7754494" y="3530823"/>
                  </a:cubicBezTo>
                  <a:cubicBezTo>
                    <a:pt x="7654833" y="3518123"/>
                    <a:pt x="7355853" y="3515583"/>
                    <a:pt x="7245361" y="3515583"/>
                  </a:cubicBezTo>
                  <a:cubicBezTo>
                    <a:pt x="7249694" y="3514313"/>
                    <a:pt x="7254027" y="3513043"/>
                    <a:pt x="7271359" y="3513043"/>
                  </a:cubicBezTo>
                  <a:cubicBezTo>
                    <a:pt x="7056873" y="3496533"/>
                    <a:pt x="7015709" y="3528283"/>
                    <a:pt x="6814223" y="3507963"/>
                  </a:cubicBezTo>
                  <a:cubicBezTo>
                    <a:pt x="6781725" y="3521933"/>
                    <a:pt x="6448080" y="3504153"/>
                    <a:pt x="6333254" y="3519393"/>
                  </a:cubicBezTo>
                  <a:cubicBezTo>
                    <a:pt x="6309423" y="3516853"/>
                    <a:pt x="6300757" y="3513043"/>
                    <a:pt x="6309423" y="3511773"/>
                  </a:cubicBezTo>
                  <a:cubicBezTo>
                    <a:pt x="5945447" y="3509233"/>
                    <a:pt x="5544640" y="3507963"/>
                    <a:pt x="5239160" y="3505423"/>
                  </a:cubicBezTo>
                  <a:cubicBezTo>
                    <a:pt x="4977011" y="3518123"/>
                    <a:pt x="4604369" y="3500343"/>
                    <a:pt x="4376884" y="3516853"/>
                  </a:cubicBezTo>
                  <a:cubicBezTo>
                    <a:pt x="4190563" y="3513043"/>
                    <a:pt x="3887250" y="3506693"/>
                    <a:pt x="3627267" y="3513043"/>
                  </a:cubicBezTo>
                  <a:lnTo>
                    <a:pt x="3653265" y="3510503"/>
                  </a:lnTo>
                  <a:cubicBezTo>
                    <a:pt x="3358618" y="3511773"/>
                    <a:pt x="2990309" y="3511773"/>
                    <a:pt x="2788822" y="3523203"/>
                  </a:cubicBezTo>
                  <a:cubicBezTo>
                    <a:pt x="2702161" y="3506693"/>
                    <a:pt x="2574337" y="3510503"/>
                    <a:pt x="2446512" y="3505423"/>
                  </a:cubicBezTo>
                  <a:cubicBezTo>
                    <a:pt x="2249358" y="3513043"/>
                    <a:pt x="1852884" y="3510503"/>
                    <a:pt x="1551738" y="3518123"/>
                  </a:cubicBezTo>
                  <a:cubicBezTo>
                    <a:pt x="1506241" y="3510503"/>
                    <a:pt x="1304754" y="3521933"/>
                    <a:pt x="1289588" y="3510503"/>
                  </a:cubicBezTo>
                  <a:cubicBezTo>
                    <a:pt x="1004570" y="3518123"/>
                    <a:pt x="814070" y="3521933"/>
                    <a:pt x="617220" y="3523203"/>
                  </a:cubicBezTo>
                  <a:lnTo>
                    <a:pt x="318770" y="3523203"/>
                  </a:lnTo>
                  <a:lnTo>
                    <a:pt x="168910" y="3521933"/>
                  </a:lnTo>
                  <a:lnTo>
                    <a:pt x="93980" y="3520663"/>
                  </a:lnTo>
                  <a:lnTo>
                    <a:pt x="58420" y="3520663"/>
                  </a:lnTo>
                  <a:lnTo>
                    <a:pt x="45720" y="3519393"/>
                  </a:lnTo>
                  <a:lnTo>
                    <a:pt x="48260" y="3519393"/>
                  </a:lnTo>
                  <a:cubicBezTo>
                    <a:pt x="52070" y="3377153"/>
                    <a:pt x="55880" y="3237453"/>
                    <a:pt x="58420" y="3102833"/>
                  </a:cubicBezTo>
                  <a:cubicBezTo>
                    <a:pt x="55880" y="3078703"/>
                    <a:pt x="53340" y="3054573"/>
                    <a:pt x="49530" y="3029173"/>
                  </a:cubicBezTo>
                  <a:cubicBezTo>
                    <a:pt x="46990" y="2864073"/>
                    <a:pt x="45720" y="2681193"/>
                    <a:pt x="45720" y="2533899"/>
                  </a:cubicBezTo>
                  <a:cubicBezTo>
                    <a:pt x="46990" y="2519142"/>
                    <a:pt x="48260" y="2503937"/>
                    <a:pt x="45720" y="2488285"/>
                  </a:cubicBezTo>
                  <a:lnTo>
                    <a:pt x="45720" y="2478447"/>
                  </a:lnTo>
                  <a:lnTo>
                    <a:pt x="48260" y="2476211"/>
                  </a:lnTo>
                  <a:lnTo>
                    <a:pt x="49530" y="2452062"/>
                  </a:lnTo>
                  <a:cubicBezTo>
                    <a:pt x="50800" y="2452509"/>
                    <a:pt x="53340" y="2452509"/>
                    <a:pt x="54610" y="2454298"/>
                  </a:cubicBezTo>
                  <a:lnTo>
                    <a:pt x="54610" y="2459217"/>
                  </a:lnTo>
                  <a:lnTo>
                    <a:pt x="54610" y="2454745"/>
                  </a:lnTo>
                  <a:cubicBezTo>
                    <a:pt x="55880" y="2456087"/>
                    <a:pt x="57150" y="2457876"/>
                    <a:pt x="57150" y="2460559"/>
                  </a:cubicBezTo>
                  <a:lnTo>
                    <a:pt x="57150" y="2334450"/>
                  </a:lnTo>
                  <a:cubicBezTo>
                    <a:pt x="58420" y="2335344"/>
                    <a:pt x="59690" y="2336238"/>
                    <a:pt x="58420" y="2339369"/>
                  </a:cubicBezTo>
                  <a:cubicBezTo>
                    <a:pt x="69850" y="2307171"/>
                    <a:pt x="57150" y="2293755"/>
                    <a:pt x="57150" y="2273184"/>
                  </a:cubicBezTo>
                  <a:lnTo>
                    <a:pt x="57150" y="2269159"/>
                  </a:lnTo>
                  <a:cubicBezTo>
                    <a:pt x="57150" y="2262004"/>
                    <a:pt x="59690" y="2254402"/>
                    <a:pt x="63500" y="2244563"/>
                  </a:cubicBezTo>
                  <a:cubicBezTo>
                    <a:pt x="50800" y="2238750"/>
                    <a:pt x="64770" y="2178825"/>
                    <a:pt x="54610" y="2151099"/>
                  </a:cubicBezTo>
                  <a:lnTo>
                    <a:pt x="54610" y="2141261"/>
                  </a:lnTo>
                  <a:cubicBezTo>
                    <a:pt x="57150" y="2139472"/>
                    <a:pt x="58420" y="2138578"/>
                    <a:pt x="59690" y="2139919"/>
                  </a:cubicBezTo>
                  <a:cubicBezTo>
                    <a:pt x="62230" y="2064790"/>
                    <a:pt x="63500" y="1981612"/>
                    <a:pt x="66040" y="1917663"/>
                  </a:cubicBezTo>
                  <a:cubicBezTo>
                    <a:pt x="53340" y="1863105"/>
                    <a:pt x="71120" y="1785740"/>
                    <a:pt x="54610" y="1739232"/>
                  </a:cubicBezTo>
                  <a:cubicBezTo>
                    <a:pt x="58420" y="1700325"/>
                    <a:pt x="64770" y="1637718"/>
                    <a:pt x="58420" y="1583607"/>
                  </a:cubicBezTo>
                  <a:lnTo>
                    <a:pt x="60960" y="1588974"/>
                  </a:lnTo>
                  <a:cubicBezTo>
                    <a:pt x="59690" y="1527708"/>
                    <a:pt x="59690" y="1451685"/>
                    <a:pt x="48260" y="1409648"/>
                  </a:cubicBezTo>
                  <a:cubicBezTo>
                    <a:pt x="64770" y="1391760"/>
                    <a:pt x="60960" y="1365376"/>
                    <a:pt x="66040" y="1338991"/>
                  </a:cubicBezTo>
                  <a:cubicBezTo>
                    <a:pt x="58420" y="1298296"/>
                    <a:pt x="60960" y="1216012"/>
                    <a:pt x="53340" y="1153852"/>
                  </a:cubicBezTo>
                  <a:cubicBezTo>
                    <a:pt x="60960" y="1144461"/>
                    <a:pt x="50800" y="1102424"/>
                    <a:pt x="60960" y="1099294"/>
                  </a:cubicBezTo>
                  <a:cubicBezTo>
                    <a:pt x="53340" y="1028700"/>
                    <a:pt x="49530" y="836930"/>
                    <a:pt x="48260" y="638810"/>
                  </a:cubicBezTo>
                  <a:lnTo>
                    <a:pt x="48260" y="339090"/>
                  </a:lnTo>
                  <a:lnTo>
                    <a:pt x="49530" y="189230"/>
                  </a:lnTo>
                  <a:lnTo>
                    <a:pt x="50800" y="114300"/>
                  </a:lnTo>
                  <a:lnTo>
                    <a:pt x="50800" y="78740"/>
                  </a:lnTo>
                  <a:lnTo>
                    <a:pt x="52070" y="66040"/>
                  </a:lnTo>
                  <a:lnTo>
                    <a:pt x="64770" y="66040"/>
                  </a:lnTo>
                  <a:cubicBezTo>
                    <a:pt x="210820" y="69850"/>
                    <a:pt x="354330" y="73660"/>
                    <a:pt x="492760" y="77470"/>
                  </a:cubicBezTo>
                  <a:cubicBezTo>
                    <a:pt x="558800" y="71120"/>
                    <a:pt x="633730" y="58420"/>
                    <a:pt x="701040" y="50800"/>
                  </a:cubicBezTo>
                  <a:cubicBezTo>
                    <a:pt x="707390" y="52070"/>
                    <a:pt x="707390" y="53340"/>
                    <a:pt x="692150" y="53340"/>
                  </a:cubicBezTo>
                  <a:cubicBezTo>
                    <a:pt x="788670" y="50800"/>
                    <a:pt x="877570" y="62230"/>
                    <a:pt x="974090" y="59690"/>
                  </a:cubicBezTo>
                  <a:cubicBezTo>
                    <a:pt x="972820" y="60960"/>
                    <a:pt x="972820" y="60960"/>
                    <a:pt x="957580" y="63500"/>
                  </a:cubicBezTo>
                  <a:cubicBezTo>
                    <a:pt x="1062103" y="58420"/>
                    <a:pt x="1224593" y="72390"/>
                    <a:pt x="1406581" y="63500"/>
                  </a:cubicBezTo>
                  <a:lnTo>
                    <a:pt x="1417413" y="66040"/>
                  </a:lnTo>
                  <a:lnTo>
                    <a:pt x="1532239" y="62230"/>
                  </a:lnTo>
                  <a:cubicBezTo>
                    <a:pt x="1530072" y="64770"/>
                    <a:pt x="1525739" y="69850"/>
                    <a:pt x="1491075" y="69850"/>
                  </a:cubicBezTo>
                  <a:cubicBezTo>
                    <a:pt x="2890649" y="73660"/>
                    <a:pt x="4333553" y="55880"/>
                    <a:pt x="5769958" y="58420"/>
                  </a:cubicBezTo>
                  <a:lnTo>
                    <a:pt x="5715795" y="62230"/>
                  </a:lnTo>
                  <a:lnTo>
                    <a:pt x="5995277" y="55880"/>
                  </a:lnTo>
                  <a:cubicBezTo>
                    <a:pt x="5993110" y="57150"/>
                    <a:pt x="5980111" y="58420"/>
                    <a:pt x="5967112" y="59690"/>
                  </a:cubicBezTo>
                  <a:cubicBezTo>
                    <a:pt x="6324588" y="66040"/>
                    <a:pt x="6695064" y="55880"/>
                    <a:pt x="7041707" y="57150"/>
                  </a:cubicBezTo>
                  <a:cubicBezTo>
                    <a:pt x="7039541" y="58420"/>
                    <a:pt x="6987544" y="62230"/>
                    <a:pt x="7035207" y="64770"/>
                  </a:cubicBezTo>
                  <a:cubicBezTo>
                    <a:pt x="7293024" y="54610"/>
                    <a:pt x="7449014" y="77470"/>
                    <a:pt x="7576839" y="57150"/>
                  </a:cubicBezTo>
                  <a:cubicBezTo>
                    <a:pt x="7589838" y="58420"/>
                    <a:pt x="7596338" y="62230"/>
                    <a:pt x="7570339" y="64770"/>
                  </a:cubicBezTo>
                  <a:cubicBezTo>
                    <a:pt x="8287458" y="58420"/>
                    <a:pt x="8743978" y="58420"/>
                    <a:pt x="9166888" y="62230"/>
                  </a:cubicBezTo>
                  <a:cubicBezTo>
                    <a:pt x="9215148" y="59690"/>
                    <a:pt x="9265948" y="58420"/>
                    <a:pt x="9316748" y="55880"/>
                  </a:cubicBezTo>
                  <a:lnTo>
                    <a:pt x="9316748" y="20320"/>
                  </a:lnTo>
                  <a:cubicBezTo>
                    <a:pt x="9038619" y="19050"/>
                    <a:pt x="8759219" y="19050"/>
                    <a:pt x="8479819" y="17780"/>
                  </a:cubicBezTo>
                  <a:cubicBezTo>
                    <a:pt x="7052541" y="12700"/>
                    <a:pt x="5722295" y="0"/>
                    <a:pt x="4242560" y="24130"/>
                  </a:cubicBezTo>
                  <a:cubicBezTo>
                    <a:pt x="4244726" y="22860"/>
                    <a:pt x="4231727" y="21590"/>
                    <a:pt x="4270724" y="20320"/>
                  </a:cubicBezTo>
                  <a:cubicBezTo>
                    <a:pt x="3843919" y="24130"/>
                    <a:pt x="3456112" y="17780"/>
                    <a:pt x="3053138" y="21590"/>
                  </a:cubicBezTo>
                  <a:lnTo>
                    <a:pt x="3055305" y="20320"/>
                  </a:lnTo>
                  <a:cubicBezTo>
                    <a:pt x="2063037" y="34290"/>
                    <a:pt x="1002030" y="17780"/>
                    <a:pt x="438150" y="33020"/>
                  </a:cubicBezTo>
                  <a:lnTo>
                    <a:pt x="19050" y="33020"/>
                  </a:lnTo>
                  <a:lnTo>
                    <a:pt x="19050" y="78740"/>
                  </a:lnTo>
                  <a:cubicBezTo>
                    <a:pt x="19050" y="213360"/>
                    <a:pt x="20320" y="350520"/>
                    <a:pt x="20320" y="488950"/>
                  </a:cubicBezTo>
                  <a:cubicBezTo>
                    <a:pt x="7620" y="951230"/>
                    <a:pt x="11430" y="1170398"/>
                    <a:pt x="20320" y="1332283"/>
                  </a:cubicBezTo>
                  <a:cubicBezTo>
                    <a:pt x="26670" y="1532180"/>
                    <a:pt x="8890" y="1725816"/>
                    <a:pt x="13970" y="1925265"/>
                  </a:cubicBezTo>
                  <a:cubicBezTo>
                    <a:pt x="7620" y="2077759"/>
                    <a:pt x="21590" y="2236066"/>
                    <a:pt x="25400" y="2393032"/>
                  </a:cubicBezTo>
                  <a:cubicBezTo>
                    <a:pt x="20320" y="2451615"/>
                    <a:pt x="13970" y="2511986"/>
                    <a:pt x="15240" y="2607533"/>
                  </a:cubicBezTo>
                  <a:lnTo>
                    <a:pt x="19050" y="2594833"/>
                  </a:lnTo>
                  <a:cubicBezTo>
                    <a:pt x="13970" y="2644363"/>
                    <a:pt x="15240" y="2698973"/>
                    <a:pt x="19050" y="2751043"/>
                  </a:cubicBezTo>
                  <a:cubicBezTo>
                    <a:pt x="17780" y="2812003"/>
                    <a:pt x="17780" y="2874233"/>
                    <a:pt x="19050" y="2936463"/>
                  </a:cubicBezTo>
                  <a:cubicBezTo>
                    <a:pt x="19050" y="2937733"/>
                    <a:pt x="19050" y="2940273"/>
                    <a:pt x="17780" y="2941543"/>
                  </a:cubicBezTo>
                  <a:lnTo>
                    <a:pt x="16510" y="2928843"/>
                  </a:lnTo>
                  <a:cubicBezTo>
                    <a:pt x="12700" y="2952973"/>
                    <a:pt x="15240" y="2980913"/>
                    <a:pt x="19050" y="3008853"/>
                  </a:cubicBezTo>
                  <a:cubicBezTo>
                    <a:pt x="19050" y="3032983"/>
                    <a:pt x="20320" y="3055843"/>
                    <a:pt x="20320" y="3079973"/>
                  </a:cubicBezTo>
                  <a:lnTo>
                    <a:pt x="24130" y="3275553"/>
                  </a:lnTo>
                  <a:cubicBezTo>
                    <a:pt x="21590" y="3325083"/>
                    <a:pt x="34290" y="3448273"/>
                    <a:pt x="15240" y="3452083"/>
                  </a:cubicBezTo>
                  <a:cubicBezTo>
                    <a:pt x="15240" y="3408903"/>
                    <a:pt x="6350" y="3519393"/>
                    <a:pt x="1270" y="3422873"/>
                  </a:cubicBezTo>
                  <a:cubicBezTo>
                    <a:pt x="0" y="3434303"/>
                    <a:pt x="0" y="3462243"/>
                    <a:pt x="0" y="3491453"/>
                  </a:cubicBezTo>
                  <a:cubicBezTo>
                    <a:pt x="0" y="3500343"/>
                    <a:pt x="1270" y="3509233"/>
                    <a:pt x="1270" y="3516853"/>
                  </a:cubicBezTo>
                  <a:cubicBezTo>
                    <a:pt x="2540" y="3534633"/>
                    <a:pt x="5080" y="3547333"/>
                    <a:pt x="7620" y="3543523"/>
                  </a:cubicBezTo>
                  <a:cubicBezTo>
                    <a:pt x="17780" y="3553683"/>
                    <a:pt x="25400" y="3598133"/>
                    <a:pt x="33020" y="3537173"/>
                  </a:cubicBezTo>
                  <a:lnTo>
                    <a:pt x="60960" y="3537173"/>
                  </a:lnTo>
                  <a:cubicBezTo>
                    <a:pt x="91440" y="3537173"/>
                    <a:pt x="121920" y="3537173"/>
                    <a:pt x="152400" y="3538443"/>
                  </a:cubicBezTo>
                  <a:cubicBezTo>
                    <a:pt x="194310" y="3539713"/>
                    <a:pt x="234950" y="3540983"/>
                    <a:pt x="273050" y="3542253"/>
                  </a:cubicBezTo>
                  <a:cubicBezTo>
                    <a:pt x="991870" y="3568923"/>
                    <a:pt x="2154031" y="3552413"/>
                    <a:pt x="3380283" y="3535903"/>
                  </a:cubicBezTo>
                  <a:cubicBezTo>
                    <a:pt x="4420214" y="3544793"/>
                    <a:pt x="5460145" y="3524473"/>
                    <a:pt x="6471912" y="3537173"/>
                  </a:cubicBezTo>
                  <a:cubicBezTo>
                    <a:pt x="5912949" y="3539713"/>
                    <a:pt x="5360485" y="3544793"/>
                    <a:pt x="4784190" y="3548603"/>
                  </a:cubicBezTo>
                  <a:cubicBezTo>
                    <a:pt x="4797189" y="3547333"/>
                    <a:pt x="4803689" y="3546063"/>
                    <a:pt x="4816688" y="3544793"/>
                  </a:cubicBezTo>
                  <a:cubicBezTo>
                    <a:pt x="4773358" y="3547333"/>
                    <a:pt x="4725694" y="3551143"/>
                    <a:pt x="4675864" y="3549873"/>
                  </a:cubicBezTo>
                  <a:cubicBezTo>
                    <a:pt x="4662865" y="3548603"/>
                    <a:pt x="4688863" y="3547333"/>
                    <a:pt x="4706195" y="3546063"/>
                  </a:cubicBezTo>
                  <a:cubicBezTo>
                    <a:pt x="4515542" y="3535903"/>
                    <a:pt x="4149399" y="3552413"/>
                    <a:pt x="4030240" y="3544793"/>
                  </a:cubicBezTo>
                  <a:cubicBezTo>
                    <a:pt x="3976077" y="3546063"/>
                    <a:pt x="3952245" y="3549873"/>
                    <a:pt x="3982577" y="3553683"/>
                  </a:cubicBezTo>
                  <a:cubicBezTo>
                    <a:pt x="3280623" y="3556223"/>
                    <a:pt x="2528840" y="3558763"/>
                    <a:pt x="1811720" y="3566383"/>
                  </a:cubicBezTo>
                  <a:cubicBezTo>
                    <a:pt x="1777056" y="3565113"/>
                    <a:pt x="1770557" y="3562573"/>
                    <a:pt x="1781389" y="3558763"/>
                  </a:cubicBezTo>
                  <a:cubicBezTo>
                    <a:pt x="1170430" y="3575273"/>
                    <a:pt x="735330" y="3568923"/>
                    <a:pt x="368300" y="3566383"/>
                  </a:cubicBezTo>
                  <a:cubicBezTo>
                    <a:pt x="354330" y="3570193"/>
                    <a:pt x="405130" y="3571463"/>
                    <a:pt x="369570" y="3575273"/>
                  </a:cubicBezTo>
                  <a:cubicBezTo>
                    <a:pt x="487680" y="3580353"/>
                    <a:pt x="585470" y="3565113"/>
                    <a:pt x="692150" y="3572733"/>
                  </a:cubicBezTo>
                  <a:lnTo>
                    <a:pt x="678180" y="3576543"/>
                  </a:lnTo>
                  <a:cubicBezTo>
                    <a:pt x="755650" y="3579083"/>
                    <a:pt x="693420" y="3566383"/>
                    <a:pt x="774700" y="3571463"/>
                  </a:cubicBezTo>
                  <a:cubicBezTo>
                    <a:pt x="806450" y="3575273"/>
                    <a:pt x="767080" y="3576543"/>
                    <a:pt x="781050" y="3577813"/>
                  </a:cubicBezTo>
                  <a:cubicBezTo>
                    <a:pt x="946150" y="3576543"/>
                    <a:pt x="1183429" y="3580353"/>
                    <a:pt x="1449911" y="3570193"/>
                  </a:cubicBezTo>
                  <a:cubicBezTo>
                    <a:pt x="1514907" y="3579083"/>
                    <a:pt x="1753224" y="3570193"/>
                    <a:pt x="1857218" y="3579083"/>
                  </a:cubicBezTo>
                  <a:cubicBezTo>
                    <a:pt x="1930879" y="3575273"/>
                    <a:pt x="2002375" y="3576543"/>
                    <a:pt x="2030539" y="3570193"/>
                  </a:cubicBezTo>
                  <a:cubicBezTo>
                    <a:pt x="3018474" y="3575273"/>
                    <a:pt x="4028074" y="3566383"/>
                    <a:pt x="5039840" y="3566383"/>
                  </a:cubicBezTo>
                  <a:cubicBezTo>
                    <a:pt x="5514308" y="3548603"/>
                    <a:pt x="6079771" y="3570193"/>
                    <a:pt x="6643067" y="3563843"/>
                  </a:cubicBezTo>
                  <a:cubicBezTo>
                    <a:pt x="6647400" y="3563843"/>
                    <a:pt x="6645234" y="3565113"/>
                    <a:pt x="6643067" y="3565113"/>
                  </a:cubicBezTo>
                  <a:cubicBezTo>
                    <a:pt x="6827222" y="3561303"/>
                    <a:pt x="7093704" y="3558763"/>
                    <a:pt x="7312523" y="3561303"/>
                  </a:cubicBezTo>
                  <a:lnTo>
                    <a:pt x="7498844" y="3553683"/>
                  </a:lnTo>
                  <a:cubicBezTo>
                    <a:pt x="7916982" y="3558763"/>
                    <a:pt x="8339455" y="3561303"/>
                    <a:pt x="8591578" y="3561303"/>
                  </a:cubicBezTo>
                  <a:lnTo>
                    <a:pt x="9230388" y="3561303"/>
                  </a:lnTo>
                  <a:cubicBezTo>
                    <a:pt x="9226578" y="3562573"/>
                    <a:pt x="9215148" y="3563843"/>
                    <a:pt x="9191019" y="3565113"/>
                  </a:cubicBezTo>
                  <a:cubicBezTo>
                    <a:pt x="9210069" y="3566383"/>
                    <a:pt x="9282459" y="3566383"/>
                    <a:pt x="9318019" y="3562573"/>
                  </a:cubicBezTo>
                  <a:cubicBezTo>
                    <a:pt x="9323098" y="3562573"/>
                    <a:pt x="9328178" y="3561303"/>
                    <a:pt x="9331988" y="3561303"/>
                  </a:cubicBezTo>
                  <a:lnTo>
                    <a:pt x="9357388" y="3561303"/>
                  </a:lnTo>
                  <a:lnTo>
                    <a:pt x="9357388" y="3546063"/>
                  </a:lnTo>
                  <a:cubicBezTo>
                    <a:pt x="9365009" y="3542253"/>
                    <a:pt x="9351038" y="3543523"/>
                    <a:pt x="9357388" y="3535903"/>
                  </a:cubicBezTo>
                  <a:lnTo>
                    <a:pt x="9357388" y="3229833"/>
                  </a:lnTo>
                  <a:cubicBezTo>
                    <a:pt x="9362469" y="3248883"/>
                    <a:pt x="9354848" y="3312383"/>
                    <a:pt x="9363738" y="3303493"/>
                  </a:cubicBezTo>
                  <a:cubicBezTo>
                    <a:pt x="9367548" y="3259043"/>
                    <a:pt x="9361198" y="3239993"/>
                    <a:pt x="9357388" y="3229833"/>
                  </a:cubicBezTo>
                  <a:cubicBezTo>
                    <a:pt x="9357388" y="3048223"/>
                    <a:pt x="9358659" y="2865343"/>
                    <a:pt x="9358659" y="2683733"/>
                  </a:cubicBezTo>
                  <a:cubicBezTo>
                    <a:pt x="9359928" y="2568163"/>
                    <a:pt x="9359928" y="2518247"/>
                    <a:pt x="9361198" y="2478447"/>
                  </a:cubicBezTo>
                  <a:cubicBezTo>
                    <a:pt x="9367548" y="2622773"/>
                    <a:pt x="9362469" y="2911063"/>
                    <a:pt x="9361198" y="3194273"/>
                  </a:cubicBezTo>
                  <a:cubicBezTo>
                    <a:pt x="9365009" y="3208243"/>
                    <a:pt x="9366278" y="3157443"/>
                    <a:pt x="9370088" y="3193003"/>
                  </a:cubicBezTo>
                  <a:cubicBezTo>
                    <a:pt x="9375169" y="3074893"/>
                    <a:pt x="9359928" y="2977103"/>
                    <a:pt x="9367548" y="2870423"/>
                  </a:cubicBezTo>
                  <a:lnTo>
                    <a:pt x="9371359" y="2884393"/>
                  </a:lnTo>
                  <a:cubicBezTo>
                    <a:pt x="9373898" y="2806923"/>
                    <a:pt x="9361198" y="2869153"/>
                    <a:pt x="9366278" y="2787873"/>
                  </a:cubicBezTo>
                  <a:cubicBezTo>
                    <a:pt x="9371359" y="2758663"/>
                    <a:pt x="9372628" y="2799303"/>
                    <a:pt x="9373898" y="2784063"/>
                  </a:cubicBezTo>
                  <a:close/>
                  <a:moveTo>
                    <a:pt x="8901459" y="3534632"/>
                  </a:moveTo>
                  <a:lnTo>
                    <a:pt x="8929398" y="3534632"/>
                  </a:lnTo>
                  <a:cubicBezTo>
                    <a:pt x="8923048" y="3533363"/>
                    <a:pt x="8914159" y="3533363"/>
                    <a:pt x="8901459" y="3534632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3" name="Freeform 13"/>
          <p:cNvSpPr/>
          <p:nvPr/>
        </p:nvSpPr>
        <p:spPr>
          <a:xfrm rot="-707564">
            <a:off x="-672699" y="6131079"/>
            <a:ext cx="1665291" cy="5336103"/>
          </a:xfrm>
          <a:custGeom>
            <a:avLst/>
            <a:gdLst/>
            <a:ahLst/>
            <a:cxnLst/>
            <a:rect l="l" t="t" r="r" b="b"/>
            <a:pathLst>
              <a:path w="1665291" h="5336103">
                <a:moveTo>
                  <a:pt x="0" y="0"/>
                </a:moveTo>
                <a:lnTo>
                  <a:pt x="1665291" y="0"/>
                </a:lnTo>
                <a:lnTo>
                  <a:pt x="1665291" y="5336103"/>
                </a:lnTo>
                <a:lnTo>
                  <a:pt x="0" y="53361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830"/>
            </a:stretch>
          </a:blipFill>
        </p:spPr>
      </p:sp>
      <p:sp>
        <p:nvSpPr>
          <p:cNvPr id="14" name="Freeform 14"/>
          <p:cNvSpPr/>
          <p:nvPr/>
        </p:nvSpPr>
        <p:spPr>
          <a:xfrm rot="2700000">
            <a:off x="14714778" y="-1068057"/>
            <a:ext cx="4889803" cy="3035474"/>
          </a:xfrm>
          <a:custGeom>
            <a:avLst/>
            <a:gdLst/>
            <a:ahLst/>
            <a:cxnLst/>
            <a:rect l="l" t="t" r="r" b="b"/>
            <a:pathLst>
              <a:path w="4889803" h="3035474">
                <a:moveTo>
                  <a:pt x="0" y="0"/>
                </a:moveTo>
                <a:lnTo>
                  <a:pt x="4889804" y="0"/>
                </a:lnTo>
                <a:lnTo>
                  <a:pt x="4889804" y="3035474"/>
                </a:lnTo>
                <a:lnTo>
                  <a:pt x="0" y="30354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784" r="-18784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502665" y="-1460723"/>
            <a:ext cx="2863778" cy="3221018"/>
          </a:xfrm>
          <a:custGeom>
            <a:avLst/>
            <a:gdLst/>
            <a:ahLst/>
            <a:cxnLst/>
            <a:rect l="l" t="t" r="r" b="b"/>
            <a:pathLst>
              <a:path w="2863778" h="3221018">
                <a:moveTo>
                  <a:pt x="0" y="0"/>
                </a:moveTo>
                <a:lnTo>
                  <a:pt x="2863778" y="0"/>
                </a:lnTo>
                <a:lnTo>
                  <a:pt x="2863778" y="3221018"/>
                </a:lnTo>
                <a:lnTo>
                  <a:pt x="0" y="3221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26727" y="1238569"/>
            <a:ext cx="937077" cy="957979"/>
          </a:xfrm>
          <a:custGeom>
            <a:avLst/>
            <a:gdLst/>
            <a:ahLst/>
            <a:cxnLst/>
            <a:rect l="l" t="t" r="r" b="b"/>
            <a:pathLst>
              <a:path w="937077" h="957979">
                <a:moveTo>
                  <a:pt x="0" y="0"/>
                </a:moveTo>
                <a:lnTo>
                  <a:pt x="937077" y="0"/>
                </a:lnTo>
                <a:lnTo>
                  <a:pt x="937077" y="957978"/>
                </a:lnTo>
                <a:lnTo>
                  <a:pt x="0" y="9579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247839">
            <a:off x="-2366248" y="-370769"/>
            <a:ext cx="5755947" cy="3365086"/>
          </a:xfrm>
          <a:custGeom>
            <a:avLst/>
            <a:gdLst/>
            <a:ahLst/>
            <a:cxnLst/>
            <a:rect l="l" t="t" r="r" b="b"/>
            <a:pathLst>
              <a:path w="5755947" h="3365086">
                <a:moveTo>
                  <a:pt x="0" y="0"/>
                </a:moveTo>
                <a:lnTo>
                  <a:pt x="5755947" y="0"/>
                </a:lnTo>
                <a:lnTo>
                  <a:pt x="5755947" y="3365086"/>
                </a:lnTo>
                <a:lnTo>
                  <a:pt x="0" y="336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4155" r="-19407"/>
            </a:stretch>
          </a:blipFill>
        </p:spPr>
      </p:sp>
      <p:sp>
        <p:nvSpPr>
          <p:cNvPr id="18" name="Freeform 18"/>
          <p:cNvSpPr/>
          <p:nvPr/>
        </p:nvSpPr>
        <p:spPr>
          <a:xfrm rot="-8642140">
            <a:off x="-718974" y="-1045889"/>
            <a:ext cx="2461399" cy="4114800"/>
          </a:xfrm>
          <a:custGeom>
            <a:avLst/>
            <a:gdLst/>
            <a:ahLst/>
            <a:cxnLst/>
            <a:rect l="l" t="t" r="r" b="b"/>
            <a:pathLst>
              <a:path w="2461399" h="4114800">
                <a:moveTo>
                  <a:pt x="0" y="0"/>
                </a:moveTo>
                <a:lnTo>
                  <a:pt x="2461399" y="0"/>
                </a:lnTo>
                <a:lnTo>
                  <a:pt x="24613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2217388" y="-502408"/>
            <a:ext cx="2016234" cy="1645980"/>
          </a:xfrm>
          <a:custGeom>
            <a:avLst/>
            <a:gdLst/>
            <a:ahLst/>
            <a:cxnLst/>
            <a:rect l="l" t="t" r="r" b="b"/>
            <a:pathLst>
              <a:path w="2016234" h="1645980">
                <a:moveTo>
                  <a:pt x="0" y="0"/>
                </a:moveTo>
                <a:lnTo>
                  <a:pt x="2016233" y="0"/>
                </a:lnTo>
                <a:lnTo>
                  <a:pt x="2016233" y="1645980"/>
                </a:lnTo>
                <a:lnTo>
                  <a:pt x="0" y="164598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760544">
            <a:off x="1338885" y="791188"/>
            <a:ext cx="1497865" cy="1277534"/>
          </a:xfrm>
          <a:prstGeom prst="rect">
            <a:avLst/>
          </a:prstGeom>
        </p:spPr>
      </p:pic>
      <p:sp>
        <p:nvSpPr>
          <p:cNvPr id="21" name="Freeform 21"/>
          <p:cNvSpPr/>
          <p:nvPr/>
        </p:nvSpPr>
        <p:spPr>
          <a:xfrm>
            <a:off x="4923407" y="3458961"/>
            <a:ext cx="3366703" cy="2341724"/>
          </a:xfrm>
          <a:custGeom>
            <a:avLst/>
            <a:gdLst/>
            <a:ahLst/>
            <a:cxnLst/>
            <a:rect l="l" t="t" r="r" b="b"/>
            <a:pathLst>
              <a:path w="3366703" h="2341724">
                <a:moveTo>
                  <a:pt x="0" y="0"/>
                </a:moveTo>
                <a:lnTo>
                  <a:pt x="3366703" y="0"/>
                </a:lnTo>
                <a:lnTo>
                  <a:pt x="3366703" y="2341723"/>
                </a:lnTo>
                <a:lnTo>
                  <a:pt x="0" y="234172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1068" r="-11068"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2355643" y="3417093"/>
            <a:ext cx="3759462" cy="2425459"/>
          </a:xfrm>
          <a:custGeom>
            <a:avLst/>
            <a:gdLst/>
            <a:ahLst/>
            <a:cxnLst/>
            <a:rect l="l" t="t" r="r" b="b"/>
            <a:pathLst>
              <a:path w="3759462" h="2425459">
                <a:moveTo>
                  <a:pt x="0" y="0"/>
                </a:moveTo>
                <a:lnTo>
                  <a:pt x="3759462" y="0"/>
                </a:lnTo>
                <a:lnTo>
                  <a:pt x="3759462" y="2425459"/>
                </a:lnTo>
                <a:lnTo>
                  <a:pt x="0" y="2425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5045058" y="6935519"/>
            <a:ext cx="3429282" cy="2282031"/>
          </a:xfrm>
          <a:custGeom>
            <a:avLst/>
            <a:gdLst/>
            <a:ahLst/>
            <a:cxnLst/>
            <a:rect l="l" t="t" r="r" b="b"/>
            <a:pathLst>
              <a:path w="3429282" h="2282031">
                <a:moveTo>
                  <a:pt x="0" y="0"/>
                </a:moveTo>
                <a:lnTo>
                  <a:pt x="3429282" y="0"/>
                </a:lnTo>
                <a:lnTo>
                  <a:pt x="3429282" y="2282031"/>
                </a:lnTo>
                <a:lnTo>
                  <a:pt x="0" y="2282031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2944205" y="6916630"/>
            <a:ext cx="3422238" cy="2298145"/>
          </a:xfrm>
          <a:custGeom>
            <a:avLst/>
            <a:gdLst/>
            <a:ahLst/>
            <a:cxnLst/>
            <a:rect l="l" t="t" r="r" b="b"/>
            <a:pathLst>
              <a:path w="3422238" h="2298145">
                <a:moveTo>
                  <a:pt x="0" y="0"/>
                </a:moveTo>
                <a:lnTo>
                  <a:pt x="3422238" y="0"/>
                </a:lnTo>
                <a:lnTo>
                  <a:pt x="3422238" y="2298146"/>
                </a:lnTo>
                <a:lnTo>
                  <a:pt x="0" y="22981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1216972" y="3651605"/>
            <a:ext cx="3524422" cy="188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rchitects Daughter"/>
              </a:rPr>
              <a:t>PROBEMAS EN LA ERUPCIÓN DENTARIA.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63292" y="3846831"/>
            <a:ext cx="261137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CARIES DENTAL.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05951" y="6594475"/>
            <a:ext cx="3639106" cy="252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rchitects Daughter"/>
              </a:rPr>
              <a:t>EXFOLIACIÓN  PREMATURA DE LA DENTADURA TEMPORAL.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63292" y="7098318"/>
            <a:ext cx="3181346" cy="1889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>
                <a:solidFill>
                  <a:srgbClr val="000000"/>
                </a:solidFill>
                <a:latin typeface="Architects Daughter"/>
              </a:rPr>
              <a:t>HÁBITOS  ORALES  PERNICIOSOS 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01" t="31980" r="1687" b="2582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-9626488">
            <a:off x="-2085371" y="8631107"/>
            <a:ext cx="8513910" cy="2759527"/>
          </a:xfrm>
          <a:custGeom>
            <a:avLst/>
            <a:gdLst/>
            <a:ahLst/>
            <a:cxnLst/>
            <a:rect l="l" t="t" r="r" b="b"/>
            <a:pathLst>
              <a:path w="8513910" h="2759527">
                <a:moveTo>
                  <a:pt x="0" y="0"/>
                </a:moveTo>
                <a:lnTo>
                  <a:pt x="8513910" y="0"/>
                </a:lnTo>
                <a:lnTo>
                  <a:pt x="8513910" y="2759527"/>
                </a:lnTo>
                <a:lnTo>
                  <a:pt x="0" y="2759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235" t="-9342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5278258" y="6239737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4" y="0"/>
                </a:lnTo>
                <a:lnTo>
                  <a:pt x="7392424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43941" y="1095857"/>
            <a:ext cx="14464350" cy="29672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79"/>
              </a:lnSpc>
            </a:pPr>
            <a:r>
              <a:rPr lang="en-US" sz="11379">
                <a:solidFill>
                  <a:srgbClr val="000000"/>
                </a:solidFill>
                <a:latin typeface="Londrina Solid Black"/>
              </a:rPr>
              <a:t>Indicadores radiográficos .</a:t>
            </a:r>
          </a:p>
        </p:txBody>
      </p:sp>
      <p:sp>
        <p:nvSpPr>
          <p:cNvPr id="6" name="Freeform 6"/>
          <p:cNvSpPr/>
          <p:nvPr/>
        </p:nvSpPr>
        <p:spPr>
          <a:xfrm>
            <a:off x="8057359" y="2387214"/>
            <a:ext cx="7436718" cy="464040"/>
          </a:xfrm>
          <a:custGeom>
            <a:avLst/>
            <a:gdLst/>
            <a:ahLst/>
            <a:cxnLst/>
            <a:rect l="l" t="t" r="r" b="b"/>
            <a:pathLst>
              <a:path w="7436718" h="464040">
                <a:moveTo>
                  <a:pt x="0" y="0"/>
                </a:moveTo>
                <a:lnTo>
                  <a:pt x="7436719" y="0"/>
                </a:lnTo>
                <a:lnTo>
                  <a:pt x="7436719" y="464041"/>
                </a:lnTo>
                <a:lnTo>
                  <a:pt x="0" y="46404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2947" t="-227186" r="-16370" b="-1722658"/>
            </a:stretch>
          </a:blipFill>
        </p:spPr>
      </p:sp>
      <p:sp>
        <p:nvSpPr>
          <p:cNvPr id="7" name="Freeform 7"/>
          <p:cNvSpPr/>
          <p:nvPr/>
        </p:nvSpPr>
        <p:spPr>
          <a:xfrm rot="-651408" flipH="1">
            <a:off x="9120531" y="655581"/>
            <a:ext cx="910046" cy="746238"/>
          </a:xfrm>
          <a:custGeom>
            <a:avLst/>
            <a:gdLst/>
            <a:ahLst/>
            <a:cxnLst/>
            <a:rect l="l" t="t" r="r" b="b"/>
            <a:pathLst>
              <a:path w="910046" h="746238">
                <a:moveTo>
                  <a:pt x="910046" y="0"/>
                </a:moveTo>
                <a:lnTo>
                  <a:pt x="0" y="0"/>
                </a:lnTo>
                <a:lnTo>
                  <a:pt x="0" y="746238"/>
                </a:lnTo>
                <a:lnTo>
                  <a:pt x="910046" y="746238"/>
                </a:lnTo>
                <a:lnTo>
                  <a:pt x="91004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t="-32985" r="-32985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948654" y="4748915"/>
            <a:ext cx="3865097" cy="4944313"/>
          </a:xfrm>
          <a:custGeom>
            <a:avLst/>
            <a:gdLst/>
            <a:ahLst/>
            <a:cxnLst/>
            <a:rect l="l" t="t" r="r" b="b"/>
            <a:pathLst>
              <a:path w="3865097" h="4944313">
                <a:moveTo>
                  <a:pt x="0" y="0"/>
                </a:moveTo>
                <a:lnTo>
                  <a:pt x="3865098" y="0"/>
                </a:lnTo>
                <a:lnTo>
                  <a:pt x="3865098" y="4944313"/>
                </a:lnTo>
                <a:lnTo>
                  <a:pt x="0" y="49443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575554" y="3516948"/>
            <a:ext cx="7938194" cy="5451183"/>
          </a:xfrm>
          <a:custGeom>
            <a:avLst/>
            <a:gdLst/>
            <a:ahLst/>
            <a:cxnLst/>
            <a:rect l="l" t="t" r="r" b="b"/>
            <a:pathLst>
              <a:path w="7938194" h="5451183">
                <a:moveTo>
                  <a:pt x="0" y="0"/>
                </a:moveTo>
                <a:lnTo>
                  <a:pt x="7938194" y="0"/>
                </a:lnTo>
                <a:lnTo>
                  <a:pt x="7938194" y="5451183"/>
                </a:lnTo>
                <a:lnTo>
                  <a:pt x="0" y="54511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71803" y="2671052"/>
            <a:ext cx="6581846" cy="639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RADIOGRAFÍA  CARPAL.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7049" y="3377315"/>
            <a:ext cx="8371353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Análisis  de Björk : enfocado a la valoración  de la edad ósea a través  de la radiografía  carpal en 9 estadios de crecimiento 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180816" y="9345884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50" t="57808" r="19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400000">
            <a:off x="5277222" y="4702591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5" y="0"/>
                </a:lnTo>
                <a:lnTo>
                  <a:pt x="7392425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95220">
            <a:off x="-1099715" y="-530924"/>
            <a:ext cx="7192558" cy="1810747"/>
          </a:xfrm>
          <a:custGeom>
            <a:avLst/>
            <a:gdLst/>
            <a:ahLst/>
            <a:cxnLst/>
            <a:rect l="l" t="t" r="r" b="b"/>
            <a:pathLst>
              <a:path w="7192558" h="1810747">
                <a:moveTo>
                  <a:pt x="0" y="0"/>
                </a:moveTo>
                <a:lnTo>
                  <a:pt x="7192558" y="0"/>
                </a:lnTo>
                <a:lnTo>
                  <a:pt x="7192558" y="1810747"/>
                </a:lnTo>
                <a:lnTo>
                  <a:pt x="0" y="18107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385" t="-66635"/>
            </a:stretch>
          </a:blipFill>
        </p:spPr>
      </p:sp>
      <p:sp>
        <p:nvSpPr>
          <p:cNvPr id="5" name="Freeform 5"/>
          <p:cNvSpPr/>
          <p:nvPr/>
        </p:nvSpPr>
        <p:spPr>
          <a:xfrm rot="-1525987">
            <a:off x="-720821" y="1028019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9415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185518" y="95295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SEGUNDO  ESTADIO DE MADURACIÓN .</a:t>
            </a:r>
          </a:p>
        </p:txBody>
      </p:sp>
      <p:sp>
        <p:nvSpPr>
          <p:cNvPr id="7" name="Freeform 7"/>
          <p:cNvSpPr/>
          <p:nvPr/>
        </p:nvSpPr>
        <p:spPr>
          <a:xfrm rot="-7603106">
            <a:off x="-2429957" y="7575757"/>
            <a:ext cx="5755947" cy="3365086"/>
          </a:xfrm>
          <a:custGeom>
            <a:avLst/>
            <a:gdLst/>
            <a:ahLst/>
            <a:cxnLst/>
            <a:rect l="l" t="t" r="r" b="b"/>
            <a:pathLst>
              <a:path w="5755947" h="3365086">
                <a:moveTo>
                  <a:pt x="0" y="0"/>
                </a:moveTo>
                <a:lnTo>
                  <a:pt x="5755947" y="0"/>
                </a:lnTo>
                <a:lnTo>
                  <a:pt x="5755947" y="3365086"/>
                </a:lnTo>
                <a:lnTo>
                  <a:pt x="0" y="33650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4155" r="-1940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31517" y="8148786"/>
            <a:ext cx="3728081" cy="2331745"/>
          </a:xfrm>
          <a:custGeom>
            <a:avLst/>
            <a:gdLst/>
            <a:ahLst/>
            <a:cxnLst/>
            <a:rect l="l" t="t" r="r" b="b"/>
            <a:pathLst>
              <a:path w="3728081" h="2331745">
                <a:moveTo>
                  <a:pt x="0" y="0"/>
                </a:moveTo>
                <a:lnTo>
                  <a:pt x="3728081" y="0"/>
                </a:lnTo>
                <a:lnTo>
                  <a:pt x="3728081" y="2331745"/>
                </a:lnTo>
                <a:lnTo>
                  <a:pt x="0" y="2331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65975" y="5525045"/>
            <a:ext cx="6165245" cy="4177767"/>
          </a:xfrm>
          <a:custGeom>
            <a:avLst/>
            <a:gdLst/>
            <a:ahLst/>
            <a:cxnLst/>
            <a:rect l="l" t="t" r="r" b="b"/>
            <a:pathLst>
              <a:path w="6165245" h="4177767">
                <a:moveTo>
                  <a:pt x="0" y="0"/>
                </a:moveTo>
                <a:lnTo>
                  <a:pt x="6165245" y="0"/>
                </a:lnTo>
                <a:lnTo>
                  <a:pt x="6165245" y="4177767"/>
                </a:lnTo>
                <a:lnTo>
                  <a:pt x="0" y="41777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61995" t="-53319" r="-2024" b="-4133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369733" y="4475173"/>
            <a:ext cx="6397631" cy="3473838"/>
          </a:xfrm>
          <a:custGeom>
            <a:avLst/>
            <a:gdLst/>
            <a:ahLst/>
            <a:cxnLst/>
            <a:rect l="l" t="t" r="r" b="b"/>
            <a:pathLst>
              <a:path w="6397631" h="3473838">
                <a:moveTo>
                  <a:pt x="0" y="0"/>
                </a:moveTo>
                <a:lnTo>
                  <a:pt x="6397632" y="0"/>
                </a:lnTo>
                <a:lnTo>
                  <a:pt x="6397632" y="3473838"/>
                </a:lnTo>
                <a:lnTo>
                  <a:pt x="0" y="347383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1291" t="-41066" r="-9673" b="-38091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127823" y="95295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PRIMER ESTADIO DE MADURACIÓN 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06271" y="2743745"/>
            <a:ext cx="682494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La diáfisis  de la falange proximal del dedo índice muestra la misma que la epífisis . Comienza aproximadamente  3 años antes del brote  de crecimiento  puberal.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63599" y="2743745"/>
            <a:ext cx="8225685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La diáfisis  de la segunda falange del dedo medio muestra la misma anchura que la epífisis 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943039" y="8742906"/>
            <a:ext cx="8742579" cy="515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93"/>
              </a:lnSpc>
            </a:pPr>
            <a:r>
              <a:rPr lang="en-US" sz="1495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50" t="57808" r="19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400000">
            <a:off x="5277222" y="4702591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5" y="0"/>
                </a:lnTo>
                <a:lnTo>
                  <a:pt x="7392425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014746">
            <a:off x="15116149" y="7448442"/>
            <a:ext cx="2663063" cy="5677117"/>
          </a:xfrm>
          <a:custGeom>
            <a:avLst/>
            <a:gdLst/>
            <a:ahLst/>
            <a:cxnLst/>
            <a:rect l="l" t="t" r="r" b="b"/>
            <a:pathLst>
              <a:path w="2663063" h="5677117">
                <a:moveTo>
                  <a:pt x="0" y="0"/>
                </a:moveTo>
                <a:lnTo>
                  <a:pt x="2663063" y="0"/>
                </a:lnTo>
                <a:lnTo>
                  <a:pt x="2663063" y="5677116"/>
                </a:lnTo>
                <a:lnTo>
                  <a:pt x="0" y="5677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4239"/>
            </a:stretch>
          </a:blipFill>
        </p:spPr>
      </p:sp>
      <p:sp>
        <p:nvSpPr>
          <p:cNvPr id="5" name="Freeform 5"/>
          <p:cNvSpPr/>
          <p:nvPr/>
        </p:nvSpPr>
        <p:spPr>
          <a:xfrm rot="-395220">
            <a:off x="-1099715" y="-530924"/>
            <a:ext cx="7192558" cy="1810747"/>
          </a:xfrm>
          <a:custGeom>
            <a:avLst/>
            <a:gdLst/>
            <a:ahLst/>
            <a:cxnLst/>
            <a:rect l="l" t="t" r="r" b="b"/>
            <a:pathLst>
              <a:path w="7192558" h="1810747">
                <a:moveTo>
                  <a:pt x="0" y="0"/>
                </a:moveTo>
                <a:lnTo>
                  <a:pt x="7192558" y="0"/>
                </a:lnTo>
                <a:lnTo>
                  <a:pt x="7192558" y="1810747"/>
                </a:lnTo>
                <a:lnTo>
                  <a:pt x="0" y="1810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385" t="-66635"/>
            </a:stretch>
          </a:blipFill>
        </p:spPr>
      </p:sp>
      <p:sp>
        <p:nvSpPr>
          <p:cNvPr id="6" name="Freeform 6"/>
          <p:cNvSpPr/>
          <p:nvPr/>
        </p:nvSpPr>
        <p:spPr>
          <a:xfrm rot="-1525987">
            <a:off x="-720821" y="1028019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415"/>
            </a:stretch>
          </a:blipFill>
        </p:spPr>
      </p:sp>
      <p:sp>
        <p:nvSpPr>
          <p:cNvPr id="7" name="Freeform 7"/>
          <p:cNvSpPr/>
          <p:nvPr/>
        </p:nvSpPr>
        <p:spPr>
          <a:xfrm rot="-7603106">
            <a:off x="-2429957" y="7575757"/>
            <a:ext cx="5755947" cy="3365086"/>
          </a:xfrm>
          <a:custGeom>
            <a:avLst/>
            <a:gdLst/>
            <a:ahLst/>
            <a:cxnLst/>
            <a:rect l="l" t="t" r="r" b="b"/>
            <a:pathLst>
              <a:path w="5755947" h="3365086">
                <a:moveTo>
                  <a:pt x="0" y="0"/>
                </a:moveTo>
                <a:lnTo>
                  <a:pt x="5755947" y="0"/>
                </a:lnTo>
                <a:lnTo>
                  <a:pt x="5755947" y="3365086"/>
                </a:lnTo>
                <a:lnTo>
                  <a:pt x="0" y="336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4155" r="-1940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231517" y="8148786"/>
            <a:ext cx="3728081" cy="2331745"/>
          </a:xfrm>
          <a:custGeom>
            <a:avLst/>
            <a:gdLst/>
            <a:ahLst/>
            <a:cxnLst/>
            <a:rect l="l" t="t" r="r" b="b"/>
            <a:pathLst>
              <a:path w="3728081" h="2331745">
                <a:moveTo>
                  <a:pt x="0" y="0"/>
                </a:moveTo>
                <a:lnTo>
                  <a:pt x="3728081" y="0"/>
                </a:lnTo>
                <a:lnTo>
                  <a:pt x="3728081" y="2331745"/>
                </a:lnTo>
                <a:lnTo>
                  <a:pt x="0" y="2331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79166" y="5464650"/>
            <a:ext cx="7077145" cy="3405340"/>
          </a:xfrm>
          <a:custGeom>
            <a:avLst/>
            <a:gdLst/>
            <a:ahLst/>
            <a:cxnLst/>
            <a:rect l="l" t="t" r="r" b="b"/>
            <a:pathLst>
              <a:path w="7077145" h="3405340">
                <a:moveTo>
                  <a:pt x="0" y="0"/>
                </a:moveTo>
                <a:lnTo>
                  <a:pt x="7077146" y="0"/>
                </a:lnTo>
                <a:lnTo>
                  <a:pt x="7077146" y="3405340"/>
                </a:lnTo>
                <a:lnTo>
                  <a:pt x="0" y="340534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411" t="-41265" r="-3494" b="-34068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499009" y="4426898"/>
            <a:ext cx="3146757" cy="4134898"/>
          </a:xfrm>
          <a:custGeom>
            <a:avLst/>
            <a:gdLst/>
            <a:ahLst/>
            <a:cxnLst/>
            <a:rect l="l" t="t" r="r" b="b"/>
            <a:pathLst>
              <a:path w="3146757" h="4134898">
                <a:moveTo>
                  <a:pt x="0" y="0"/>
                </a:moveTo>
                <a:lnTo>
                  <a:pt x="3146757" y="0"/>
                </a:lnTo>
                <a:lnTo>
                  <a:pt x="3146757" y="4134898"/>
                </a:lnTo>
                <a:lnTo>
                  <a:pt x="0" y="413489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6627" t="-37639" r="-129306" b="-12876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4048866" y="4426898"/>
            <a:ext cx="3830864" cy="3522112"/>
          </a:xfrm>
          <a:custGeom>
            <a:avLst/>
            <a:gdLst/>
            <a:ahLst/>
            <a:cxnLst/>
            <a:rect l="l" t="t" r="r" b="b"/>
            <a:pathLst>
              <a:path w="3830864" h="3522112">
                <a:moveTo>
                  <a:pt x="0" y="0"/>
                </a:moveTo>
                <a:lnTo>
                  <a:pt x="3830864" y="0"/>
                </a:lnTo>
                <a:lnTo>
                  <a:pt x="3830864" y="3522113"/>
                </a:lnTo>
                <a:lnTo>
                  <a:pt x="0" y="352211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8269" t="-54846" r="-4367" b="-22400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10185518" y="952957"/>
            <a:ext cx="6581846" cy="1309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dirty="0">
                <a:solidFill>
                  <a:srgbClr val="000000"/>
                </a:solidFill>
                <a:latin typeface="Architects Daughter"/>
              </a:rPr>
              <a:t>CUARTO</a:t>
            </a:r>
            <a:r>
              <a:rPr lang="es-US" sz="3700" dirty="0">
                <a:solidFill>
                  <a:srgbClr val="000000"/>
                </a:solidFill>
                <a:latin typeface="Architects Daughter"/>
              </a:rPr>
              <a:t> </a:t>
            </a:r>
            <a:r>
              <a:rPr lang="en-US" sz="3700" dirty="0">
                <a:solidFill>
                  <a:srgbClr val="000000"/>
                </a:solidFill>
                <a:latin typeface="Architects Daughter"/>
              </a:rPr>
              <a:t>ESTAD</a:t>
            </a:r>
            <a:r>
              <a:rPr lang="es-US" sz="3700" dirty="0">
                <a:solidFill>
                  <a:srgbClr val="000000"/>
                </a:solidFill>
                <a:latin typeface="Architects Daughter"/>
              </a:rPr>
              <a:t>Í</a:t>
            </a:r>
            <a:r>
              <a:rPr lang="en-US" sz="3700" dirty="0">
                <a:solidFill>
                  <a:srgbClr val="000000"/>
                </a:solidFill>
                <a:latin typeface="Architects Daughter"/>
              </a:rPr>
              <a:t>O DE MADURACIÓN 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27823" y="95295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TERCER ESTADÍO DE MADURACIÓN 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32524" y="2958050"/>
            <a:ext cx="7623788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Osificación  visible del hueso pisiforme.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Comienza a verse la delimitación de la apófisis  unciforme del ganchoso.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igual anchura entre la epífisis  y metáfisis del radio.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1284" y="2743745"/>
            <a:ext cx="6870315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ctr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Presencia del hueso sesamoideo.</a:t>
            </a:r>
          </a:p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Buena delimitación de la apófisis unciforme del ganchoso.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04415" y="9327190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50" t="57808" r="19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400000">
            <a:off x="5277222" y="4702591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5" y="0"/>
                </a:lnTo>
                <a:lnTo>
                  <a:pt x="7392425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014746">
            <a:off x="15116149" y="7448442"/>
            <a:ext cx="2663063" cy="5677117"/>
          </a:xfrm>
          <a:custGeom>
            <a:avLst/>
            <a:gdLst/>
            <a:ahLst/>
            <a:cxnLst/>
            <a:rect l="l" t="t" r="r" b="b"/>
            <a:pathLst>
              <a:path w="2663063" h="5677117">
                <a:moveTo>
                  <a:pt x="0" y="0"/>
                </a:moveTo>
                <a:lnTo>
                  <a:pt x="2663063" y="0"/>
                </a:lnTo>
                <a:lnTo>
                  <a:pt x="2663063" y="5677116"/>
                </a:lnTo>
                <a:lnTo>
                  <a:pt x="0" y="5677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423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251183" y="8500449"/>
            <a:ext cx="1338101" cy="1092377"/>
          </a:xfrm>
          <a:custGeom>
            <a:avLst/>
            <a:gdLst/>
            <a:ahLst/>
            <a:cxnLst/>
            <a:rect l="l" t="t" r="r" b="b"/>
            <a:pathLst>
              <a:path w="1338101" h="1092377">
                <a:moveTo>
                  <a:pt x="0" y="0"/>
                </a:moveTo>
                <a:lnTo>
                  <a:pt x="1338101" y="0"/>
                </a:lnTo>
                <a:lnTo>
                  <a:pt x="1338101" y="1092377"/>
                </a:lnTo>
                <a:lnTo>
                  <a:pt x="0" y="10923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85391" y="7891204"/>
            <a:ext cx="1033268" cy="978787"/>
          </a:xfrm>
          <a:custGeom>
            <a:avLst/>
            <a:gdLst/>
            <a:ahLst/>
            <a:cxnLst/>
            <a:rect l="l" t="t" r="r" b="b"/>
            <a:pathLst>
              <a:path w="1033268" h="978787">
                <a:moveTo>
                  <a:pt x="0" y="0"/>
                </a:moveTo>
                <a:lnTo>
                  <a:pt x="1033268" y="0"/>
                </a:lnTo>
                <a:lnTo>
                  <a:pt x="1033268" y="978786"/>
                </a:lnTo>
                <a:lnTo>
                  <a:pt x="0" y="97878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395220">
            <a:off x="-1099715" y="-530924"/>
            <a:ext cx="7192558" cy="1810747"/>
          </a:xfrm>
          <a:custGeom>
            <a:avLst/>
            <a:gdLst/>
            <a:ahLst/>
            <a:cxnLst/>
            <a:rect l="l" t="t" r="r" b="b"/>
            <a:pathLst>
              <a:path w="7192558" h="1810747">
                <a:moveTo>
                  <a:pt x="0" y="0"/>
                </a:moveTo>
                <a:lnTo>
                  <a:pt x="7192558" y="0"/>
                </a:lnTo>
                <a:lnTo>
                  <a:pt x="7192558" y="1810747"/>
                </a:lnTo>
                <a:lnTo>
                  <a:pt x="0" y="18107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3385" t="-66635"/>
            </a:stretch>
          </a:blipFill>
        </p:spPr>
      </p:sp>
      <p:sp>
        <p:nvSpPr>
          <p:cNvPr id="8" name="Freeform 8"/>
          <p:cNvSpPr/>
          <p:nvPr/>
        </p:nvSpPr>
        <p:spPr>
          <a:xfrm rot="-1525987">
            <a:off x="-720821" y="1028019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9415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185518" y="95295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SEXTO ESTADÍO DE MADURACIÓN.</a:t>
            </a:r>
          </a:p>
        </p:txBody>
      </p:sp>
      <p:sp>
        <p:nvSpPr>
          <p:cNvPr id="10" name="Freeform 10"/>
          <p:cNvSpPr/>
          <p:nvPr/>
        </p:nvSpPr>
        <p:spPr>
          <a:xfrm rot="-7603106">
            <a:off x="-2429957" y="7575757"/>
            <a:ext cx="5755947" cy="3365086"/>
          </a:xfrm>
          <a:custGeom>
            <a:avLst/>
            <a:gdLst/>
            <a:ahLst/>
            <a:cxnLst/>
            <a:rect l="l" t="t" r="r" b="b"/>
            <a:pathLst>
              <a:path w="5755947" h="3365086">
                <a:moveTo>
                  <a:pt x="0" y="0"/>
                </a:moveTo>
                <a:lnTo>
                  <a:pt x="5755947" y="0"/>
                </a:lnTo>
                <a:lnTo>
                  <a:pt x="5755947" y="3365086"/>
                </a:lnTo>
                <a:lnTo>
                  <a:pt x="0" y="336508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94155" r="-19407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231517" y="8148786"/>
            <a:ext cx="3728081" cy="2331745"/>
          </a:xfrm>
          <a:custGeom>
            <a:avLst/>
            <a:gdLst/>
            <a:ahLst/>
            <a:cxnLst/>
            <a:rect l="l" t="t" r="r" b="b"/>
            <a:pathLst>
              <a:path w="3728081" h="2331745">
                <a:moveTo>
                  <a:pt x="0" y="0"/>
                </a:moveTo>
                <a:lnTo>
                  <a:pt x="3728081" y="0"/>
                </a:lnTo>
                <a:lnTo>
                  <a:pt x="3728081" y="2331745"/>
                </a:lnTo>
                <a:lnTo>
                  <a:pt x="0" y="23317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52107" y="5143500"/>
            <a:ext cx="1368742" cy="3027910"/>
          </a:xfrm>
          <a:custGeom>
            <a:avLst/>
            <a:gdLst/>
            <a:ahLst/>
            <a:cxnLst/>
            <a:rect l="l" t="t" r="r" b="b"/>
            <a:pathLst>
              <a:path w="1368742" h="3027910">
                <a:moveTo>
                  <a:pt x="0" y="0"/>
                </a:moveTo>
                <a:lnTo>
                  <a:pt x="1368742" y="0"/>
                </a:lnTo>
                <a:lnTo>
                  <a:pt x="1368742" y="3027910"/>
                </a:lnTo>
                <a:lnTo>
                  <a:pt x="0" y="302791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230929" t="-47858" r="-131542" b="-20265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3244699" y="5236988"/>
            <a:ext cx="2130714" cy="3259309"/>
          </a:xfrm>
          <a:custGeom>
            <a:avLst/>
            <a:gdLst/>
            <a:ahLst/>
            <a:cxnLst/>
            <a:rect l="l" t="t" r="r" b="b"/>
            <a:pathLst>
              <a:path w="2130714" h="3259309">
                <a:moveTo>
                  <a:pt x="0" y="0"/>
                </a:moveTo>
                <a:lnTo>
                  <a:pt x="2130714" y="0"/>
                </a:lnTo>
                <a:lnTo>
                  <a:pt x="2130714" y="3259309"/>
                </a:lnTo>
                <a:lnTo>
                  <a:pt x="0" y="325930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-9450" t="-41393" r="-196157" b="-19275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5698538" y="5122114"/>
            <a:ext cx="2850126" cy="3026672"/>
          </a:xfrm>
          <a:custGeom>
            <a:avLst/>
            <a:gdLst/>
            <a:ahLst/>
            <a:cxnLst/>
            <a:rect l="l" t="t" r="r" b="b"/>
            <a:pathLst>
              <a:path w="2850126" h="3026672">
                <a:moveTo>
                  <a:pt x="0" y="0"/>
                </a:moveTo>
                <a:lnTo>
                  <a:pt x="2850126" y="0"/>
                </a:lnTo>
                <a:lnTo>
                  <a:pt x="2850126" y="3026672"/>
                </a:lnTo>
                <a:lnTo>
                  <a:pt x="0" y="3026672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-20328" t="-65372" r="-153277" b="-41826"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0809713" y="4327479"/>
            <a:ext cx="6375679" cy="3563725"/>
          </a:xfrm>
          <a:custGeom>
            <a:avLst/>
            <a:gdLst/>
            <a:ahLst/>
            <a:cxnLst/>
            <a:rect l="l" t="t" r="r" b="b"/>
            <a:pathLst>
              <a:path w="6375679" h="3563725">
                <a:moveTo>
                  <a:pt x="0" y="0"/>
                </a:moveTo>
                <a:lnTo>
                  <a:pt x="6375678" y="0"/>
                </a:lnTo>
                <a:lnTo>
                  <a:pt x="6375678" y="3563725"/>
                </a:lnTo>
                <a:lnTo>
                  <a:pt x="0" y="356372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16840" t="-49155" r="-14067" b="-39188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27823" y="95295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QUINTO ESTADÍO DE MADURACIÓN.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6271" y="2743745"/>
            <a:ext cx="682494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La epífisis rodea a forma de capuchón a la metáfisis a nivel de la segunda falange del dedo medio, a nivel de la falange proximal del pulgar y el radio.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41284" y="2743745"/>
            <a:ext cx="6870315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Fusión visible de la epífisis y metáfisis de la falange distal del dedo medio.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660180" y="9276559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50" t="57808" r="193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5400000">
            <a:off x="5277222" y="4702591"/>
            <a:ext cx="7392425" cy="203292"/>
          </a:xfrm>
          <a:custGeom>
            <a:avLst/>
            <a:gdLst/>
            <a:ahLst/>
            <a:cxnLst/>
            <a:rect l="l" t="t" r="r" b="b"/>
            <a:pathLst>
              <a:path w="7392425" h="203292">
                <a:moveTo>
                  <a:pt x="0" y="0"/>
                </a:moveTo>
                <a:lnTo>
                  <a:pt x="7392425" y="0"/>
                </a:lnTo>
                <a:lnTo>
                  <a:pt x="7392425" y="203292"/>
                </a:lnTo>
                <a:lnTo>
                  <a:pt x="0" y="2032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4014746">
            <a:off x="15116149" y="7448442"/>
            <a:ext cx="2663063" cy="5677117"/>
          </a:xfrm>
          <a:custGeom>
            <a:avLst/>
            <a:gdLst/>
            <a:ahLst/>
            <a:cxnLst/>
            <a:rect l="l" t="t" r="r" b="b"/>
            <a:pathLst>
              <a:path w="2663063" h="5677117">
                <a:moveTo>
                  <a:pt x="0" y="0"/>
                </a:moveTo>
                <a:lnTo>
                  <a:pt x="2663063" y="0"/>
                </a:lnTo>
                <a:lnTo>
                  <a:pt x="2663063" y="5677116"/>
                </a:lnTo>
                <a:lnTo>
                  <a:pt x="0" y="56771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84239"/>
            </a:stretch>
          </a:blipFill>
        </p:spPr>
      </p:sp>
      <p:sp>
        <p:nvSpPr>
          <p:cNvPr id="5" name="Freeform 5"/>
          <p:cNvSpPr/>
          <p:nvPr/>
        </p:nvSpPr>
        <p:spPr>
          <a:xfrm rot="-395220">
            <a:off x="-1099715" y="-530924"/>
            <a:ext cx="7192558" cy="1810747"/>
          </a:xfrm>
          <a:custGeom>
            <a:avLst/>
            <a:gdLst/>
            <a:ahLst/>
            <a:cxnLst/>
            <a:rect l="l" t="t" r="r" b="b"/>
            <a:pathLst>
              <a:path w="7192558" h="1810747">
                <a:moveTo>
                  <a:pt x="0" y="0"/>
                </a:moveTo>
                <a:lnTo>
                  <a:pt x="7192558" y="0"/>
                </a:lnTo>
                <a:lnTo>
                  <a:pt x="7192558" y="1810747"/>
                </a:lnTo>
                <a:lnTo>
                  <a:pt x="0" y="18107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3385" t="-66635"/>
            </a:stretch>
          </a:blipFill>
        </p:spPr>
      </p:sp>
      <p:sp>
        <p:nvSpPr>
          <p:cNvPr id="6" name="Freeform 6"/>
          <p:cNvSpPr/>
          <p:nvPr/>
        </p:nvSpPr>
        <p:spPr>
          <a:xfrm rot="-1525987">
            <a:off x="-720821" y="1028019"/>
            <a:ext cx="2337675" cy="756288"/>
          </a:xfrm>
          <a:custGeom>
            <a:avLst/>
            <a:gdLst/>
            <a:ahLst/>
            <a:cxnLst/>
            <a:rect l="l" t="t" r="r" b="b"/>
            <a:pathLst>
              <a:path w="2337675" h="756288">
                <a:moveTo>
                  <a:pt x="0" y="0"/>
                </a:moveTo>
                <a:lnTo>
                  <a:pt x="2337675" y="0"/>
                </a:lnTo>
                <a:lnTo>
                  <a:pt x="2337675" y="756289"/>
                </a:lnTo>
                <a:lnTo>
                  <a:pt x="0" y="75628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9415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185518" y="95295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OCTAVO ESTADÍO DE MADURACIÓN.</a:t>
            </a:r>
          </a:p>
        </p:txBody>
      </p:sp>
      <p:sp>
        <p:nvSpPr>
          <p:cNvPr id="8" name="Freeform 8"/>
          <p:cNvSpPr/>
          <p:nvPr/>
        </p:nvSpPr>
        <p:spPr>
          <a:xfrm rot="-7603106">
            <a:off x="-2429957" y="7575757"/>
            <a:ext cx="5755947" cy="3365086"/>
          </a:xfrm>
          <a:custGeom>
            <a:avLst/>
            <a:gdLst/>
            <a:ahLst/>
            <a:cxnLst/>
            <a:rect l="l" t="t" r="r" b="b"/>
            <a:pathLst>
              <a:path w="5755947" h="3365086">
                <a:moveTo>
                  <a:pt x="0" y="0"/>
                </a:moveTo>
                <a:lnTo>
                  <a:pt x="5755947" y="0"/>
                </a:lnTo>
                <a:lnTo>
                  <a:pt x="5755947" y="3365086"/>
                </a:lnTo>
                <a:lnTo>
                  <a:pt x="0" y="33650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94155" r="-19407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231517" y="8148786"/>
            <a:ext cx="3728081" cy="2331745"/>
          </a:xfrm>
          <a:custGeom>
            <a:avLst/>
            <a:gdLst/>
            <a:ahLst/>
            <a:cxnLst/>
            <a:rect l="l" t="t" r="r" b="b"/>
            <a:pathLst>
              <a:path w="3728081" h="2331745">
                <a:moveTo>
                  <a:pt x="0" y="0"/>
                </a:moveTo>
                <a:lnTo>
                  <a:pt x="3728081" y="0"/>
                </a:lnTo>
                <a:lnTo>
                  <a:pt x="3728081" y="2331745"/>
                </a:lnTo>
                <a:lnTo>
                  <a:pt x="0" y="233174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25316" y="4254297"/>
            <a:ext cx="5884353" cy="3894489"/>
          </a:xfrm>
          <a:custGeom>
            <a:avLst/>
            <a:gdLst/>
            <a:ahLst/>
            <a:cxnLst/>
            <a:rect l="l" t="t" r="r" b="b"/>
            <a:pathLst>
              <a:path w="5884353" h="3894489">
                <a:moveTo>
                  <a:pt x="0" y="0"/>
                </a:moveTo>
                <a:lnTo>
                  <a:pt x="5884353" y="0"/>
                </a:lnTo>
                <a:lnTo>
                  <a:pt x="5884353" y="3894489"/>
                </a:lnTo>
                <a:lnTo>
                  <a:pt x="0" y="389448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2908" t="-39064" r="-18608" b="-20742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454267" y="4272629"/>
            <a:ext cx="6044350" cy="3876157"/>
          </a:xfrm>
          <a:custGeom>
            <a:avLst/>
            <a:gdLst/>
            <a:ahLst/>
            <a:cxnLst/>
            <a:rect l="l" t="t" r="r" b="b"/>
            <a:pathLst>
              <a:path w="6044350" h="3876157">
                <a:moveTo>
                  <a:pt x="0" y="0"/>
                </a:moveTo>
                <a:lnTo>
                  <a:pt x="6044349" y="0"/>
                </a:lnTo>
                <a:lnTo>
                  <a:pt x="6044349" y="3876157"/>
                </a:lnTo>
                <a:lnTo>
                  <a:pt x="0" y="38761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5623" t="-36514" r="-12412" b="-24048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127823" y="952957"/>
            <a:ext cx="6581846" cy="1296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>
                <a:solidFill>
                  <a:srgbClr val="000000"/>
                </a:solidFill>
                <a:latin typeface="Architects Daughter"/>
              </a:rPr>
              <a:t>SÉPTIMO ESTADÍO DE MADURACIÓN.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06271" y="2743745"/>
            <a:ext cx="6824949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Fusión visible de la epífisis y metáfisis de la falange proximal del dedo medio.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041284" y="2743745"/>
            <a:ext cx="6870315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11" lvl="1" indent="-323856" algn="just">
              <a:lnSpc>
                <a:spcPts val="36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Architects Daughter"/>
              </a:rPr>
              <a:t>Fusión visible de la epífisis y metáfisis de lafalange media del dedo medio.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60180" y="9276559"/>
            <a:ext cx="11107184" cy="65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60"/>
              </a:lnSpc>
            </a:pPr>
            <a:r>
              <a:rPr lang="en-US" sz="1900">
                <a:solidFill>
                  <a:srgbClr val="000000"/>
                </a:solidFill>
                <a:latin typeface="Open Sans Light"/>
              </a:rPr>
              <a:t>Ceglia A.Indicadores de maduración de la edad ósea, dental y morfológica. Revista latinoamericana de ortodoncia y odontopediatría. 2005. www.ortodoncia.ws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32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3" baseType="lpstr"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Notas de Papel Resaltado Collage Blanco</dc:title>
  <cp:lastModifiedBy>luis antonio aguilar aguilar</cp:lastModifiedBy>
  <cp:revision>3</cp:revision>
  <dcterms:created xsi:type="dcterms:W3CDTF">2006-08-16T00:00:00Z</dcterms:created>
  <dcterms:modified xsi:type="dcterms:W3CDTF">2023-05-31T06:53:53Z</dcterms:modified>
  <dc:identifier>DAFghepA5rU</dc:identifier>
</cp:coreProperties>
</file>