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59" r:id="rId5"/>
    <p:sldId id="268" r:id="rId6"/>
    <p:sldId id="270" r:id="rId7"/>
    <p:sldId id="260" r:id="rId8"/>
    <p:sldId id="265" r:id="rId9"/>
    <p:sldId id="261" r:id="rId10"/>
    <p:sldId id="262" r:id="rId11"/>
    <p:sldId id="263" r:id="rId12"/>
    <p:sldId id="266" r:id="rId13"/>
    <p:sldId id="267"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EF786-3817-4578-B1B7-E072316186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F79F932-3847-407D-B0D9-5AD34C77B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02FE174-CD65-4149-882F-5E1F5CEFE19E}"/>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5" name="Marcador de pie de página 4">
            <a:extLst>
              <a:ext uri="{FF2B5EF4-FFF2-40B4-BE49-F238E27FC236}">
                <a16:creationId xmlns:a16="http://schemas.microsoft.com/office/drawing/2014/main" id="{1EB84C71-FD5A-4A99-A763-BD9094EFEDC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96BFC95-75AF-4BBE-81BC-D14BF6C57A03}"/>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18637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9870B-3132-4B58-A49A-CFD58B1B808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772345E-323B-4235-B838-966D85EE60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47B7118-D706-4B03-8ED9-F6784F9101A0}"/>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5" name="Marcador de pie de página 4">
            <a:extLst>
              <a:ext uri="{FF2B5EF4-FFF2-40B4-BE49-F238E27FC236}">
                <a16:creationId xmlns:a16="http://schemas.microsoft.com/office/drawing/2014/main" id="{CCE568F2-A07D-401A-83BC-5011E24391E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61DA189-D06C-476D-A83D-9AF55D09DA81}"/>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52946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E71FB1-6176-4DE1-A8A1-92ED03C5CB4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0E8D6DA-D9F9-42E0-8445-74E046F8713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9E2866B-0F0A-47AA-B7DA-BC8C6E007AEA}"/>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5" name="Marcador de pie de página 4">
            <a:extLst>
              <a:ext uri="{FF2B5EF4-FFF2-40B4-BE49-F238E27FC236}">
                <a16:creationId xmlns:a16="http://schemas.microsoft.com/office/drawing/2014/main" id="{7BA0AE2C-6BC6-433B-BE06-C09E7530746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5AB6660-46CC-49D1-9CE9-D90307C0D33F}"/>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51439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2708E-86B2-448C-902E-786AA483222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17CA6D1-9C43-4C1D-85A5-484EAB6161C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6A48CDC-AA55-425D-9A56-7CBAF90E1EAE}"/>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5" name="Marcador de pie de página 4">
            <a:extLst>
              <a:ext uri="{FF2B5EF4-FFF2-40B4-BE49-F238E27FC236}">
                <a16:creationId xmlns:a16="http://schemas.microsoft.com/office/drawing/2014/main" id="{E5D006F5-C470-44BA-AFB9-44AB6A64C62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B9380B9-D062-4800-BE9D-834473D8233D}"/>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247048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A2A849-1B76-451C-8E65-1005B8ADDE1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57F3D6E-9558-478C-A9B2-BA68FF7971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CE3B837-1DA6-4406-BD3C-D72CC110000A}"/>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5" name="Marcador de pie de página 4">
            <a:extLst>
              <a:ext uri="{FF2B5EF4-FFF2-40B4-BE49-F238E27FC236}">
                <a16:creationId xmlns:a16="http://schemas.microsoft.com/office/drawing/2014/main" id="{A3AF7DA6-EDD8-406B-9AEC-6E287AA2BF3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8E76D21-8950-4A18-8640-2793BF8D49B1}"/>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317944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D724CC-718F-473F-86BF-3B331608FF2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4E88E66-A7F6-4E2F-9913-A91AC0B9F7F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FF008AF-7175-4F99-901B-4362C1E55CA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B207AD9-6665-4269-95ED-1EBF1510C672}"/>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6" name="Marcador de pie de página 5">
            <a:extLst>
              <a:ext uri="{FF2B5EF4-FFF2-40B4-BE49-F238E27FC236}">
                <a16:creationId xmlns:a16="http://schemas.microsoft.com/office/drawing/2014/main" id="{C28FDD16-6FEA-4CE1-A958-B07AD30D0F6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FA851F5-8BC8-48FD-8F4D-61272DAE3EB2}"/>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109230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D0A41-693F-459B-BDF1-FD74C68A7AA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FBF2B67-127D-479F-9CBE-47A0766CB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EFB713-6223-4900-8FC7-258BEE40B64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94A56793-7BD4-4FAD-B852-22F29C3DF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7777A1-4089-414B-AFEE-FF36FE875F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C453DF6-D705-4797-9007-C21ADA501053}"/>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8" name="Marcador de pie de página 7">
            <a:extLst>
              <a:ext uri="{FF2B5EF4-FFF2-40B4-BE49-F238E27FC236}">
                <a16:creationId xmlns:a16="http://schemas.microsoft.com/office/drawing/2014/main" id="{F146AE34-8C96-4A20-8F5B-96979050005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C2E7449-E35B-44FA-8000-CB9A587C893E}"/>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102574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6A424-8B86-48AB-9EB1-F0B8A0AF039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FF9BAED-22B0-47F5-ADB0-19BBB3D6A35E}"/>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4" name="Marcador de pie de página 3">
            <a:extLst>
              <a:ext uri="{FF2B5EF4-FFF2-40B4-BE49-F238E27FC236}">
                <a16:creationId xmlns:a16="http://schemas.microsoft.com/office/drawing/2014/main" id="{640F00ED-9DCB-481B-811E-12FE5B0AD44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4530796-959A-4AEC-967E-2B36C0B4FDE0}"/>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124557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361A977-232A-4A9F-AF1A-8B9C27CE5481}"/>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3" name="Marcador de pie de página 2">
            <a:extLst>
              <a:ext uri="{FF2B5EF4-FFF2-40B4-BE49-F238E27FC236}">
                <a16:creationId xmlns:a16="http://schemas.microsoft.com/office/drawing/2014/main" id="{D38CBCFC-ABDA-43B2-9FD4-00DABF43FC9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013E10C-B5A1-430F-8E21-195A17C33CCD}"/>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237247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42763-E657-468A-B5EE-CAC875E4DD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0B26218-3708-4850-A012-A89827310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164B0D4-B0B5-4BA0-951D-2CC04F331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0F38DF-ED1C-4B88-BA20-610DE23C8711}"/>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6" name="Marcador de pie de página 5">
            <a:extLst>
              <a:ext uri="{FF2B5EF4-FFF2-40B4-BE49-F238E27FC236}">
                <a16:creationId xmlns:a16="http://schemas.microsoft.com/office/drawing/2014/main" id="{38027895-12EF-4EAD-9A47-F5866D88CC0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9774681-A23B-4599-88C7-BC4E6E62D7F8}"/>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348108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F12888-C639-433C-B06C-22329D8553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FF6F92E-7C5E-4870-ACA5-2E94667599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10190DD-045F-497D-9487-E9CE32A5D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FE074B-616D-4126-B030-E823A9069842}"/>
              </a:ext>
            </a:extLst>
          </p:cNvPr>
          <p:cNvSpPr>
            <a:spLocks noGrp="1"/>
          </p:cNvSpPr>
          <p:nvPr>
            <p:ph type="dt" sz="half" idx="10"/>
          </p:nvPr>
        </p:nvSpPr>
        <p:spPr/>
        <p:txBody>
          <a:bodyPr/>
          <a:lstStyle/>
          <a:p>
            <a:fld id="{5AE39F56-8519-468A-A8E9-137BD61DCCC9}" type="datetimeFigureOut">
              <a:rPr lang="es-MX" smtClean="0"/>
              <a:t>31/05/2021</a:t>
            </a:fld>
            <a:endParaRPr lang="es-MX"/>
          </a:p>
        </p:txBody>
      </p:sp>
      <p:sp>
        <p:nvSpPr>
          <p:cNvPr id="6" name="Marcador de pie de página 5">
            <a:extLst>
              <a:ext uri="{FF2B5EF4-FFF2-40B4-BE49-F238E27FC236}">
                <a16:creationId xmlns:a16="http://schemas.microsoft.com/office/drawing/2014/main" id="{E297297D-6184-4E1E-8052-7F0874D5090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00F6C71-AB7C-4D53-81DC-307C9175E294}"/>
              </a:ext>
            </a:extLst>
          </p:cNvPr>
          <p:cNvSpPr>
            <a:spLocks noGrp="1"/>
          </p:cNvSpPr>
          <p:nvPr>
            <p:ph type="sldNum" sz="quarter" idx="12"/>
          </p:nvPr>
        </p:nvSpPr>
        <p:spPr/>
        <p:txBody>
          <a:bodyPr/>
          <a:lstStyle/>
          <a:p>
            <a:fld id="{F3BFE933-26DA-4241-B6E7-F5B6888BA930}" type="slidenum">
              <a:rPr lang="es-MX" smtClean="0"/>
              <a:t>‹Nº›</a:t>
            </a:fld>
            <a:endParaRPr lang="es-MX"/>
          </a:p>
        </p:txBody>
      </p:sp>
    </p:spTree>
    <p:extLst>
      <p:ext uri="{BB962C8B-B14F-4D97-AF65-F5344CB8AC3E}">
        <p14:creationId xmlns:p14="http://schemas.microsoft.com/office/powerpoint/2010/main" val="4769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181D07-F80D-43C8-AA20-DF5BB74BD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DFEB55E-CB50-4381-8CAA-C01BAFD6C6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0E6F416-5F33-44AA-926B-F4DB428FD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39F56-8519-468A-A8E9-137BD61DCCC9}" type="datetimeFigureOut">
              <a:rPr lang="es-MX" smtClean="0"/>
              <a:t>31/05/2021</a:t>
            </a:fld>
            <a:endParaRPr lang="es-MX"/>
          </a:p>
        </p:txBody>
      </p:sp>
      <p:sp>
        <p:nvSpPr>
          <p:cNvPr id="5" name="Marcador de pie de página 4">
            <a:extLst>
              <a:ext uri="{FF2B5EF4-FFF2-40B4-BE49-F238E27FC236}">
                <a16:creationId xmlns:a16="http://schemas.microsoft.com/office/drawing/2014/main" id="{15F3911D-9633-42C2-BC18-214B6FBC11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3C3C1A5-A7D0-4308-B1AF-048DDA81F5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FE933-26DA-4241-B6E7-F5B6888BA930}" type="slidenum">
              <a:rPr lang="es-MX" smtClean="0"/>
              <a:t>‹Nº›</a:t>
            </a:fld>
            <a:endParaRPr lang="es-MX"/>
          </a:p>
        </p:txBody>
      </p:sp>
    </p:spTree>
    <p:extLst>
      <p:ext uri="{BB962C8B-B14F-4D97-AF65-F5344CB8AC3E}">
        <p14:creationId xmlns:p14="http://schemas.microsoft.com/office/powerpoint/2010/main" val="351393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dalyc.org/articulo.oa?id=53700804" TargetMode="External"/><Relationship Id="rId2" Type="http://schemas.openxmlformats.org/officeDocument/2006/relationships/hyperlink" Target="https://www.redalyc.org/articulo.oa?id=5370140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F36B3BEF-B07A-4D75-A457-9495664BF924}"/>
              </a:ext>
            </a:extLst>
          </p:cNvPr>
          <p:cNvSpPr>
            <a:spLocks noGrp="1"/>
          </p:cNvSpPr>
          <p:nvPr>
            <p:ph type="ctrTitle"/>
          </p:nvPr>
        </p:nvSpPr>
        <p:spPr>
          <a:xfrm>
            <a:off x="8842248" y="1481328"/>
            <a:ext cx="2926080" cy="2468880"/>
          </a:xfrm>
        </p:spPr>
        <p:txBody>
          <a:bodyPr>
            <a:normAutofit/>
          </a:bodyPr>
          <a:lstStyle/>
          <a:p>
            <a:pPr algn="l"/>
            <a:r>
              <a:rPr lang="es-MX" sz="4000"/>
              <a:t>Movimientos sociales</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Imagen 4">
            <a:extLst>
              <a:ext uri="{FF2B5EF4-FFF2-40B4-BE49-F238E27FC236}">
                <a16:creationId xmlns:a16="http://schemas.microsoft.com/office/drawing/2014/main" id="{60D9406F-009D-4FED-84FA-67E9AF46E9C4}"/>
              </a:ext>
            </a:extLst>
          </p:cNvPr>
          <p:cNvPicPr>
            <a:picLocks noChangeAspect="1"/>
          </p:cNvPicPr>
          <p:nvPr/>
        </p:nvPicPr>
        <p:blipFill rotWithShape="1">
          <a:blip r:embed="rId2"/>
          <a:srcRect l="134" r="10468"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61977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63BB63-434B-4264-8DCC-C09456B4E688}"/>
              </a:ext>
            </a:extLst>
          </p:cNvPr>
          <p:cNvSpPr>
            <a:spLocks noGrp="1"/>
          </p:cNvSpPr>
          <p:nvPr>
            <p:ph type="title"/>
          </p:nvPr>
        </p:nvSpPr>
        <p:spPr>
          <a:xfrm>
            <a:off x="838201" y="365125"/>
            <a:ext cx="5251316" cy="1807305"/>
          </a:xfrm>
        </p:spPr>
        <p:txBody>
          <a:bodyPr>
            <a:normAutofit/>
          </a:bodyPr>
          <a:lstStyle/>
          <a:p>
            <a:r>
              <a:rPr lang="es-MX" dirty="0"/>
              <a:t>Identidad</a:t>
            </a:r>
          </a:p>
        </p:txBody>
      </p:sp>
      <p:sp>
        <p:nvSpPr>
          <p:cNvPr id="3" name="Marcador de contenido 2">
            <a:extLst>
              <a:ext uri="{FF2B5EF4-FFF2-40B4-BE49-F238E27FC236}">
                <a16:creationId xmlns:a16="http://schemas.microsoft.com/office/drawing/2014/main" id="{ED9867AB-29F0-4E91-AB77-E24DC34BCDB3}"/>
              </a:ext>
            </a:extLst>
          </p:cNvPr>
          <p:cNvSpPr>
            <a:spLocks noGrp="1"/>
          </p:cNvSpPr>
          <p:nvPr>
            <p:ph idx="1"/>
          </p:nvPr>
        </p:nvSpPr>
        <p:spPr>
          <a:xfrm>
            <a:off x="838200" y="2333297"/>
            <a:ext cx="4619621" cy="3843666"/>
          </a:xfrm>
        </p:spPr>
        <p:txBody>
          <a:bodyPr>
            <a:normAutofit/>
          </a:bodyPr>
          <a:lstStyle/>
          <a:p>
            <a:pPr marL="0" indent="0" algn="just">
              <a:buNone/>
            </a:pPr>
            <a:r>
              <a:rPr lang="es-ES" sz="2000" dirty="0"/>
              <a:t>La identidad engloba el proceso de reconocimiento y diferenciación entre un nosotros y ellos.</a:t>
            </a:r>
          </a:p>
          <a:p>
            <a:pPr marL="0" indent="0">
              <a:buNone/>
            </a:pPr>
            <a:endParaRPr lang="es-MX" sz="2000" dirty="0"/>
          </a:p>
        </p:txBody>
      </p:sp>
      <p:pic>
        <p:nvPicPr>
          <p:cNvPr id="4" name="Imagen 3" descr="Un dibujo de una persona&#10;&#10;Descripción generada automáticamente con confianza media">
            <a:extLst>
              <a:ext uri="{FF2B5EF4-FFF2-40B4-BE49-F238E27FC236}">
                <a16:creationId xmlns:a16="http://schemas.microsoft.com/office/drawing/2014/main" id="{56341B88-13B9-480B-95EB-98D12192FD44}"/>
              </a:ext>
            </a:extLst>
          </p:cNvPr>
          <p:cNvPicPr>
            <a:picLocks noChangeAspect="1"/>
          </p:cNvPicPr>
          <p:nvPr/>
        </p:nvPicPr>
        <p:blipFill rotWithShape="1">
          <a:blip r:embed="rId2"/>
          <a:srcRect l="6554" r="650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1235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E89B18A8-1588-4876-8743-13F5EDBADF2D}"/>
              </a:ext>
            </a:extLst>
          </p:cNvPr>
          <p:cNvPicPr>
            <a:picLocks noChangeAspect="1"/>
          </p:cNvPicPr>
          <p:nvPr/>
        </p:nvPicPr>
        <p:blipFill rotWithShape="1">
          <a:blip r:embed="rId2"/>
          <a:srcRect b="7025"/>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ítulo 1">
            <a:extLst>
              <a:ext uri="{FF2B5EF4-FFF2-40B4-BE49-F238E27FC236}">
                <a16:creationId xmlns:a16="http://schemas.microsoft.com/office/drawing/2014/main" id="{423D8FB5-95E1-44EE-8920-AAD9FD3BF67D}"/>
              </a:ext>
            </a:extLst>
          </p:cNvPr>
          <p:cNvSpPr>
            <a:spLocks noGrp="1"/>
          </p:cNvSpPr>
          <p:nvPr>
            <p:ph type="title"/>
          </p:nvPr>
        </p:nvSpPr>
        <p:spPr>
          <a:xfrm>
            <a:off x="5801709" y="3159719"/>
            <a:ext cx="5552090" cy="1336081"/>
          </a:xfrm>
        </p:spPr>
        <p:txBody>
          <a:bodyPr anchor="b">
            <a:normAutofit/>
          </a:bodyPr>
          <a:lstStyle/>
          <a:p>
            <a:r>
              <a:rPr lang="es-MX" dirty="0"/>
              <a:t>Eficacia </a:t>
            </a:r>
          </a:p>
        </p:txBody>
      </p:sp>
      <p:sp>
        <p:nvSpPr>
          <p:cNvPr id="3" name="Marcador de contenido 2">
            <a:extLst>
              <a:ext uri="{FF2B5EF4-FFF2-40B4-BE49-F238E27FC236}">
                <a16:creationId xmlns:a16="http://schemas.microsoft.com/office/drawing/2014/main" id="{020E1365-1CF4-4310-B942-D3649A8A5412}"/>
              </a:ext>
            </a:extLst>
          </p:cNvPr>
          <p:cNvSpPr>
            <a:spLocks noGrp="1"/>
          </p:cNvSpPr>
          <p:nvPr>
            <p:ph idx="1"/>
          </p:nvPr>
        </p:nvSpPr>
        <p:spPr>
          <a:xfrm>
            <a:off x="5801709" y="4572000"/>
            <a:ext cx="5552089" cy="1647825"/>
          </a:xfrm>
        </p:spPr>
        <p:txBody>
          <a:bodyPr>
            <a:normAutofit/>
          </a:bodyPr>
          <a:lstStyle/>
          <a:p>
            <a:pPr marL="0" indent="0" algn="just">
              <a:buNone/>
            </a:pPr>
            <a:r>
              <a:rPr lang="es-ES" sz="2000" dirty="0"/>
              <a:t>Y el tercero atañe inicialmente al proceso de concienciación y credibilidad en que es posible cambiar el curso vigente de los acontecimientos sociales por medio de acciones colectivas.</a:t>
            </a:r>
            <a:endParaRPr lang="es-MX" sz="2000" dirty="0"/>
          </a:p>
        </p:txBody>
      </p:sp>
    </p:spTree>
    <p:extLst>
      <p:ext uri="{BB962C8B-B14F-4D97-AF65-F5344CB8AC3E}">
        <p14:creationId xmlns:p14="http://schemas.microsoft.com/office/powerpoint/2010/main" val="2380273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Marcador de contenido 2">
            <a:extLst>
              <a:ext uri="{FF2B5EF4-FFF2-40B4-BE49-F238E27FC236}">
                <a16:creationId xmlns:a16="http://schemas.microsoft.com/office/drawing/2014/main" id="{E1C0E27D-5ADD-44FD-A216-2DF1E0DE1A9D}"/>
              </a:ext>
            </a:extLst>
          </p:cNvPr>
          <p:cNvSpPr>
            <a:spLocks noGrp="1"/>
          </p:cNvSpPr>
          <p:nvPr>
            <p:ph idx="1"/>
          </p:nvPr>
        </p:nvSpPr>
        <p:spPr>
          <a:xfrm>
            <a:off x="1712914" y="3070719"/>
            <a:ext cx="7866061" cy="2937969"/>
          </a:xfrm>
        </p:spPr>
        <p:txBody>
          <a:bodyPr>
            <a:normAutofit/>
          </a:bodyPr>
          <a:lstStyle/>
          <a:p>
            <a:pPr marL="0" indent="0" algn="just">
              <a:buNone/>
            </a:pPr>
            <a:r>
              <a:rPr lang="es-MX" sz="2400" dirty="0">
                <a:solidFill>
                  <a:schemeClr val="tx1">
                    <a:alpha val="80000"/>
                  </a:schemeClr>
                </a:solidFill>
              </a:rPr>
              <a:t>Como se puede ver los movimientos sociales integran los conceptos previamente vistos como lo son el imaginario social, la conciencia social y el proceso de enajenación o alienación. Ya que el movimiento social puede verse como un proceso instituyente de un nuevo imaginario social paro lo cual los sujetos deben de estar comprometidos  en términos de conciencia social despeñándose o liberándose de la alienación o enajenación que los permea. </a:t>
            </a:r>
          </a:p>
        </p:txBody>
      </p:sp>
    </p:spTree>
    <p:extLst>
      <p:ext uri="{BB962C8B-B14F-4D97-AF65-F5344CB8AC3E}">
        <p14:creationId xmlns:p14="http://schemas.microsoft.com/office/powerpoint/2010/main" val="134695786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900731-DB61-46C3-A273-65AC08910C11}"/>
              </a:ext>
            </a:extLst>
          </p:cNvPr>
          <p:cNvSpPr>
            <a:spLocks noGrp="1"/>
          </p:cNvSpPr>
          <p:nvPr>
            <p:ph type="title"/>
          </p:nvPr>
        </p:nvSpPr>
        <p:spPr>
          <a:xfrm>
            <a:off x="1102368" y="1877492"/>
            <a:ext cx="4030132" cy="3215373"/>
          </a:xfrm>
        </p:spPr>
        <p:txBody>
          <a:bodyPr>
            <a:normAutofit/>
          </a:bodyPr>
          <a:lstStyle/>
          <a:p>
            <a:pPr algn="ctr"/>
            <a:r>
              <a:rPr lang="es-MX" dirty="0">
                <a:solidFill>
                  <a:schemeClr val="bg1"/>
                </a:solidFill>
              </a:rPr>
              <a:t>Referencias</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Marcador de contenido 2">
            <a:extLst>
              <a:ext uri="{FF2B5EF4-FFF2-40B4-BE49-F238E27FC236}">
                <a16:creationId xmlns:a16="http://schemas.microsoft.com/office/drawing/2014/main" id="{1C97CD24-387A-4060-A4B1-426E037B5139}"/>
              </a:ext>
            </a:extLst>
          </p:cNvPr>
          <p:cNvSpPr>
            <a:spLocks noGrp="1"/>
          </p:cNvSpPr>
          <p:nvPr>
            <p:ph idx="1"/>
          </p:nvPr>
        </p:nvSpPr>
        <p:spPr>
          <a:xfrm>
            <a:off x="6234868" y="1130846"/>
            <a:ext cx="5217173" cy="4351338"/>
          </a:xfrm>
        </p:spPr>
        <p:txBody>
          <a:bodyPr>
            <a:normAutofit/>
          </a:bodyPr>
          <a:lstStyle/>
          <a:p>
            <a:pPr marL="0" indent="0">
              <a:buNone/>
            </a:pPr>
            <a:r>
              <a:rPr lang="es-ES" sz="1800" dirty="0">
                <a:solidFill>
                  <a:schemeClr val="bg1"/>
                </a:solidFill>
              </a:rPr>
              <a:t>Fernández de Rota, I.(2008). Movimientos sociales. Una lectura a partir del </a:t>
            </a:r>
            <a:r>
              <a:rPr lang="es-ES" sz="1800" dirty="0" err="1">
                <a:solidFill>
                  <a:schemeClr val="bg1"/>
                </a:solidFill>
              </a:rPr>
              <a:t>postestructuralismo</a:t>
            </a:r>
            <a:r>
              <a:rPr lang="es-ES" sz="1800" dirty="0">
                <a:solidFill>
                  <a:schemeClr val="bg1"/>
                </a:solidFill>
              </a:rPr>
              <a:t>. </a:t>
            </a:r>
            <a:r>
              <a:rPr lang="es-ES" sz="1800" dirty="0" err="1">
                <a:solidFill>
                  <a:schemeClr val="bg1"/>
                </a:solidFill>
              </a:rPr>
              <a:t>Athenea</a:t>
            </a:r>
            <a:r>
              <a:rPr lang="es-ES" sz="1800" dirty="0">
                <a:solidFill>
                  <a:schemeClr val="bg1"/>
                </a:solidFill>
              </a:rPr>
              <a:t> Digital. Revista de Pensamiento e Investigación Social,   (14), 63-81. Recuperado de:   </a:t>
            </a:r>
            <a:r>
              <a:rPr lang="es-ES" sz="1800" dirty="0">
                <a:solidFill>
                  <a:schemeClr val="bg1"/>
                </a:solidFill>
                <a:hlinkClick r:id="rId2"/>
              </a:rPr>
              <a:t>https://www.redalyc.org/articulo.oa?id=53701404</a:t>
            </a:r>
            <a:r>
              <a:rPr lang="es-ES" sz="1800" dirty="0">
                <a:solidFill>
                  <a:schemeClr val="bg1"/>
                </a:solidFill>
              </a:rPr>
              <a:t> </a:t>
            </a:r>
          </a:p>
          <a:p>
            <a:pPr marL="0" indent="0">
              <a:buNone/>
            </a:pPr>
            <a:endParaRPr lang="es-ES" sz="1800" dirty="0">
              <a:solidFill>
                <a:schemeClr val="bg1"/>
              </a:solidFill>
            </a:endParaRPr>
          </a:p>
          <a:p>
            <a:pPr marL="0" indent="0">
              <a:buNone/>
            </a:pPr>
            <a:r>
              <a:rPr lang="es-ES" sz="1800" dirty="0">
                <a:solidFill>
                  <a:schemeClr val="bg1"/>
                </a:solidFill>
              </a:rPr>
              <a:t>Parra, M. (2005). La construcción de los movimientos sociales como sujetos de estudio en América Latina. </a:t>
            </a:r>
            <a:r>
              <a:rPr lang="es-ES" sz="1800" dirty="0" err="1">
                <a:solidFill>
                  <a:schemeClr val="bg1"/>
                </a:solidFill>
              </a:rPr>
              <a:t>Athenea</a:t>
            </a:r>
            <a:r>
              <a:rPr lang="es-ES" sz="1800" dirty="0">
                <a:solidFill>
                  <a:schemeClr val="bg1"/>
                </a:solidFill>
              </a:rPr>
              <a:t> Digital. Revista de Pensamiento e Investigación Social,  (8),72-94. Recuperado de:   </a:t>
            </a:r>
            <a:r>
              <a:rPr lang="es-ES" sz="1800" dirty="0">
                <a:solidFill>
                  <a:schemeClr val="bg1"/>
                </a:solidFill>
                <a:hlinkClick r:id="rId3"/>
              </a:rPr>
              <a:t>https://www.redalyc.org/articulo.oa?id=53700804</a:t>
            </a:r>
            <a:r>
              <a:rPr lang="es-ES" sz="1800" dirty="0">
                <a:solidFill>
                  <a:schemeClr val="bg1"/>
                </a:solidFill>
              </a:rPr>
              <a:t> </a:t>
            </a:r>
          </a:p>
          <a:p>
            <a:pPr marL="0" indent="0">
              <a:buNone/>
            </a:pPr>
            <a:endParaRPr lang="es-MX" sz="1800"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0586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6D3391B-213D-4432-8704-9ED74C236B13}"/>
              </a:ext>
            </a:extLst>
          </p:cNvPr>
          <p:cNvSpPr>
            <a:spLocks noGrp="1"/>
          </p:cNvSpPr>
          <p:nvPr>
            <p:ph idx="1"/>
          </p:nvPr>
        </p:nvSpPr>
        <p:spPr>
          <a:xfrm>
            <a:off x="655321" y="2575034"/>
            <a:ext cx="5120113" cy="3462228"/>
          </a:xfrm>
        </p:spPr>
        <p:txBody>
          <a:bodyPr>
            <a:normAutofit/>
          </a:bodyPr>
          <a:lstStyle/>
          <a:p>
            <a:pPr marL="0" indent="0" algn="just">
              <a:buNone/>
            </a:pPr>
            <a:r>
              <a:rPr lang="es-ES" sz="2000" dirty="0"/>
              <a:t>De acuerdo con </a:t>
            </a:r>
            <a:r>
              <a:rPr lang="es-ES" sz="2000" dirty="0" err="1"/>
              <a:t>Vakaloulis</a:t>
            </a:r>
            <a:r>
              <a:rPr lang="es-ES" sz="2000" dirty="0"/>
              <a:t> (1999) citado en Parra (2005) “la noción de movimiento social indica la persistencia de una interacción antagónica prolongada que va más allá del momento crítico de conflictos puntuales. Hace referencia pues a efectos de expansión y contagio, de repercusión intra e intersectorial, de desplazamiento de escala, de difusión desordenada de las disposiciones de protesta”. </a:t>
            </a:r>
          </a:p>
          <a:p>
            <a:pPr marL="0" indent="0">
              <a:buNone/>
            </a:pPr>
            <a:endParaRPr lang="es-ES" sz="1800" dirty="0"/>
          </a:p>
        </p:txBody>
      </p:sp>
      <p:pic>
        <p:nvPicPr>
          <p:cNvPr id="4" name="Imagen 3" descr="Un castillo antiguo&#10;&#10;Descripción generada automáticamente con confianza media">
            <a:extLst>
              <a:ext uri="{FF2B5EF4-FFF2-40B4-BE49-F238E27FC236}">
                <a16:creationId xmlns:a16="http://schemas.microsoft.com/office/drawing/2014/main" id="{664785F5-DA55-40B3-BE7D-5F34159A80DD}"/>
              </a:ext>
            </a:extLst>
          </p:cNvPr>
          <p:cNvPicPr>
            <a:picLocks noChangeAspect="1"/>
          </p:cNvPicPr>
          <p:nvPr/>
        </p:nvPicPr>
        <p:blipFill rotWithShape="1">
          <a:blip r:embed="rId2"/>
          <a:srcRect l="16650" r="24204"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8758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43B84A62-4374-41CD-BD74-C0299DBE5B7D}"/>
              </a:ext>
            </a:extLst>
          </p:cNvPr>
          <p:cNvPicPr>
            <a:picLocks noChangeAspect="1"/>
          </p:cNvPicPr>
          <p:nvPr/>
        </p:nvPicPr>
        <p:blipFill rotWithShape="1">
          <a:blip r:embed="rId2"/>
          <a:srcRect l="19237" r="17768"/>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1" name="Group 10">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2" name="Freeform: Shape 11">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Marcador de contenido 2">
            <a:extLst>
              <a:ext uri="{FF2B5EF4-FFF2-40B4-BE49-F238E27FC236}">
                <a16:creationId xmlns:a16="http://schemas.microsoft.com/office/drawing/2014/main" id="{1AF8B230-A2B1-4149-8CEE-5B97A60A2559}"/>
              </a:ext>
            </a:extLst>
          </p:cNvPr>
          <p:cNvSpPr>
            <a:spLocks noGrp="1"/>
          </p:cNvSpPr>
          <p:nvPr>
            <p:ph idx="1"/>
          </p:nvPr>
        </p:nvSpPr>
        <p:spPr>
          <a:xfrm>
            <a:off x="6981826" y="2214246"/>
            <a:ext cx="4391024" cy="2682000"/>
          </a:xfrm>
        </p:spPr>
        <p:txBody>
          <a:bodyPr>
            <a:normAutofit/>
          </a:bodyPr>
          <a:lstStyle/>
          <a:p>
            <a:pPr marL="0" indent="0" algn="just">
              <a:buNone/>
            </a:pPr>
            <a:r>
              <a:rPr lang="es-MX" sz="2000" dirty="0">
                <a:solidFill>
                  <a:schemeClr val="bg1">
                    <a:alpha val="80000"/>
                  </a:schemeClr>
                </a:solidFill>
              </a:rPr>
              <a:t>En otras palabras los movimientos sociales son el resultado de dejar fuera de la construcción de su historia a un determinado grupo de sujetos durante un tiempo exagerado por lo que el surgimiento de este no se justifica únicamente en un acontecimiento aislado. El movimiento social sucede a nivel macro y se propaga rápidamente. </a:t>
            </a:r>
          </a:p>
        </p:txBody>
      </p:sp>
    </p:spTree>
    <p:extLst>
      <p:ext uri="{BB962C8B-B14F-4D97-AF65-F5344CB8AC3E}">
        <p14:creationId xmlns:p14="http://schemas.microsoft.com/office/powerpoint/2010/main" val="224242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26CD965-BA7B-4224-A339-40EAEC962173}"/>
              </a:ext>
            </a:extLst>
          </p:cNvPr>
          <p:cNvSpPr>
            <a:spLocks noGrp="1"/>
          </p:cNvSpPr>
          <p:nvPr>
            <p:ph idx="1"/>
          </p:nvPr>
        </p:nvSpPr>
        <p:spPr>
          <a:xfrm>
            <a:off x="838201" y="2013625"/>
            <a:ext cx="4614759" cy="4163337"/>
          </a:xfrm>
        </p:spPr>
        <p:txBody>
          <a:bodyPr>
            <a:normAutofit/>
          </a:bodyPr>
          <a:lstStyle/>
          <a:p>
            <a:pPr marL="0" indent="0" algn="just">
              <a:buNone/>
            </a:pPr>
            <a:r>
              <a:rPr lang="es-ES" sz="2000" dirty="0"/>
              <a:t>Por otra parte se entiende, de acuerdo a Fernández de Rota (2008), entonces que el “movimiento social” es la suma sintética de los sujetos que representa y son representados por el movimiento. Una unidad que perdura lo suficiente para que sea algo más que una multiplicidad expresiva e irrepresentable.</a:t>
            </a:r>
          </a:p>
        </p:txBody>
      </p:sp>
      <p:pic>
        <p:nvPicPr>
          <p:cNvPr id="4" name="Imagen 3" descr="Un dibujo de una persona&#10;&#10;Descripción generada automáticamente con confianza baja">
            <a:extLst>
              <a:ext uri="{FF2B5EF4-FFF2-40B4-BE49-F238E27FC236}">
                <a16:creationId xmlns:a16="http://schemas.microsoft.com/office/drawing/2014/main" id="{E40D01D7-8CBF-47E0-B143-B47940192568}"/>
              </a:ext>
            </a:extLst>
          </p:cNvPr>
          <p:cNvPicPr>
            <a:picLocks noChangeAspect="1"/>
          </p:cNvPicPr>
          <p:nvPr/>
        </p:nvPicPr>
        <p:blipFill rotWithShape="1">
          <a:blip r:embed="rId2"/>
          <a:srcRect l="14082" r="14085" b="-1"/>
          <a:stretch/>
        </p:blipFill>
        <p:spPr>
          <a:xfrm>
            <a:off x="5064970" y="941033"/>
            <a:ext cx="6959426" cy="5545610"/>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315282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35D4D001-D1DD-4368-86CE-839039BF8EFA}"/>
              </a:ext>
            </a:extLst>
          </p:cNvPr>
          <p:cNvPicPr>
            <a:picLocks noChangeAspect="1"/>
          </p:cNvPicPr>
          <p:nvPr/>
        </p:nvPicPr>
        <p:blipFill rotWithShape="1">
          <a:blip r:embed="rId2"/>
          <a:srcRect l="444"/>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3" name="Marcador de contenido 2">
            <a:extLst>
              <a:ext uri="{FF2B5EF4-FFF2-40B4-BE49-F238E27FC236}">
                <a16:creationId xmlns:a16="http://schemas.microsoft.com/office/drawing/2014/main" id="{CEEE4297-B9FC-480B-9DF7-437DC6A8E8EE}"/>
              </a:ext>
            </a:extLst>
          </p:cNvPr>
          <p:cNvSpPr>
            <a:spLocks noGrp="1"/>
          </p:cNvSpPr>
          <p:nvPr>
            <p:ph idx="1"/>
          </p:nvPr>
        </p:nvSpPr>
        <p:spPr>
          <a:xfrm>
            <a:off x="5854975" y="3799642"/>
            <a:ext cx="5552089" cy="2290440"/>
          </a:xfrm>
        </p:spPr>
        <p:txBody>
          <a:bodyPr>
            <a:normAutofit/>
          </a:bodyPr>
          <a:lstStyle/>
          <a:p>
            <a:pPr marL="0" indent="0" algn="just">
              <a:buNone/>
            </a:pPr>
            <a:r>
              <a:rPr lang="es-ES" sz="2000" dirty="0"/>
              <a:t>Dicho lo anterior Fernández de Rota (2008) nos dice que hay que recordar que un movimiento social no es un motín, no es un acto de pánico, no es una turba y por lo tanto no se debe confundir el movimiento con el nivel de organización que tiene. </a:t>
            </a:r>
          </a:p>
          <a:p>
            <a:pPr marL="0" indent="0">
              <a:buNone/>
            </a:pPr>
            <a:endParaRPr lang="es-MX" sz="2000" dirty="0"/>
          </a:p>
        </p:txBody>
      </p:sp>
    </p:spTree>
    <p:extLst>
      <p:ext uri="{BB962C8B-B14F-4D97-AF65-F5344CB8AC3E}">
        <p14:creationId xmlns:p14="http://schemas.microsoft.com/office/powerpoint/2010/main" val="378255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2127A-8003-4881-9531-D6B18FEDCFD4}"/>
              </a:ext>
            </a:extLst>
          </p:cNvPr>
          <p:cNvSpPr>
            <a:spLocks noGrp="1"/>
          </p:cNvSpPr>
          <p:nvPr>
            <p:ph type="title"/>
          </p:nvPr>
        </p:nvSpPr>
        <p:spPr>
          <a:xfrm>
            <a:off x="481013" y="3752849"/>
            <a:ext cx="3290887" cy="2452687"/>
          </a:xfrm>
        </p:spPr>
        <p:txBody>
          <a:bodyPr anchor="ctr">
            <a:normAutofit/>
          </a:bodyPr>
          <a:lstStyle/>
          <a:p>
            <a:r>
              <a:rPr lang="es-MX" sz="3600"/>
              <a:t>¿Cómo funcionan los movimientos sociales?</a:t>
            </a:r>
          </a:p>
        </p:txBody>
      </p:sp>
      <p:pic>
        <p:nvPicPr>
          <p:cNvPr id="4" name="Imagen 3" descr="Personas en un escenario&#10;&#10;Descripción generada automáticamente con confianza baja">
            <a:extLst>
              <a:ext uri="{FF2B5EF4-FFF2-40B4-BE49-F238E27FC236}">
                <a16:creationId xmlns:a16="http://schemas.microsoft.com/office/drawing/2014/main" id="{C90ED906-D0A0-435E-934C-D8DEC968C7ED}"/>
              </a:ext>
            </a:extLst>
          </p:cNvPr>
          <p:cNvPicPr>
            <a:picLocks noChangeAspect="1"/>
          </p:cNvPicPr>
          <p:nvPr/>
        </p:nvPicPr>
        <p:blipFill rotWithShape="1">
          <a:blip r:embed="rId2"/>
          <a:srcRect t="38854" b="751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Marcador de contenido 2">
            <a:extLst>
              <a:ext uri="{FF2B5EF4-FFF2-40B4-BE49-F238E27FC236}">
                <a16:creationId xmlns:a16="http://schemas.microsoft.com/office/drawing/2014/main" id="{92B39C4C-E483-4680-87D7-D370E64414B6}"/>
              </a:ext>
            </a:extLst>
          </p:cNvPr>
          <p:cNvSpPr>
            <a:spLocks noGrp="1"/>
          </p:cNvSpPr>
          <p:nvPr>
            <p:ph idx="1"/>
          </p:nvPr>
        </p:nvSpPr>
        <p:spPr>
          <a:xfrm>
            <a:off x="4223982" y="3752850"/>
            <a:ext cx="7485413" cy="2452687"/>
          </a:xfrm>
        </p:spPr>
        <p:txBody>
          <a:bodyPr anchor="ctr">
            <a:normAutofit/>
          </a:bodyPr>
          <a:lstStyle/>
          <a:p>
            <a:pPr marL="0" indent="0" algn="just">
              <a:buNone/>
            </a:pPr>
            <a:r>
              <a:rPr lang="es-ES" sz="2000" dirty="0"/>
              <a:t>El modelo de Marcos Colectivos de </a:t>
            </a:r>
            <a:r>
              <a:rPr lang="es-ES" sz="2000" dirty="0" err="1"/>
              <a:t>Gamson</a:t>
            </a:r>
            <a:r>
              <a:rPr lang="es-ES" sz="2000" dirty="0"/>
              <a:t> (1992) citado en Calvo (2007) señala que para que se produzca la acción colectiva es necesario que una situación sea interpretada como injusta, desde un marco grupal, y que se plantee la necesidad de corregirla. Esta conciencia compartida sobre la injusticia es lo que llama cognición caliente. </a:t>
            </a:r>
            <a:endParaRPr lang="es-MX" sz="2000" dirty="0"/>
          </a:p>
        </p:txBody>
      </p:sp>
    </p:spTree>
    <p:extLst>
      <p:ext uri="{BB962C8B-B14F-4D97-AF65-F5344CB8AC3E}">
        <p14:creationId xmlns:p14="http://schemas.microsoft.com/office/powerpoint/2010/main" val="352521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20B9E0-DA3E-44E1-B14D-DAEDCA31B1F3}"/>
              </a:ext>
            </a:extLst>
          </p:cNvPr>
          <p:cNvSpPr>
            <a:spLocks noGrp="1"/>
          </p:cNvSpPr>
          <p:nvPr>
            <p:ph type="title"/>
          </p:nvPr>
        </p:nvSpPr>
        <p:spPr>
          <a:xfrm>
            <a:off x="836679" y="723898"/>
            <a:ext cx="6002110" cy="1495425"/>
          </a:xfrm>
        </p:spPr>
        <p:txBody>
          <a:bodyPr>
            <a:normAutofit/>
          </a:bodyPr>
          <a:lstStyle/>
          <a:p>
            <a:r>
              <a:rPr lang="es-MX" sz="4000"/>
              <a:t>¿Cómo funciona?</a:t>
            </a:r>
            <a:br>
              <a:rPr lang="es-MX" sz="4000"/>
            </a:br>
            <a:endParaRPr lang="es-MX" sz="4000"/>
          </a:p>
        </p:txBody>
      </p:sp>
      <p:sp>
        <p:nvSpPr>
          <p:cNvPr id="3" name="Marcador de contenido 2">
            <a:extLst>
              <a:ext uri="{FF2B5EF4-FFF2-40B4-BE49-F238E27FC236}">
                <a16:creationId xmlns:a16="http://schemas.microsoft.com/office/drawing/2014/main" id="{FE3213B6-D0A2-4324-AE60-58E2091D678D}"/>
              </a:ext>
            </a:extLst>
          </p:cNvPr>
          <p:cNvSpPr>
            <a:spLocks noGrp="1"/>
          </p:cNvSpPr>
          <p:nvPr>
            <p:ph idx="1"/>
          </p:nvPr>
        </p:nvSpPr>
        <p:spPr>
          <a:xfrm>
            <a:off x="550416" y="2405067"/>
            <a:ext cx="6288374" cy="3729034"/>
          </a:xfrm>
        </p:spPr>
        <p:txBody>
          <a:bodyPr>
            <a:normAutofit/>
          </a:bodyPr>
          <a:lstStyle/>
          <a:p>
            <a:pPr marL="0" indent="0" algn="just">
              <a:buNone/>
            </a:pPr>
            <a:r>
              <a:rPr lang="es-ES" sz="2000" dirty="0"/>
              <a:t>Para </a:t>
            </a:r>
            <a:r>
              <a:rPr lang="es-ES" sz="2000" dirty="0" err="1"/>
              <a:t>Gamson</a:t>
            </a:r>
            <a:r>
              <a:rPr lang="es-ES" sz="2000" dirty="0"/>
              <a:t> (1992) citado en Calvo (2007) un marco de acción colectiva se refiere a esquemas interpretativos de la realidad que inspiran y legitiman las actividades y campañas de un movimiento social, pues son un producto tanto de los esquemas y sentimientos preexistentes en una población dada, como del trabajo de significación que efectúan los colaboradores y organizadores de la movilización colectiva. </a:t>
            </a:r>
          </a:p>
        </p:txBody>
      </p:sp>
      <p:pic>
        <p:nvPicPr>
          <p:cNvPr id="4" name="Imagen 3" descr="Dibujo en blanco y negro de una persona&#10;&#10;Descripción generada automáticamente con confianza media">
            <a:extLst>
              <a:ext uri="{FF2B5EF4-FFF2-40B4-BE49-F238E27FC236}">
                <a16:creationId xmlns:a16="http://schemas.microsoft.com/office/drawing/2014/main" id="{6D48A1F0-F7FF-431C-A135-E80AB55B9F9E}"/>
              </a:ext>
            </a:extLst>
          </p:cNvPr>
          <p:cNvPicPr>
            <a:picLocks noChangeAspect="1"/>
          </p:cNvPicPr>
          <p:nvPr/>
        </p:nvPicPr>
        <p:blipFill rotWithShape="1">
          <a:blip r:embed="rId2"/>
          <a:srcRect l="15350"/>
          <a:stretch/>
        </p:blipFill>
        <p:spPr>
          <a:xfrm>
            <a:off x="7199440" y="10"/>
            <a:ext cx="4992560" cy="6857990"/>
          </a:xfrm>
          <a:prstGeom prst="rect">
            <a:avLst/>
          </a:prstGeom>
          <a:effectLst/>
        </p:spPr>
      </p:pic>
    </p:spTree>
    <p:extLst>
      <p:ext uri="{BB962C8B-B14F-4D97-AF65-F5344CB8AC3E}">
        <p14:creationId xmlns:p14="http://schemas.microsoft.com/office/powerpoint/2010/main" val="413345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 dibujo de una persona&#10;&#10;Descripción generada automáticamente con confianza baja">
            <a:extLst>
              <a:ext uri="{FF2B5EF4-FFF2-40B4-BE49-F238E27FC236}">
                <a16:creationId xmlns:a16="http://schemas.microsoft.com/office/drawing/2014/main" id="{862263D8-B087-400C-B917-161E43575E8F}"/>
              </a:ext>
            </a:extLst>
          </p:cNvPr>
          <p:cNvPicPr>
            <a:picLocks noChangeAspect="1"/>
          </p:cNvPicPr>
          <p:nvPr/>
        </p:nvPicPr>
        <p:blipFill rotWithShape="1">
          <a:blip r:embed="rId2"/>
          <a:srcRect r="6237"/>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2DE705DD-0BBB-45AA-9A10-396865BE5AA7}"/>
              </a:ext>
            </a:extLst>
          </p:cNvPr>
          <p:cNvSpPr>
            <a:spLocks noGrp="1"/>
          </p:cNvSpPr>
          <p:nvPr>
            <p:ph idx="1"/>
          </p:nvPr>
        </p:nvSpPr>
        <p:spPr>
          <a:xfrm>
            <a:off x="7531610" y="2434201"/>
            <a:ext cx="3822189" cy="3742762"/>
          </a:xfrm>
        </p:spPr>
        <p:txBody>
          <a:bodyPr>
            <a:normAutofit/>
          </a:bodyPr>
          <a:lstStyle/>
          <a:p>
            <a:pPr marL="0" indent="0" algn="just">
              <a:buNone/>
            </a:pPr>
            <a:r>
              <a:rPr lang="es-ES" sz="2000" dirty="0" err="1"/>
              <a:t>Gamson</a:t>
            </a:r>
            <a:r>
              <a:rPr lang="es-ES" sz="2000" dirty="0"/>
              <a:t> (1992) utiliza este concepto para analizar los procesos de creación de marcos, y destaca que un marco de acción colectiva está compuesto de tres factores que movilizan a las personas: injusticia, identidad y eficacia.</a:t>
            </a:r>
            <a:endParaRPr lang="es-MX" sz="2000" dirty="0"/>
          </a:p>
          <a:p>
            <a:pPr marL="0" indent="0">
              <a:buNone/>
            </a:pPr>
            <a:endParaRPr lang="es-MX" sz="2000" dirty="0"/>
          </a:p>
        </p:txBody>
      </p:sp>
    </p:spTree>
    <p:extLst>
      <p:ext uri="{BB962C8B-B14F-4D97-AF65-F5344CB8AC3E}">
        <p14:creationId xmlns:p14="http://schemas.microsoft.com/office/powerpoint/2010/main" val="203424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6443F2-6875-42A7-94AF-680EF69C95F8}"/>
              </a:ext>
            </a:extLst>
          </p:cNvPr>
          <p:cNvPicPr>
            <a:picLocks noChangeAspect="1"/>
          </p:cNvPicPr>
          <p:nvPr/>
        </p:nvPicPr>
        <p:blipFill rotWithShape="1">
          <a:blip r:embed="rId2"/>
          <a:srcRect l="1778" r="1" b="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CE669B3D-93A4-4FB7-B41E-822E1EF9835F}"/>
              </a:ext>
            </a:extLst>
          </p:cNvPr>
          <p:cNvSpPr>
            <a:spLocks noGrp="1"/>
          </p:cNvSpPr>
          <p:nvPr>
            <p:ph type="title"/>
          </p:nvPr>
        </p:nvSpPr>
        <p:spPr>
          <a:xfrm>
            <a:off x="709448" y="1913950"/>
            <a:ext cx="4204137" cy="1342754"/>
          </a:xfrm>
        </p:spPr>
        <p:txBody>
          <a:bodyPr>
            <a:normAutofit/>
          </a:bodyPr>
          <a:lstStyle/>
          <a:p>
            <a:pPr algn="ctr"/>
            <a:r>
              <a:rPr lang="es-MX" sz="3600"/>
              <a:t>Injusticia</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2EF3FED-101B-425F-BCD1-92560A05356B}"/>
              </a:ext>
            </a:extLst>
          </p:cNvPr>
          <p:cNvSpPr>
            <a:spLocks noGrp="1"/>
          </p:cNvSpPr>
          <p:nvPr>
            <p:ph idx="1"/>
          </p:nvPr>
        </p:nvSpPr>
        <p:spPr>
          <a:xfrm>
            <a:off x="525516" y="3417573"/>
            <a:ext cx="4593021" cy="2619839"/>
          </a:xfrm>
        </p:spPr>
        <p:txBody>
          <a:bodyPr anchor="ctr">
            <a:normAutofit/>
          </a:bodyPr>
          <a:lstStyle/>
          <a:p>
            <a:pPr marL="0" indent="0" algn="just">
              <a:buNone/>
            </a:pPr>
            <a:r>
              <a:rPr lang="es-ES" sz="2000" dirty="0"/>
              <a:t>El primero se refiere en términos generales al proceso de sufrimiento social seguido de una indignación moral expresada en forma de conciencia política.</a:t>
            </a:r>
            <a:endParaRPr lang="es-MX" sz="2000" dirty="0"/>
          </a:p>
        </p:txBody>
      </p:sp>
    </p:spTree>
    <p:extLst>
      <p:ext uri="{BB962C8B-B14F-4D97-AF65-F5344CB8AC3E}">
        <p14:creationId xmlns:p14="http://schemas.microsoft.com/office/powerpoint/2010/main" val="27390928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668</Words>
  <Application>Microsoft Office PowerPoint</Application>
  <PresentationFormat>Panorámica</PresentationFormat>
  <Paragraphs>21</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Rockwell</vt:lpstr>
      <vt:lpstr>Tema de Office</vt:lpstr>
      <vt:lpstr>Movimientos sociales</vt:lpstr>
      <vt:lpstr>Presentación de PowerPoint</vt:lpstr>
      <vt:lpstr>Presentación de PowerPoint</vt:lpstr>
      <vt:lpstr>Presentación de PowerPoint</vt:lpstr>
      <vt:lpstr>Presentación de PowerPoint</vt:lpstr>
      <vt:lpstr>¿Cómo funcionan los movimientos sociales?</vt:lpstr>
      <vt:lpstr>¿Cómo funciona? </vt:lpstr>
      <vt:lpstr>Presentación de PowerPoint</vt:lpstr>
      <vt:lpstr>Injusticia</vt:lpstr>
      <vt:lpstr>Identidad</vt:lpstr>
      <vt:lpstr>Eficacia </vt:lpstr>
      <vt:lpstr>Presentación de PowerPoint</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Movimientos sociales</dc:title>
  <dc:creator>Adrián Solano</dc:creator>
  <cp:lastModifiedBy>Adrián Solano</cp:lastModifiedBy>
  <cp:revision>17</cp:revision>
  <dcterms:created xsi:type="dcterms:W3CDTF">2021-05-28T01:52:54Z</dcterms:created>
  <dcterms:modified xsi:type="dcterms:W3CDTF">2021-05-31T19:28:24Z</dcterms:modified>
</cp:coreProperties>
</file>