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153"/>
  </p:normalViewPr>
  <p:slideViewPr>
    <p:cSldViewPr snapToGrid="0" snapToObjects="1">
      <p:cViewPr varScale="1">
        <p:scale>
          <a:sx n="73" d="100"/>
          <a:sy n="73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07A9D6B-3558-264D-B2BA-73A75C831921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7969E8-0050-E140-9D88-DA479103BC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118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9D6B-3558-264D-B2BA-73A75C831921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969E8-0050-E140-9D88-DA479103BC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2155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07A9D6B-3558-264D-B2BA-73A75C831921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7969E8-0050-E140-9D88-DA479103BC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3285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9D6B-3558-264D-B2BA-73A75C831921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D7969E8-0050-E140-9D88-DA479103BC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6054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07A9D6B-3558-264D-B2BA-73A75C831921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7969E8-0050-E140-9D88-DA479103BC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1237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9D6B-3558-264D-B2BA-73A75C831921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969E8-0050-E140-9D88-DA479103BC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682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9D6B-3558-264D-B2BA-73A75C831921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969E8-0050-E140-9D88-DA479103BC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1251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9D6B-3558-264D-B2BA-73A75C831921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969E8-0050-E140-9D88-DA479103BC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9585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9D6B-3558-264D-B2BA-73A75C831921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969E8-0050-E140-9D88-DA479103BC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4535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07A9D6B-3558-264D-B2BA-73A75C831921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7969E8-0050-E140-9D88-DA479103BC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7701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A9D6B-3558-264D-B2BA-73A75C831921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969E8-0050-E140-9D88-DA479103BC5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1613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07A9D6B-3558-264D-B2BA-73A75C831921}" type="datetimeFigureOut">
              <a:rPr lang="es-MX" smtClean="0"/>
              <a:t>16/10/2022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D7969E8-0050-E140-9D88-DA479103BC58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42801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eandalucia.ccoo.es/docu/p5sd7465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8DE046-5B99-E49B-4CD2-0E73CDF665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5400" dirty="0"/>
              <a:t>APRENDIZAJE VICARIO</a:t>
            </a:r>
          </a:p>
        </p:txBody>
      </p:sp>
    </p:spTree>
    <p:extLst>
      <p:ext uri="{BB962C8B-B14F-4D97-AF65-F5344CB8AC3E}">
        <p14:creationId xmlns:p14="http://schemas.microsoft.com/office/powerpoint/2010/main" val="4141391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ontrol de Estímulo — Tu Conducta">
            <a:extLst>
              <a:ext uri="{FF2B5EF4-FFF2-40B4-BE49-F238E27FC236}">
                <a16:creationId xmlns:a16="http://schemas.microsoft.com/office/drawing/2014/main" id="{C077763C-6C83-3E74-4E66-9FAC71EFDE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6777" y="4898571"/>
            <a:ext cx="1518907" cy="172429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204AFED9-C3B4-B9EF-7C6E-B270C872D581}"/>
              </a:ext>
            </a:extLst>
          </p:cNvPr>
          <p:cNvSpPr txBox="1"/>
          <p:nvPr/>
        </p:nvSpPr>
        <p:spPr>
          <a:xfrm>
            <a:off x="1351471" y="2189306"/>
            <a:ext cx="9489057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dirty="0" smtClean="0">
                <a:effectLst/>
                <a:cs typeface="Times New Roman" panose="02020603050405020304" pitchFamily="18" charset="0"/>
              </a:rPr>
              <a:t>Para Ruiz (2010), el </a:t>
            </a:r>
            <a:r>
              <a:rPr lang="es-MX" dirty="0">
                <a:effectLst/>
                <a:cs typeface="Times New Roman" panose="02020603050405020304" pitchFamily="18" charset="0"/>
              </a:rPr>
              <a:t>aprendizaje permite adaptarnos a las exigencias del ambiente, acomodarnos a nuestro medio, y estos reajustes son tan importantes como cualquier otro proceso </a:t>
            </a:r>
            <a:r>
              <a:rPr lang="es-MX" dirty="0" smtClean="0">
                <a:effectLst/>
                <a:cs typeface="Times New Roman" panose="02020603050405020304" pitchFamily="18" charset="0"/>
              </a:rPr>
              <a:t>fisiológico</a:t>
            </a:r>
            <a:r>
              <a:rPr lang="es-MX" dirty="0">
                <a:effectLst/>
                <a:cs typeface="Times New Roman" panose="02020603050405020304" pitchFamily="18" charset="0"/>
              </a:rPr>
              <a:t>. Entendemos el aprendizaje como la </a:t>
            </a:r>
            <a:r>
              <a:rPr lang="es-MX" dirty="0" smtClean="0">
                <a:effectLst/>
                <a:cs typeface="Times New Roman" panose="02020603050405020304" pitchFamily="18" charset="0"/>
              </a:rPr>
              <a:t>adquisición </a:t>
            </a:r>
            <a:r>
              <a:rPr lang="es-MX" dirty="0">
                <a:effectLst/>
                <a:cs typeface="Times New Roman" panose="02020603050405020304" pitchFamily="18" charset="0"/>
              </a:rPr>
              <a:t>de una nueva conducta, pero </a:t>
            </a:r>
            <a:r>
              <a:rPr lang="es-MX" dirty="0" smtClean="0">
                <a:effectLst/>
                <a:cs typeface="Times New Roman" panose="02020603050405020304" pitchFamily="18" charset="0"/>
              </a:rPr>
              <a:t>también </a:t>
            </a:r>
            <a:r>
              <a:rPr lang="es-MX" dirty="0">
                <a:effectLst/>
                <a:cs typeface="Times New Roman" panose="02020603050405020304" pitchFamily="18" charset="0"/>
              </a:rPr>
              <a:t>implica la </a:t>
            </a:r>
            <a:r>
              <a:rPr lang="es-MX" dirty="0" smtClean="0">
                <a:effectLst/>
                <a:cs typeface="Times New Roman" panose="02020603050405020304" pitchFamily="18" charset="0"/>
              </a:rPr>
              <a:t>inhibición </a:t>
            </a:r>
            <a:r>
              <a:rPr lang="es-MX" dirty="0">
                <a:effectLst/>
                <a:cs typeface="Times New Roman" panose="02020603050405020304" pitchFamily="18" charset="0"/>
              </a:rPr>
              <a:t>de una conducta que no es adecuada. </a:t>
            </a:r>
            <a:endParaRPr lang="es-MX" dirty="0" smtClean="0">
              <a:effectLst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dirty="0" smtClean="0">
                <a:effectLst/>
                <a:cs typeface="Times New Roman" panose="02020603050405020304" pitchFamily="18" charset="0"/>
              </a:rPr>
              <a:t>El </a:t>
            </a:r>
            <a:r>
              <a:rPr lang="es-MX" dirty="0">
                <a:effectLst/>
                <a:cs typeface="Times New Roman" panose="02020603050405020304" pitchFamily="18" charset="0"/>
              </a:rPr>
              <a:t>aprendizaje supone un cambio continuo y permanente en el comportamiento, que refleja una </a:t>
            </a:r>
            <a:r>
              <a:rPr lang="es-MX" dirty="0" smtClean="0">
                <a:effectLst/>
                <a:cs typeface="Times New Roman" panose="02020603050405020304" pitchFamily="18" charset="0"/>
              </a:rPr>
              <a:t>adquisición </a:t>
            </a:r>
            <a:r>
              <a:rPr lang="es-MX" dirty="0">
                <a:effectLst/>
                <a:cs typeface="Times New Roman" panose="02020603050405020304" pitchFamily="18" charset="0"/>
              </a:rPr>
              <a:t>de conocimientos o habilidades a </a:t>
            </a:r>
            <a:r>
              <a:rPr lang="es-MX" dirty="0" smtClean="0">
                <a:effectLst/>
                <a:cs typeface="Times New Roman" panose="02020603050405020304" pitchFamily="18" charset="0"/>
              </a:rPr>
              <a:t>través </a:t>
            </a:r>
            <a:r>
              <a:rPr lang="es-MX" dirty="0">
                <a:effectLst/>
                <a:cs typeface="Times New Roman" panose="02020603050405020304" pitchFamily="18" charset="0"/>
              </a:rPr>
              <a:t>de la experiencia y que puede incluir el estudio, la </a:t>
            </a:r>
            <a:r>
              <a:rPr lang="es-MX" dirty="0" smtClean="0">
                <a:effectLst/>
                <a:cs typeface="Times New Roman" panose="02020603050405020304" pitchFamily="18" charset="0"/>
              </a:rPr>
              <a:t>observación </a:t>
            </a:r>
            <a:r>
              <a:rPr lang="es-MX" dirty="0">
                <a:effectLst/>
                <a:cs typeface="Times New Roman" panose="02020603050405020304" pitchFamily="18" charset="0"/>
              </a:rPr>
              <a:t>y la </a:t>
            </a:r>
            <a:r>
              <a:rPr lang="es-MX" dirty="0" smtClean="0">
                <a:effectLst/>
                <a:cs typeface="Times New Roman" panose="02020603050405020304" pitchFamily="18" charset="0"/>
              </a:rPr>
              <a:t>práctica</a:t>
            </a:r>
            <a:r>
              <a:rPr lang="es-MX" dirty="0">
                <a:effectLst/>
                <a:cs typeface="Times New Roman" panose="02020603050405020304" pitchFamily="18" charset="0"/>
              </a:rPr>
              <a:t>. </a:t>
            </a:r>
            <a:endParaRPr lang="es-MX" dirty="0">
              <a:cs typeface="Times New Roman" panose="02020603050405020304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721550" y="755482"/>
            <a:ext cx="85399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APRENDIZAJE  VICARIO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7156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ÉTODOS Y ESTÍMULOS DEL APRENDIZAJE, APRENDER ENSEÑAR">
            <a:extLst>
              <a:ext uri="{FF2B5EF4-FFF2-40B4-BE49-F238E27FC236}">
                <a16:creationId xmlns:a16="http://schemas.microsoft.com/office/drawing/2014/main" id="{7A1FA470-2A88-70A2-45A1-2D249AF70A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67" y="4898969"/>
            <a:ext cx="2145759" cy="149126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33B843E-2E84-FBE6-723C-735AE358D28B}"/>
              </a:ext>
            </a:extLst>
          </p:cNvPr>
          <p:cNvSpPr txBox="1"/>
          <p:nvPr/>
        </p:nvSpPr>
        <p:spPr>
          <a:xfrm>
            <a:off x="1554495" y="2262366"/>
            <a:ext cx="9017480" cy="3277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dirty="0">
                <a:effectLst/>
                <a:cs typeface="Times New Roman" panose="02020603050405020304" pitchFamily="18" charset="0"/>
              </a:rPr>
              <a:t>El </a:t>
            </a:r>
            <a:r>
              <a:rPr lang="es-MX" dirty="0" smtClean="0">
                <a:effectLst/>
                <a:cs typeface="Times New Roman" panose="02020603050405020304" pitchFamily="18" charset="0"/>
              </a:rPr>
              <a:t>psicólogo </a:t>
            </a:r>
            <a:r>
              <a:rPr lang="es-MX" dirty="0">
                <a:effectLst/>
                <a:cs typeface="Times New Roman" panose="02020603050405020304" pitchFamily="18" charset="0"/>
              </a:rPr>
              <a:t>norteamericano Albert Bandura ha elaborado una </a:t>
            </a:r>
            <a:r>
              <a:rPr lang="es-MX" dirty="0" smtClean="0">
                <a:effectLst/>
                <a:cs typeface="Times New Roman" panose="02020603050405020304" pitchFamily="18" charset="0"/>
              </a:rPr>
              <a:t>teoría </a:t>
            </a:r>
            <a:r>
              <a:rPr lang="es-MX" dirty="0">
                <a:effectLst/>
                <a:cs typeface="Times New Roman" panose="02020603050405020304" pitchFamily="18" charset="0"/>
              </a:rPr>
              <a:t>del aprendizaje en la que a partir de los conceptos de refuerzos y </a:t>
            </a:r>
            <a:r>
              <a:rPr lang="es-MX" dirty="0" smtClean="0">
                <a:effectLst/>
                <a:cs typeface="Times New Roman" panose="02020603050405020304" pitchFamily="18" charset="0"/>
              </a:rPr>
              <a:t>observación </a:t>
            </a:r>
            <a:r>
              <a:rPr lang="es-MX" dirty="0">
                <a:effectLst/>
                <a:cs typeface="Times New Roman" panose="02020603050405020304" pitchFamily="18" charset="0"/>
              </a:rPr>
              <a:t>ha ido concediendo </a:t>
            </a:r>
            <a:r>
              <a:rPr lang="es-MX" dirty="0" smtClean="0">
                <a:effectLst/>
                <a:cs typeface="Times New Roman" panose="02020603050405020304" pitchFamily="18" charset="0"/>
              </a:rPr>
              <a:t>más </a:t>
            </a:r>
            <a:r>
              <a:rPr lang="es-MX" dirty="0">
                <a:effectLst/>
                <a:cs typeface="Times New Roman" panose="02020603050405020304" pitchFamily="18" charset="0"/>
              </a:rPr>
              <a:t>importancia a los procesos mentales internos (cognitivos) </a:t>
            </a:r>
            <a:r>
              <a:rPr lang="es-MX" dirty="0" smtClean="0">
                <a:effectLst/>
                <a:cs typeface="Times New Roman" panose="02020603050405020304" pitchFamily="18" charset="0"/>
              </a:rPr>
              <a:t>así </a:t>
            </a:r>
            <a:r>
              <a:rPr lang="es-MX" dirty="0">
                <a:effectLst/>
                <a:cs typeface="Times New Roman" panose="02020603050405020304" pitchFamily="18" charset="0"/>
              </a:rPr>
              <a:t>como a la </a:t>
            </a:r>
            <a:r>
              <a:rPr lang="es-MX" dirty="0" smtClean="0">
                <a:effectLst/>
                <a:cs typeface="Times New Roman" panose="02020603050405020304" pitchFamily="18" charset="0"/>
              </a:rPr>
              <a:t>interacción </a:t>
            </a:r>
            <a:r>
              <a:rPr lang="es-MX" dirty="0">
                <a:effectLst/>
                <a:cs typeface="Times New Roman" panose="02020603050405020304" pitchFamily="18" charset="0"/>
              </a:rPr>
              <a:t>del sujeto con los </a:t>
            </a:r>
            <a:r>
              <a:rPr lang="es-MX" dirty="0" smtClean="0">
                <a:effectLst/>
                <a:cs typeface="Times New Roman" panose="02020603050405020304" pitchFamily="18" charset="0"/>
              </a:rPr>
              <a:t>demás</a:t>
            </a:r>
            <a:r>
              <a:rPr lang="es-MX" dirty="0">
                <a:effectLst/>
                <a:cs typeface="Times New Roman" panose="02020603050405020304" pitchFamily="18" charset="0"/>
              </a:rPr>
              <a:t>. </a:t>
            </a:r>
            <a:endParaRPr lang="es-MX" dirty="0" smtClean="0">
              <a:effectLst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dirty="0" smtClean="0">
                <a:cs typeface="Times New Roman" panose="02020603050405020304" pitchFamily="18" charset="0"/>
              </a:rPr>
              <a:t>Bandura </a:t>
            </a:r>
            <a:r>
              <a:rPr lang="es-MX" dirty="0">
                <a:cs typeface="Times New Roman" panose="02020603050405020304" pitchFamily="18" charset="0"/>
              </a:rPr>
              <a:t>acepta que los seres humanos adquieren destrezas y conductas de modo operante e instrumental, rechazando </a:t>
            </a:r>
            <a:r>
              <a:rPr lang="es-MX" dirty="0" smtClean="0">
                <a:cs typeface="Times New Roman" panose="02020603050405020304" pitchFamily="18" charset="0"/>
              </a:rPr>
              <a:t>así </a:t>
            </a:r>
            <a:r>
              <a:rPr lang="es-MX" dirty="0">
                <a:cs typeface="Times New Roman" panose="02020603050405020304" pitchFamily="18" charset="0"/>
              </a:rPr>
              <a:t>que nuestros aprendizajes se realicen </a:t>
            </a:r>
            <a:r>
              <a:rPr lang="es-MX" dirty="0" smtClean="0">
                <a:cs typeface="Times New Roman" panose="02020603050405020304" pitchFamily="18" charset="0"/>
              </a:rPr>
              <a:t>según </a:t>
            </a:r>
            <a:r>
              <a:rPr lang="es-MX" dirty="0">
                <a:cs typeface="Times New Roman" panose="02020603050405020304" pitchFamily="18" charset="0"/>
              </a:rPr>
              <a:t>el modelo conductista. Pone de relieve como entre la </a:t>
            </a:r>
            <a:r>
              <a:rPr lang="es-MX" dirty="0" smtClean="0">
                <a:cs typeface="Times New Roman" panose="02020603050405020304" pitchFamily="18" charset="0"/>
              </a:rPr>
              <a:t>observación </a:t>
            </a:r>
            <a:r>
              <a:rPr lang="es-MX" dirty="0">
                <a:cs typeface="Times New Roman" panose="02020603050405020304" pitchFamily="18" charset="0"/>
              </a:rPr>
              <a:t>y la </a:t>
            </a:r>
            <a:r>
              <a:rPr lang="es-MX" dirty="0" smtClean="0">
                <a:cs typeface="Times New Roman" panose="02020603050405020304" pitchFamily="18" charset="0"/>
              </a:rPr>
              <a:t>imitación </a:t>
            </a:r>
            <a:r>
              <a:rPr lang="es-MX" dirty="0">
                <a:cs typeface="Times New Roman" panose="02020603050405020304" pitchFamily="18" charset="0"/>
              </a:rPr>
              <a:t>intervienen factores cognitivos que ayudan al sujeto a decidir si lo observado se imita o </a:t>
            </a:r>
            <a:r>
              <a:rPr lang="es-MX" dirty="0" smtClean="0">
                <a:cs typeface="Times New Roman" panose="02020603050405020304" pitchFamily="18" charset="0"/>
              </a:rPr>
              <a:t>no</a:t>
            </a:r>
            <a:r>
              <a:rPr lang="es-MX" dirty="0">
                <a:cs typeface="Times New Roman" panose="02020603050405020304" pitchFamily="18" charset="0"/>
              </a:rPr>
              <a:t> </a:t>
            </a:r>
            <a:r>
              <a:rPr lang="es-MX" dirty="0" smtClean="0">
                <a:cs typeface="Times New Roman" panose="02020603050405020304" pitchFamily="18" charset="0"/>
              </a:rPr>
              <a:t>(Ruiz, 2010).</a:t>
            </a:r>
            <a:endParaRPr lang="es-MX" dirty="0">
              <a:cs typeface="Times New Roman" panose="02020603050405020304" pitchFamily="18" charset="0"/>
            </a:endParaRPr>
          </a:p>
          <a:p>
            <a:endParaRPr lang="es-MX" dirty="0"/>
          </a:p>
        </p:txBody>
      </p:sp>
      <p:sp>
        <p:nvSpPr>
          <p:cNvPr id="2" name="Rectángulo 1"/>
          <p:cNvSpPr/>
          <p:nvPr/>
        </p:nvSpPr>
        <p:spPr>
          <a:xfrm>
            <a:off x="2595748" y="704957"/>
            <a:ext cx="69349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ALBERT BANDURA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0619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l aprendizaje observacional - Procesos básicos y aplicaciones">
            <a:extLst>
              <a:ext uri="{FF2B5EF4-FFF2-40B4-BE49-F238E27FC236}">
                <a16:creationId xmlns:a16="http://schemas.microsoft.com/office/drawing/2014/main" id="{103CD5ED-06A5-9DB6-4C4D-F7A702FAB9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658" y="4691534"/>
            <a:ext cx="3129418" cy="20862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990EDE07-BFA3-8FBC-0799-6702DBF55A42}"/>
              </a:ext>
            </a:extLst>
          </p:cNvPr>
          <p:cNvSpPr txBox="1"/>
          <p:nvPr/>
        </p:nvSpPr>
        <p:spPr>
          <a:xfrm>
            <a:off x="836023" y="2113928"/>
            <a:ext cx="9811725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dirty="0">
                <a:effectLst/>
                <a:cs typeface="Times New Roman" panose="02020603050405020304" pitchFamily="18" charset="0"/>
              </a:rPr>
              <a:t>Este autor es reconocido por sus estudios sobre el aprendizaje observacional, a </a:t>
            </a:r>
            <a:r>
              <a:rPr lang="es-MX" dirty="0" smtClean="0">
                <a:effectLst/>
                <a:cs typeface="Times New Roman" panose="02020603050405020304" pitchFamily="18" charset="0"/>
              </a:rPr>
              <a:t>través </a:t>
            </a:r>
            <a:r>
              <a:rPr lang="es-MX" dirty="0">
                <a:effectLst/>
                <a:cs typeface="Times New Roman" panose="02020603050405020304" pitchFamily="18" charset="0"/>
              </a:rPr>
              <a:t>del cual ha demostrado que los seres humanos adquieren conductas nuevas sin un refuerzo obvio. El </a:t>
            </a:r>
            <a:r>
              <a:rPr lang="es-MX" dirty="0">
                <a:cs typeface="Times New Roman" panose="02020603050405020304" pitchFamily="18" charset="0"/>
              </a:rPr>
              <a:t>ú</a:t>
            </a:r>
            <a:r>
              <a:rPr lang="es-MX" dirty="0" smtClean="0">
                <a:effectLst/>
                <a:cs typeface="Times New Roman" panose="02020603050405020304" pitchFamily="18" charset="0"/>
              </a:rPr>
              <a:t>nico </a:t>
            </a:r>
            <a:r>
              <a:rPr lang="es-MX" dirty="0">
                <a:effectLst/>
                <a:cs typeface="Times New Roman" panose="02020603050405020304" pitchFamily="18" charset="0"/>
              </a:rPr>
              <a:t>requisito para el aprendizaje puede ser que la persona observe a otro individuo o modelo llevar a cabo una determinada </a:t>
            </a:r>
            <a:r>
              <a:rPr lang="es-MX" dirty="0" smtClean="0">
                <a:effectLst/>
                <a:cs typeface="Times New Roman" panose="02020603050405020304" pitchFamily="18" charset="0"/>
              </a:rPr>
              <a:t>conducta (Ruiz, 2010). Más </a:t>
            </a:r>
            <a:r>
              <a:rPr lang="es-MX" dirty="0">
                <a:effectLst/>
                <a:cs typeface="Times New Roman" panose="02020603050405020304" pitchFamily="18" charset="0"/>
              </a:rPr>
              <a:t>tarde, especialmente si el modelo </a:t>
            </a:r>
            <a:r>
              <a:rPr lang="es-MX" dirty="0" smtClean="0">
                <a:effectLst/>
                <a:cs typeface="Times New Roman" panose="02020603050405020304" pitchFamily="18" charset="0"/>
              </a:rPr>
              <a:t>recibi</a:t>
            </a:r>
            <a:r>
              <a:rPr lang="es-MX" dirty="0">
                <a:cs typeface="Times New Roman" panose="02020603050405020304" pitchFamily="18" charset="0"/>
              </a:rPr>
              <a:t>ó</a:t>
            </a:r>
            <a:r>
              <a:rPr lang="es-MX" dirty="0" smtClean="0">
                <a:effectLst/>
                <a:cs typeface="Times New Roman" panose="02020603050405020304" pitchFamily="18" charset="0"/>
              </a:rPr>
              <a:t> </a:t>
            </a:r>
            <a:r>
              <a:rPr lang="es-MX" dirty="0">
                <a:effectLst/>
                <a:cs typeface="Times New Roman" panose="02020603050405020304" pitchFamily="18" charset="0"/>
              </a:rPr>
              <a:t>una recompensa visible por su </a:t>
            </a:r>
            <a:r>
              <a:rPr lang="es-MX" dirty="0" smtClean="0">
                <a:effectLst/>
                <a:cs typeface="Times New Roman" panose="02020603050405020304" pitchFamily="18" charset="0"/>
              </a:rPr>
              <a:t>ejecución</a:t>
            </a:r>
            <a:r>
              <a:rPr lang="es-MX" dirty="0">
                <a:effectLst/>
                <a:cs typeface="Times New Roman" panose="02020603050405020304" pitchFamily="18" charset="0"/>
              </a:rPr>
              <a:t>, el observante puede manifestar </a:t>
            </a:r>
            <a:r>
              <a:rPr lang="es-MX" dirty="0" smtClean="0">
                <a:effectLst/>
                <a:cs typeface="Times New Roman" panose="02020603050405020304" pitchFamily="18" charset="0"/>
              </a:rPr>
              <a:t>también </a:t>
            </a:r>
            <a:r>
              <a:rPr lang="es-MX" dirty="0">
                <a:effectLst/>
                <a:cs typeface="Times New Roman" panose="02020603050405020304" pitchFamily="18" charset="0"/>
              </a:rPr>
              <a:t>la respuesta nueva cuando se le proporcione la oportunidad para hacerlo. </a:t>
            </a:r>
            <a:endParaRPr lang="es-MX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911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Aprendizaje vicario de Bandura, aprender por observación - depsicologia.com">
            <a:extLst>
              <a:ext uri="{FF2B5EF4-FFF2-40B4-BE49-F238E27FC236}">
                <a16:creationId xmlns:a16="http://schemas.microsoft.com/office/drawing/2014/main" id="{E0ED5A43-0163-1B5C-8724-D74A7AB8F2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9117" y="2060710"/>
            <a:ext cx="5651984" cy="3781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7DC13718-0CFC-4021-778E-7A0289379D54}"/>
              </a:ext>
            </a:extLst>
          </p:cNvPr>
          <p:cNvSpPr txBox="1"/>
          <p:nvPr/>
        </p:nvSpPr>
        <p:spPr>
          <a:xfrm>
            <a:off x="942702" y="2451299"/>
            <a:ext cx="10306595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b="0" i="0" u="none" strike="noStrike" dirty="0">
                <a:effectLst/>
                <a:cs typeface="Times New Roman" panose="02020603050405020304" pitchFamily="18" charset="0"/>
              </a:rPr>
              <a:t>Se conoce como </a:t>
            </a:r>
            <a:r>
              <a:rPr lang="es-MX" b="1" i="1" u="none" strike="noStrike" dirty="0">
                <a:effectLst/>
                <a:cs typeface="Times New Roman" panose="02020603050405020304" pitchFamily="18" charset="0"/>
              </a:rPr>
              <a:t>aprendizaje vicario </a:t>
            </a:r>
            <a:r>
              <a:rPr lang="es-MX" b="0" i="0" u="none" strike="noStrike" dirty="0">
                <a:effectLst/>
                <a:cs typeface="Times New Roman" panose="02020603050405020304" pitchFamily="18" charset="0"/>
              </a:rPr>
              <a:t>a aquel aprendizaje que se realiza por imitación. </a:t>
            </a:r>
            <a:r>
              <a:rPr lang="es-MX" dirty="0">
                <a:cs typeface="Times New Roman" panose="02020603050405020304" pitchFamily="18" charset="0"/>
              </a:rPr>
              <a:t> </a:t>
            </a:r>
            <a:r>
              <a:rPr lang="es-MX" b="0" i="0" u="none" strike="noStrike" dirty="0">
                <a:effectLst/>
                <a:cs typeface="Times New Roman" panose="02020603050405020304" pitchFamily="18" charset="0"/>
              </a:rPr>
              <a:t>Por tanto, es aprender observando. Dicho con otras palabras, es la adquisición de las conductas mediante la observación.</a:t>
            </a:r>
          </a:p>
          <a:p>
            <a:pPr algn="ctr">
              <a:lnSpc>
                <a:spcPct val="150000"/>
              </a:lnSpc>
            </a:pPr>
            <a:r>
              <a:rPr lang="es-MX" b="0" i="0" u="none" strike="noStrike" dirty="0">
                <a:effectLst/>
                <a:cs typeface="Times New Roman" panose="02020603050405020304" pitchFamily="18" charset="0"/>
              </a:rPr>
              <a:t> Desde el punto de la </a:t>
            </a:r>
            <a:r>
              <a:rPr lang="es-MX" b="0" i="0" u="none" strike="noStrike" dirty="0" smtClean="0">
                <a:effectLst/>
                <a:cs typeface="Times New Roman" panose="02020603050405020304" pitchFamily="18" charset="0"/>
              </a:rPr>
              <a:t>neuropsicología, </a:t>
            </a:r>
            <a:r>
              <a:rPr lang="es-MX" b="0" i="0" u="none" strike="noStrike" dirty="0">
                <a:effectLst/>
                <a:cs typeface="Times New Roman" panose="02020603050405020304" pitchFamily="18" charset="0"/>
              </a:rPr>
              <a:t>existen unas neuronas denominadas “</a:t>
            </a:r>
            <a:r>
              <a:rPr lang="es-MX" b="0" i="1" u="none" strike="noStrike" dirty="0">
                <a:effectLst/>
                <a:cs typeface="Times New Roman" panose="02020603050405020304" pitchFamily="18" charset="0"/>
              </a:rPr>
              <a:t>neuronas espejo</a:t>
            </a:r>
            <a:r>
              <a:rPr lang="es-MX" b="0" i="0" u="none" strike="noStrike" dirty="0">
                <a:effectLst/>
                <a:cs typeface="Times New Roman" panose="02020603050405020304" pitchFamily="18" charset="0"/>
              </a:rPr>
              <a:t>” que actúan mediante la imitación. Es decir, un niño o adulto, observa determinada conducta en otra persona que luego, gracias a las </a:t>
            </a:r>
            <a:r>
              <a:rPr lang="es-MX" b="0" i="1" u="none" strike="noStrike" dirty="0">
                <a:effectLst/>
                <a:cs typeface="Times New Roman" panose="02020603050405020304" pitchFamily="18" charset="0"/>
              </a:rPr>
              <a:t>neuronas espejo</a:t>
            </a:r>
            <a:r>
              <a:rPr lang="es-MX" b="0" i="0" u="none" strike="noStrike" dirty="0">
                <a:effectLst/>
                <a:cs typeface="Times New Roman" panose="02020603050405020304" pitchFamily="18" charset="0"/>
              </a:rPr>
              <a:t>, imitará.</a:t>
            </a:r>
          </a:p>
          <a:p>
            <a:pPr algn="ctr">
              <a:lnSpc>
                <a:spcPct val="150000"/>
              </a:lnSpc>
            </a:pPr>
            <a:r>
              <a:rPr lang="es-MX" b="0" i="0" u="none" strike="noStrike" dirty="0">
                <a:effectLst/>
                <a:cs typeface="Times New Roman" panose="02020603050405020304" pitchFamily="18" charset="0"/>
              </a:rPr>
              <a:t> En oposición a esta línea de </a:t>
            </a:r>
            <a:r>
              <a:rPr lang="es-MX" b="0" i="0" u="none" strike="noStrike" dirty="0" smtClean="0">
                <a:effectLst/>
                <a:cs typeface="Times New Roman" panose="02020603050405020304" pitchFamily="18" charset="0"/>
              </a:rPr>
              <a:t>aprendizaje, </a:t>
            </a:r>
            <a:r>
              <a:rPr lang="es-MX" b="0" i="0" u="none" strike="noStrike" dirty="0">
                <a:effectLst/>
                <a:cs typeface="Times New Roman" panose="02020603050405020304" pitchFamily="18" charset="0"/>
              </a:rPr>
              <a:t>se encuentra el aprendizaje activo (que usa la experiencia como forma de aprender) mientras que el </a:t>
            </a:r>
            <a:r>
              <a:rPr lang="es-MX" i="0" u="none" strike="noStrike" dirty="0">
                <a:effectLst/>
                <a:cs typeface="Times New Roman" panose="02020603050405020304" pitchFamily="18" charset="0"/>
              </a:rPr>
              <a:t>aprendizaje vicario </a:t>
            </a:r>
            <a:r>
              <a:rPr lang="es-MX" b="0" i="0" u="none" strike="noStrike" dirty="0">
                <a:effectLst/>
                <a:cs typeface="Times New Roman" panose="02020603050405020304" pitchFamily="18" charset="0"/>
              </a:rPr>
              <a:t>usa la </a:t>
            </a:r>
            <a:r>
              <a:rPr lang="es-MX" b="0" i="0" u="none" strike="noStrike" dirty="0" smtClean="0">
                <a:effectLst/>
                <a:cs typeface="Times New Roman" panose="02020603050405020304" pitchFamily="18" charset="0"/>
              </a:rPr>
              <a:t>observación (Ruiz, 2010).</a:t>
            </a:r>
            <a:endParaRPr lang="es-MX" b="0" i="0" u="none" strike="noStrike" dirty="0">
              <a:effectLst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5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2EE0A905-424C-1D7D-4234-CE841D06966F}"/>
              </a:ext>
            </a:extLst>
          </p:cNvPr>
          <p:cNvSpPr txBox="1"/>
          <p:nvPr/>
        </p:nvSpPr>
        <p:spPr>
          <a:xfrm>
            <a:off x="1106975" y="1997016"/>
            <a:ext cx="1011402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dirty="0" smtClean="0">
                <a:cs typeface="Times New Roman" panose="02020603050405020304" pitchFamily="18" charset="0"/>
              </a:rPr>
              <a:t>Otra definición de Ruiz (2010), se </a:t>
            </a:r>
            <a:r>
              <a:rPr lang="es-MX" b="0" i="0" u="none" strike="noStrike" dirty="0" smtClean="0">
                <a:effectLst/>
                <a:cs typeface="Times New Roman" panose="02020603050405020304" pitchFamily="18" charset="0"/>
              </a:rPr>
              <a:t>basa </a:t>
            </a:r>
            <a:r>
              <a:rPr lang="es-MX" b="0" i="0" u="none" strike="noStrike" dirty="0">
                <a:effectLst/>
                <a:cs typeface="Times New Roman" panose="02020603050405020304" pitchFamily="18" charset="0"/>
              </a:rPr>
              <a:t>en la idea de que todos los niños comienzan observando desde que son pequeños y, de este modo, incorporan los conocimientos del mundo que les rodea. </a:t>
            </a:r>
            <a:r>
              <a:rPr lang="es-MX" b="0" i="0" u="none" strike="noStrike" dirty="0" smtClean="0">
                <a:effectLst/>
                <a:cs typeface="Times New Roman" panose="02020603050405020304" pitchFamily="18" charset="0"/>
              </a:rPr>
              <a:t> Así</a:t>
            </a:r>
            <a:r>
              <a:rPr lang="es-MX" b="0" i="0" u="none" strike="noStrike" dirty="0">
                <a:effectLst/>
                <a:cs typeface="Times New Roman" panose="02020603050405020304" pitchFamily="18" charset="0"/>
              </a:rPr>
              <a:t>, el niño observa cómo otros niños o adultos se comportan y luego les </a:t>
            </a:r>
            <a:r>
              <a:rPr lang="es-MX" b="0" i="0" u="none" strike="noStrike" dirty="0" smtClean="0">
                <a:effectLst/>
                <a:cs typeface="Times New Roman" panose="02020603050405020304" pitchFamily="18" charset="0"/>
              </a:rPr>
              <a:t>imitan, por </a:t>
            </a:r>
            <a:r>
              <a:rPr lang="es-MX" b="0" i="0" u="none" strike="noStrike" dirty="0">
                <a:effectLst/>
                <a:cs typeface="Times New Roman" panose="02020603050405020304" pitchFamily="18" charset="0"/>
              </a:rPr>
              <a:t>esta razón, el comportamiento de los niños estará determinado por el ambiente en el que ellos se encuentren.</a:t>
            </a:r>
          </a:p>
          <a:p>
            <a:pPr algn="ctr">
              <a:lnSpc>
                <a:spcPct val="150000"/>
              </a:lnSpc>
            </a:pPr>
            <a:r>
              <a:rPr lang="es-MX" b="0" i="0" u="none" strike="noStrike" dirty="0">
                <a:effectLst/>
                <a:cs typeface="Times New Roman" panose="02020603050405020304" pitchFamily="18" charset="0"/>
              </a:rPr>
              <a:t> </a:t>
            </a:r>
            <a:r>
              <a:rPr lang="es-MX" b="0" i="0" u="none" strike="noStrike" dirty="0" smtClean="0">
                <a:effectLst/>
                <a:cs typeface="Times New Roman" panose="02020603050405020304" pitchFamily="18" charset="0"/>
              </a:rPr>
              <a:t>De </a:t>
            </a:r>
            <a:r>
              <a:rPr lang="es-MX" b="0" i="0" u="none" strike="noStrike" dirty="0">
                <a:effectLst/>
                <a:cs typeface="Times New Roman" panose="02020603050405020304" pitchFamily="18" charset="0"/>
              </a:rPr>
              <a:t>este modo, los niños aprenden sobre atención sostenida, retención motora y reproducción por imitación, etc.</a:t>
            </a:r>
          </a:p>
        </p:txBody>
      </p:sp>
      <p:pic>
        <p:nvPicPr>
          <p:cNvPr id="5122" name="Picture 2" descr="▷ Aprendizaje vicario y sus 4 factores - PsicoActiva">
            <a:extLst>
              <a:ext uri="{FF2B5EF4-FFF2-40B4-BE49-F238E27FC236}">
                <a16:creationId xmlns:a16="http://schemas.microsoft.com/office/drawing/2014/main" id="{D871AD20-74C9-63E7-699C-DB028464F0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9749" y="4582339"/>
            <a:ext cx="3265714" cy="2185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945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C0343F-D333-C2C9-27C0-E42329D9B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563" y="2049868"/>
            <a:ext cx="11029615" cy="3678303"/>
          </a:xfrm>
        </p:spPr>
        <p:txBody>
          <a:bodyPr/>
          <a:lstStyle/>
          <a:p>
            <a:pPr marL="0" indent="0">
              <a:buNone/>
            </a:pPr>
            <a:r>
              <a:rPr lang="es-MX" sz="2000" dirty="0" smtClean="0">
                <a:cs typeface="Times New Roman" panose="02020603050405020304" pitchFamily="18" charset="0"/>
              </a:rPr>
              <a:t>BIBLIOGRAFÍA</a:t>
            </a:r>
            <a:r>
              <a:rPr lang="es-MX" sz="2000" dirty="0"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es-MX" sz="20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MX" sz="2000" dirty="0">
                <a:cs typeface="Times New Roman" panose="02020603050405020304" pitchFamily="18" charset="0"/>
              </a:rPr>
              <a:t>       Ruiz, Y. (2010). Aprendizaje vicario: implicaciones educativas en el aula. </a:t>
            </a:r>
            <a:r>
              <a:rPr lang="es-MX" sz="2000" i="1" dirty="0">
                <a:cs typeface="Times New Roman" panose="02020603050405020304" pitchFamily="18" charset="0"/>
              </a:rPr>
              <a:t>Redalyc.</a:t>
            </a:r>
            <a:r>
              <a:rPr lang="es-MX" sz="2000" dirty="0">
                <a:cs typeface="Times New Roman" panose="02020603050405020304" pitchFamily="18" charset="0"/>
              </a:rPr>
              <a:t> 2</a:t>
            </a:r>
            <a:r>
              <a:rPr lang="es-MX" sz="2000" i="1" dirty="0">
                <a:cs typeface="Times New Roman" panose="02020603050405020304" pitchFamily="18" charset="0"/>
              </a:rPr>
              <a:t>(10)</a:t>
            </a:r>
            <a:r>
              <a:rPr lang="es-MX" sz="2000" dirty="0">
                <a:cs typeface="Times New Roman" panose="02020603050405020304" pitchFamily="18" charset="0"/>
              </a:rPr>
              <a:t>. 1-3.</a:t>
            </a:r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r>
              <a:rPr lang="es-MX" sz="2000" dirty="0">
                <a:solidFill>
                  <a:schemeClr val="tx1"/>
                </a:solidFill>
                <a:hlinkClick r:id="rId2"/>
              </a:rPr>
              <a:t>https://</a:t>
            </a:r>
            <a:r>
              <a:rPr lang="es-MX" sz="2000" dirty="0" smtClean="0">
                <a:solidFill>
                  <a:schemeClr val="tx1"/>
                </a:solidFill>
                <a:hlinkClick r:id="rId2"/>
              </a:rPr>
              <a:t>www.feandalucia.ccoo.es/docu/p5sd7465.pdf</a:t>
            </a:r>
            <a:endParaRPr lang="es-MX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MX" sz="20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8409999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o">
  <a:themeElements>
    <a:clrScheme name="Dividendo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o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o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{384C8DA6-D1FE-A140-A17C-2E9B67BBC712}tf10001123</Template>
  <TotalTime>49</TotalTime>
  <Words>403</Words>
  <Application>Microsoft Office PowerPoint</Application>
  <PresentationFormat>Panorámica</PresentationFormat>
  <Paragraphs>18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Gill Sans MT</vt:lpstr>
      <vt:lpstr>Times New Roman</vt:lpstr>
      <vt:lpstr>Wingdings 2</vt:lpstr>
      <vt:lpstr>Dividendo</vt:lpstr>
      <vt:lpstr>APRENDIZAJE VICARIO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APRENDIZAJE VICARIO</dc:title>
  <dc:creator>Microsoft Office User</dc:creator>
  <cp:lastModifiedBy>Less</cp:lastModifiedBy>
  <cp:revision>5</cp:revision>
  <dcterms:created xsi:type="dcterms:W3CDTF">2022-06-12T21:49:52Z</dcterms:created>
  <dcterms:modified xsi:type="dcterms:W3CDTF">2022-10-16T19:58:54Z</dcterms:modified>
</cp:coreProperties>
</file>