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tamaran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9YK4ae65MjCBe3fngSnirZA+R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657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65025" y="835300"/>
            <a:ext cx="16285800" cy="53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300">
                <a:solidFill>
                  <a:srgbClr val="84E1A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QUEHACER DEL PSICÓLOGO ORGANIZACIONAL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025" y="6507225"/>
            <a:ext cx="3814775" cy="33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3100" y="6227200"/>
            <a:ext cx="3942699" cy="39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5694575" y="6227200"/>
            <a:ext cx="722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4E1A1"/>
                </a:solidFill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 sz="3200">
              <a:solidFill>
                <a:srgbClr val="84E1A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519075" y="1163700"/>
            <a:ext cx="7413000" cy="531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698325" y="1250575"/>
            <a:ext cx="7114800" cy="52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tarea principal del psicólogo  organizacional es desarrollar y potencializar el capital humano para contribuir al desarrollo organizacional, con una visión holística que le permita relacionar las estrategias empresariales con el desempeño y las acciones de las personas (Landy, 2005)</a:t>
            </a:r>
            <a:endParaRPr sz="3300">
              <a:solidFill>
                <a:srgbClr val="1854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4" name="Google Shape;94;p2"/>
          <p:cNvCxnSpPr/>
          <p:nvPr/>
        </p:nvCxnSpPr>
        <p:spPr>
          <a:xfrm rot="10800000" flipH="1">
            <a:off x="498520" y="799498"/>
            <a:ext cx="7514400" cy="23100"/>
          </a:xfrm>
          <a:prstGeom prst="straightConnector1">
            <a:avLst/>
          </a:prstGeom>
          <a:noFill/>
          <a:ln w="9525" cap="rnd" cmpd="sng">
            <a:solidFill>
              <a:srgbClr val="1854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" name="Google Shape;9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920" y="3429000"/>
            <a:ext cx="9144000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6A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101225" y="357925"/>
            <a:ext cx="2472000" cy="977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/>
          <p:nvPr/>
        </p:nvSpPr>
        <p:spPr>
          <a:xfrm rot="-5400000">
            <a:off x="-2681175" y="3907500"/>
            <a:ext cx="9857100" cy="2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latin typeface="Century Gothic"/>
                <a:ea typeface="Century Gothic"/>
                <a:cs typeface="Century Gothic"/>
                <a:sym typeface="Century Gothic"/>
              </a:rPr>
              <a:t>ROL DEL PSICÓLOGO ORGANIZACIONAL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154775" y="357925"/>
            <a:ext cx="61530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rol general abarca el estudio, diagnóstico, coordinación, intervención, gestión y control del comportamiento humano en las organizaciones</a:t>
            </a:r>
            <a:endParaRPr sz="3800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0908450" y="6189625"/>
            <a:ext cx="65499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profesional que contribuye a la generación de valor mediante la gestión y el desarrollo del talento humano</a:t>
            </a:r>
            <a:endParaRPr sz="36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1650" y="582150"/>
            <a:ext cx="5192401" cy="519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963" y="548622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1A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883688" y="805175"/>
            <a:ext cx="121404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FUNCIONES DEL PSICÓLOGO ORGANIZACIONAL</a:t>
            </a:r>
            <a:endParaRPr sz="1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>
            <a:off x="883696" y="3942643"/>
            <a:ext cx="5459462" cy="5678499"/>
            <a:chOff x="1660800" y="1171213"/>
            <a:chExt cx="1942800" cy="1569600"/>
          </a:xfrm>
        </p:grpSpPr>
        <p:sp>
          <p:nvSpPr>
            <p:cNvPr id="112" name="Google Shape;112;p4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1814675" y="1434151"/>
              <a:ext cx="1516800" cy="12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Evaluación y selección de RR.HH., evaluación de desempeño, diagnóstico de necesidades de capacitación, etc.</a:t>
              </a:r>
              <a:endParaRPr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4" name="Google Shape;114;p4"/>
          <p:cNvSpPr/>
          <p:nvPr/>
        </p:nvSpPr>
        <p:spPr>
          <a:xfrm>
            <a:off x="6338103" y="3942705"/>
            <a:ext cx="5459400" cy="5678400"/>
          </a:xfrm>
          <a:prstGeom prst="round2SameRect">
            <a:avLst>
              <a:gd name="adj1" fmla="val 18098"/>
              <a:gd name="adj2" fmla="val 0"/>
            </a:avLst>
          </a:prstGeom>
          <a:solidFill>
            <a:srgbClr val="0E65F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flipH="1">
            <a:off x="11784232" y="4003938"/>
            <a:ext cx="5459400" cy="5617200"/>
          </a:xfrm>
          <a:prstGeom prst="round1Rect">
            <a:avLst>
              <a:gd name="adj" fmla="val 17446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5978666" y="6678927"/>
            <a:ext cx="731700" cy="94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11427860" y="6678927"/>
            <a:ext cx="731700" cy="94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6684650" y="4589100"/>
            <a:ext cx="4667100" cy="5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Programas de entrenamiento (capacitación, adiestramiento y desarrollo), programas de desarrollo organizacional, programas de inducción de RR.HH, etc. 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2441300" y="4893900"/>
            <a:ext cx="426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y selección de personal, programas de inducción de RR.HH., participación en programas de higiene y seguridad industrial, etc. 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7101" y="330013"/>
            <a:ext cx="3066525" cy="30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964034" y="932643"/>
            <a:ext cx="5459400" cy="5678400"/>
          </a:xfrm>
          <a:prstGeom prst="round1Rect">
            <a:avLst>
              <a:gd name="adj" fmla="val 17446"/>
            </a:avLst>
          </a:prstGeom>
          <a:solidFill>
            <a:srgbClr val="84E1A1"/>
          </a:solidFill>
          <a:ln w="9525" cap="flat" cmpd="sng">
            <a:solidFill>
              <a:srgbClr val="195D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6418441" y="932705"/>
            <a:ext cx="5459400" cy="5678400"/>
          </a:xfrm>
          <a:prstGeom prst="round2SameRect">
            <a:avLst>
              <a:gd name="adj1" fmla="val 18098"/>
              <a:gd name="adj2" fmla="val 0"/>
            </a:avLst>
          </a:prstGeom>
          <a:solidFill>
            <a:srgbClr val="84E1A1"/>
          </a:solidFill>
          <a:ln w="9525" cap="flat" cmpd="sng">
            <a:solidFill>
              <a:srgbClr val="195D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 flipH="1">
            <a:off x="11864570" y="993938"/>
            <a:ext cx="5459400" cy="5617200"/>
          </a:xfrm>
          <a:prstGeom prst="round1Rect">
            <a:avLst>
              <a:gd name="adj" fmla="val 17446"/>
            </a:avLst>
          </a:prstGeom>
          <a:solidFill>
            <a:srgbClr val="84E1A1"/>
          </a:solidFill>
          <a:ln w="9525" cap="flat" cmpd="sng">
            <a:solidFill>
              <a:srgbClr val="195D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6059004" y="3668927"/>
            <a:ext cx="731700" cy="94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11508197" y="3668927"/>
            <a:ext cx="731700" cy="94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6632250" y="1655300"/>
            <a:ext cx="4667100" cy="5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orientadas a impartir enseñanzas a nivel de pre y pos grado en diversas instituciones educativas.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12521638" y="1731500"/>
            <a:ext cx="426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Estudios relacionados al análisis de diversas variables psicolaborales en las organizaciones.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1278588" y="1655300"/>
            <a:ext cx="4667100" cy="5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Desempeño de actividades de planificación, organización, dirección y control en la posición de Jefe o Gerente de RR.HH. y/o asistencia en departamentos afines a la especialidad.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400" y="6763538"/>
            <a:ext cx="3849705" cy="337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300" y="6801575"/>
            <a:ext cx="4942496" cy="329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6A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1028700" y="309625"/>
            <a:ext cx="8506200" cy="9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psicólogos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n-US" sz="3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solo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personas y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aplican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incrementar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productividad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seleccionan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trabajadores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38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habilidades</a:t>
            </a:r>
            <a:r>
              <a:rPr lang="en-US" sz="3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involucran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ocurren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dentro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tomando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cuenta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físico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horarios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cotidiana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relación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desempeño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laboral</a:t>
            </a:r>
            <a:r>
              <a:rPr lang="en-US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980639" y="2143126"/>
            <a:ext cx="6279185" cy="6000750"/>
          </a:xfrm>
          <a:custGeom>
            <a:avLst/>
            <a:gdLst/>
            <a:ahLst/>
            <a:cxnLst/>
            <a:rect l="l" t="t" r="r" b="b"/>
            <a:pathLst>
              <a:path w="6644640" h="6350000" extrusionOk="0">
                <a:moveTo>
                  <a:pt x="6426200" y="2537460"/>
                </a:moveTo>
                <a:lnTo>
                  <a:pt x="6644640" y="1941830"/>
                </a:lnTo>
                <a:lnTo>
                  <a:pt x="6644640" y="1297940"/>
                </a:lnTo>
                <a:lnTo>
                  <a:pt x="6426200" y="702310"/>
                </a:lnTo>
                <a:lnTo>
                  <a:pt x="6023610" y="246380"/>
                </a:lnTo>
                <a:lnTo>
                  <a:pt x="5496560" y="0"/>
                </a:lnTo>
                <a:lnTo>
                  <a:pt x="5057140" y="0"/>
                </a:lnTo>
                <a:lnTo>
                  <a:pt x="4926330" y="0"/>
                </a:lnTo>
                <a:lnTo>
                  <a:pt x="3919220" y="0"/>
                </a:lnTo>
                <a:lnTo>
                  <a:pt x="2725420" y="0"/>
                </a:lnTo>
                <a:lnTo>
                  <a:pt x="1718310" y="0"/>
                </a:lnTo>
                <a:lnTo>
                  <a:pt x="1587500" y="0"/>
                </a:lnTo>
                <a:lnTo>
                  <a:pt x="1148080" y="0"/>
                </a:lnTo>
                <a:lnTo>
                  <a:pt x="621030" y="246380"/>
                </a:lnTo>
                <a:lnTo>
                  <a:pt x="218440" y="702310"/>
                </a:lnTo>
                <a:lnTo>
                  <a:pt x="0" y="1297940"/>
                </a:lnTo>
                <a:lnTo>
                  <a:pt x="0" y="1941830"/>
                </a:lnTo>
                <a:lnTo>
                  <a:pt x="218440" y="2537460"/>
                </a:lnTo>
                <a:lnTo>
                  <a:pt x="621030" y="2993390"/>
                </a:lnTo>
                <a:lnTo>
                  <a:pt x="1009650" y="3175000"/>
                </a:lnTo>
                <a:lnTo>
                  <a:pt x="621030" y="3356610"/>
                </a:lnTo>
                <a:lnTo>
                  <a:pt x="218440" y="3812540"/>
                </a:lnTo>
                <a:lnTo>
                  <a:pt x="0" y="4408170"/>
                </a:lnTo>
                <a:lnTo>
                  <a:pt x="0" y="5052060"/>
                </a:lnTo>
                <a:lnTo>
                  <a:pt x="218440" y="5647690"/>
                </a:lnTo>
                <a:lnTo>
                  <a:pt x="621030" y="6103620"/>
                </a:lnTo>
                <a:lnTo>
                  <a:pt x="1148080" y="6350000"/>
                </a:lnTo>
                <a:lnTo>
                  <a:pt x="1587500" y="6350000"/>
                </a:lnTo>
                <a:lnTo>
                  <a:pt x="1718310" y="6350000"/>
                </a:lnTo>
                <a:lnTo>
                  <a:pt x="2725420" y="6350000"/>
                </a:lnTo>
                <a:lnTo>
                  <a:pt x="2725420" y="6350000"/>
                </a:lnTo>
                <a:lnTo>
                  <a:pt x="4926330" y="6350000"/>
                </a:lnTo>
                <a:lnTo>
                  <a:pt x="5057140" y="6350000"/>
                </a:lnTo>
                <a:lnTo>
                  <a:pt x="5496560" y="6350000"/>
                </a:lnTo>
                <a:lnTo>
                  <a:pt x="6023610" y="6103620"/>
                </a:lnTo>
                <a:lnTo>
                  <a:pt x="6426200" y="5647690"/>
                </a:lnTo>
                <a:lnTo>
                  <a:pt x="6644640" y="5052060"/>
                </a:lnTo>
                <a:lnTo>
                  <a:pt x="6644640" y="4408170"/>
                </a:lnTo>
                <a:lnTo>
                  <a:pt x="6426200" y="3812540"/>
                </a:lnTo>
                <a:lnTo>
                  <a:pt x="6023610" y="3356610"/>
                </a:lnTo>
                <a:lnTo>
                  <a:pt x="5634990" y="3175000"/>
                </a:lnTo>
                <a:lnTo>
                  <a:pt x="6023610" y="2993390"/>
                </a:lnTo>
                <a:lnTo>
                  <a:pt x="6426200" y="25374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6104" b="-20654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t="21666" b="33232"/>
          <a:stretch/>
        </p:blipFill>
        <p:spPr>
          <a:xfrm>
            <a:off x="617363" y="456680"/>
            <a:ext cx="17053273" cy="5129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617375" y="6296250"/>
            <a:ext cx="17053200" cy="4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psicólogos I-O facilitan las respuestas a aspectos y problemas que tienen que ver con las personas en el trabajo, sirviendo como consultores y catalizadores en las organizaciones de negocios, industriales, sociales, públicas, académicas, comunitarias y de salud.</a:t>
            </a:r>
            <a:endParaRPr sz="41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950">
              <a:solidFill>
                <a:srgbClr val="18544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6A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1342950" y="676045"/>
            <a:ext cx="15523050" cy="3813241"/>
            <a:chOff x="-10401400" y="-1993601"/>
            <a:chExt cx="20697400" cy="13010032"/>
          </a:xfrm>
        </p:grpSpPr>
        <p:sp>
          <p:nvSpPr>
            <p:cNvPr id="152" name="Google Shape;152;p9"/>
            <p:cNvSpPr txBox="1"/>
            <p:nvPr/>
          </p:nvSpPr>
          <p:spPr>
            <a:xfrm>
              <a:off x="-10401400" y="-1993601"/>
              <a:ext cx="14862000" cy="50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latin typeface="Century Gothic"/>
                  <a:ea typeface="Century Gothic"/>
                  <a:cs typeface="Century Gothic"/>
                  <a:sym typeface="Century Gothic"/>
                </a:rPr>
                <a:t>REFERENCIAS</a:t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9"/>
            <p:cNvSpPr txBox="1"/>
            <p:nvPr/>
          </p:nvSpPr>
          <p:spPr>
            <a:xfrm>
              <a:off x="-10401400" y="5944576"/>
              <a:ext cx="20198100" cy="507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495300" algn="just">
                <a:lnSpc>
                  <a:spcPct val="115000"/>
                </a:lnSpc>
                <a:buClr>
                  <a:schemeClr val="dk1"/>
                </a:buClr>
                <a:buSzPts val="4200"/>
                <a:buFont typeface="Century Gothic"/>
                <a:buChar char="★"/>
              </a:pPr>
              <a:r>
                <a:rPr lang="en-US" sz="42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Landy</a:t>
              </a:r>
              <a:r>
                <a:rPr lang="en-US" sz="4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US" sz="4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</a:t>
              </a:r>
              <a:r>
                <a:rPr lang="en-US" sz="4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(</a:t>
              </a:r>
              <a:r>
                <a:rPr lang="en-US" sz="4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2005). </a:t>
              </a:r>
              <a:r>
                <a:rPr lang="en-US" sz="42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Psicología</a:t>
              </a:r>
              <a:r>
                <a:rPr lang="en-US" sz="4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industrial. México Mc </a:t>
              </a:r>
              <a:r>
                <a:rPr lang="en-US" sz="42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Graw</a:t>
              </a:r>
              <a:r>
                <a:rPr lang="en-US" sz="4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4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Hill</a:t>
              </a:r>
              <a:r>
                <a:rPr lang="en-US" sz="4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</a:t>
              </a:r>
              <a:r>
                <a:rPr lang="en-US" sz="4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4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525 </a:t>
              </a:r>
              <a:r>
                <a:rPr lang="en-US" sz="42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págs</a:t>
              </a:r>
              <a:r>
                <a:rPr lang="en-US" sz="4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ISBN: 970-10-48296</a:t>
              </a:r>
              <a:endParaRPr sz="4200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p9"/>
            <p:cNvSpPr txBox="1"/>
            <p:nvPr/>
          </p:nvSpPr>
          <p:spPr>
            <a:xfrm>
              <a:off x="0" y="5944576"/>
              <a:ext cx="10296000" cy="73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Personalizado</PresentationFormat>
  <Paragraphs>19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Century Gothic</vt:lpstr>
      <vt:lpstr>Arial</vt:lpstr>
      <vt:lpstr>Catamaran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created xsi:type="dcterms:W3CDTF">2006-08-16T00:00:00Z</dcterms:created>
  <dcterms:modified xsi:type="dcterms:W3CDTF">2022-08-25T21:31:46Z</dcterms:modified>
</cp:coreProperties>
</file>