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1" r:id="rId7"/>
    <p:sldId id="263"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5153"/>
  </p:normalViewPr>
  <p:slideViewPr>
    <p:cSldViewPr snapToGrid="0" snapToObjects="1">
      <p:cViewPr varScale="1">
        <p:scale>
          <a:sx n="73" d="100"/>
          <a:sy n="73" d="100"/>
        </p:scale>
        <p:origin x="59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59FC3E1C-8941-0C48-8E53-BE2B0E55F5C7}" type="datetimeFigureOut">
              <a:rPr lang="es-MX" smtClean="0"/>
              <a:t>16/10/2022</a:t>
            </a:fld>
            <a:endParaRPr lang="es-MX"/>
          </a:p>
        </p:txBody>
      </p:sp>
      <p:sp>
        <p:nvSpPr>
          <p:cNvPr id="5" name="Footer Placeholder 4"/>
          <p:cNvSpPr>
            <a:spLocks noGrp="1"/>
          </p:cNvSpPr>
          <p:nvPr>
            <p:ph type="ftr" sz="quarter" idx="11"/>
          </p:nvPr>
        </p:nvSpPr>
        <p:spPr>
          <a:xfrm>
            <a:off x="1876424" y="5410201"/>
            <a:ext cx="5124886" cy="365125"/>
          </a:xfrm>
        </p:spPr>
        <p:txBody>
          <a:bodyPr/>
          <a:lstStyle/>
          <a:p>
            <a:endParaRPr lang="es-MX"/>
          </a:p>
        </p:txBody>
      </p:sp>
      <p:sp>
        <p:nvSpPr>
          <p:cNvPr id="6" name="Slide Number Placeholder 5"/>
          <p:cNvSpPr>
            <a:spLocks noGrp="1"/>
          </p:cNvSpPr>
          <p:nvPr>
            <p:ph type="sldNum" sz="quarter" idx="12"/>
          </p:nvPr>
        </p:nvSpPr>
        <p:spPr>
          <a:xfrm>
            <a:off x="9896911" y="5410199"/>
            <a:ext cx="771089" cy="365125"/>
          </a:xfrm>
        </p:spPr>
        <p:txBody>
          <a:bodyPr/>
          <a:lstStyle/>
          <a:p>
            <a:fld id="{A0144C0C-CF83-D649-AC05-C8E829B9324F}" type="slidenum">
              <a:rPr lang="es-MX" smtClean="0"/>
              <a:t>‹Nº›</a:t>
            </a:fld>
            <a:endParaRPr lang="es-MX"/>
          </a:p>
        </p:txBody>
      </p:sp>
    </p:spTree>
    <p:extLst>
      <p:ext uri="{BB962C8B-B14F-4D97-AF65-F5344CB8AC3E}">
        <p14:creationId xmlns:p14="http://schemas.microsoft.com/office/powerpoint/2010/main" val="11902082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s-ES"/>
              <a:t>Haga clic en el icono para agregar una imagen</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59FC3E1C-8941-0C48-8E53-BE2B0E55F5C7}" type="datetimeFigureOut">
              <a:rPr lang="es-MX" smtClean="0"/>
              <a:t>16/10/2022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A0144C0C-CF83-D649-AC05-C8E829B9324F}" type="slidenum">
              <a:rPr lang="es-MX" smtClean="0"/>
              <a:t>‹Nº›</a:t>
            </a:fld>
            <a:endParaRPr lang="es-MX"/>
          </a:p>
        </p:txBody>
      </p:sp>
    </p:spTree>
    <p:extLst>
      <p:ext uri="{BB962C8B-B14F-4D97-AF65-F5344CB8AC3E}">
        <p14:creationId xmlns:p14="http://schemas.microsoft.com/office/powerpoint/2010/main" val="2525903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59FC3E1C-8941-0C48-8E53-BE2B0E55F5C7}" type="datetimeFigureOut">
              <a:rPr lang="es-MX" smtClean="0"/>
              <a:t>16/10/2022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A0144C0C-CF83-D649-AC05-C8E829B9324F}" type="slidenum">
              <a:rPr lang="es-MX" smtClean="0"/>
              <a:t>‹Nº›</a:t>
            </a:fld>
            <a:endParaRPr lang="es-MX"/>
          </a:p>
        </p:txBody>
      </p:sp>
    </p:spTree>
    <p:extLst>
      <p:ext uri="{BB962C8B-B14F-4D97-AF65-F5344CB8AC3E}">
        <p14:creationId xmlns:p14="http://schemas.microsoft.com/office/powerpoint/2010/main" val="19194410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s-ES"/>
              <a:t>Haga clic para modificar el estilo de título del patrón</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59FC3E1C-8941-0C48-8E53-BE2B0E55F5C7}" type="datetimeFigureOut">
              <a:rPr lang="es-MX" smtClean="0"/>
              <a:t>16/10/2022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A0144C0C-CF83-D649-AC05-C8E829B9324F}" type="slidenum">
              <a:rPr lang="es-MX" smtClean="0"/>
              <a:t>‹Nº›</a:t>
            </a:fld>
            <a:endParaRPr lang="es-MX"/>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5287767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59FC3E1C-8941-0C48-8E53-BE2B0E55F5C7}" type="datetimeFigureOut">
              <a:rPr lang="es-MX" smtClean="0"/>
              <a:t>16/10/2022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A0144C0C-CF83-D649-AC05-C8E829B9324F}" type="slidenum">
              <a:rPr lang="es-MX" smtClean="0"/>
              <a:t>‹Nº›</a:t>
            </a:fld>
            <a:endParaRPr lang="es-MX"/>
          </a:p>
        </p:txBody>
      </p:sp>
    </p:spTree>
    <p:extLst>
      <p:ext uri="{BB962C8B-B14F-4D97-AF65-F5344CB8AC3E}">
        <p14:creationId xmlns:p14="http://schemas.microsoft.com/office/powerpoint/2010/main" val="35136333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s-ES"/>
              <a:t>Haga clic para modificar el estilo de título del patrón</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3" name="Date Placeholder 2"/>
          <p:cNvSpPr>
            <a:spLocks noGrp="1"/>
          </p:cNvSpPr>
          <p:nvPr>
            <p:ph type="dt" sz="half" idx="10"/>
          </p:nvPr>
        </p:nvSpPr>
        <p:spPr/>
        <p:txBody>
          <a:bodyPr/>
          <a:lstStyle/>
          <a:p>
            <a:fld id="{59FC3E1C-8941-0C48-8E53-BE2B0E55F5C7}" type="datetimeFigureOut">
              <a:rPr lang="es-MX" smtClean="0"/>
              <a:t>16/10/2022</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A0144C0C-CF83-D649-AC05-C8E829B9324F}" type="slidenum">
              <a:rPr lang="es-MX" smtClean="0"/>
              <a:t>‹Nº›</a:t>
            </a:fld>
            <a:endParaRPr lang="es-MX"/>
          </a:p>
        </p:txBody>
      </p:sp>
    </p:spTree>
    <p:extLst>
      <p:ext uri="{BB962C8B-B14F-4D97-AF65-F5344CB8AC3E}">
        <p14:creationId xmlns:p14="http://schemas.microsoft.com/office/powerpoint/2010/main" val="30335689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s-ES"/>
              <a:t>Haga clic para modificar el estilo de título del patrón</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s-ES"/>
              <a:t>Haga clic en el icono para agregar una imagen</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s-ES"/>
              <a:t>Haga clic en el icono para agregar una imagen</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s-ES"/>
              <a:t>Haga clic en el icono para agregar una imagen</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3" name="Date Placeholder 2"/>
          <p:cNvSpPr>
            <a:spLocks noGrp="1"/>
          </p:cNvSpPr>
          <p:nvPr>
            <p:ph type="dt" sz="half" idx="10"/>
          </p:nvPr>
        </p:nvSpPr>
        <p:spPr/>
        <p:txBody>
          <a:bodyPr/>
          <a:lstStyle/>
          <a:p>
            <a:fld id="{59FC3E1C-8941-0C48-8E53-BE2B0E55F5C7}" type="datetimeFigureOut">
              <a:rPr lang="es-MX" smtClean="0"/>
              <a:t>16/10/2022</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A0144C0C-CF83-D649-AC05-C8E829B9324F}" type="slidenum">
              <a:rPr lang="es-MX" smtClean="0"/>
              <a:t>‹Nº›</a:t>
            </a:fld>
            <a:endParaRPr lang="es-MX"/>
          </a:p>
        </p:txBody>
      </p:sp>
    </p:spTree>
    <p:extLst>
      <p:ext uri="{BB962C8B-B14F-4D97-AF65-F5344CB8AC3E}">
        <p14:creationId xmlns:p14="http://schemas.microsoft.com/office/powerpoint/2010/main" val="4493660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9FC3E1C-8941-0C48-8E53-BE2B0E55F5C7}" type="datetimeFigureOut">
              <a:rPr lang="es-MX" smtClean="0"/>
              <a:t>16/10/2022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A0144C0C-CF83-D649-AC05-C8E829B9324F}" type="slidenum">
              <a:rPr lang="es-MX" smtClean="0"/>
              <a:t>‹Nº›</a:t>
            </a:fld>
            <a:endParaRPr lang="es-MX"/>
          </a:p>
        </p:txBody>
      </p:sp>
    </p:spTree>
    <p:extLst>
      <p:ext uri="{BB962C8B-B14F-4D97-AF65-F5344CB8AC3E}">
        <p14:creationId xmlns:p14="http://schemas.microsoft.com/office/powerpoint/2010/main" val="20463583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9FC3E1C-8941-0C48-8E53-BE2B0E55F5C7}" type="datetimeFigureOut">
              <a:rPr lang="es-MX" smtClean="0"/>
              <a:t>16/10/2022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A0144C0C-CF83-D649-AC05-C8E829B9324F}" type="slidenum">
              <a:rPr lang="es-MX" smtClean="0"/>
              <a:t>‹Nº›</a:t>
            </a:fld>
            <a:endParaRPr lang="es-MX"/>
          </a:p>
        </p:txBody>
      </p:sp>
    </p:spTree>
    <p:extLst>
      <p:ext uri="{BB962C8B-B14F-4D97-AF65-F5344CB8AC3E}">
        <p14:creationId xmlns:p14="http://schemas.microsoft.com/office/powerpoint/2010/main" val="36600618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9FC3E1C-8941-0C48-8E53-BE2B0E55F5C7}" type="datetimeFigureOut">
              <a:rPr lang="es-MX" smtClean="0"/>
              <a:t>16/10/2022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A0144C0C-CF83-D649-AC05-C8E829B9324F}" type="slidenum">
              <a:rPr lang="es-MX" smtClean="0"/>
              <a:t>‹Nº›</a:t>
            </a:fld>
            <a:endParaRPr lang="es-MX"/>
          </a:p>
        </p:txBody>
      </p:sp>
    </p:spTree>
    <p:extLst>
      <p:ext uri="{BB962C8B-B14F-4D97-AF65-F5344CB8AC3E}">
        <p14:creationId xmlns:p14="http://schemas.microsoft.com/office/powerpoint/2010/main" val="34698029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59FC3E1C-8941-0C48-8E53-BE2B0E55F5C7}" type="datetimeFigureOut">
              <a:rPr lang="es-MX" smtClean="0"/>
              <a:t>16/10/2022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A0144C0C-CF83-D649-AC05-C8E829B9324F}" type="slidenum">
              <a:rPr lang="es-MX" smtClean="0"/>
              <a:t>‹Nº›</a:t>
            </a:fld>
            <a:endParaRPr lang="es-MX"/>
          </a:p>
        </p:txBody>
      </p:sp>
    </p:spTree>
    <p:extLst>
      <p:ext uri="{BB962C8B-B14F-4D97-AF65-F5344CB8AC3E}">
        <p14:creationId xmlns:p14="http://schemas.microsoft.com/office/powerpoint/2010/main" val="536097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59FC3E1C-8941-0C48-8E53-BE2B0E55F5C7}" type="datetimeFigureOut">
              <a:rPr lang="es-MX" smtClean="0"/>
              <a:t>16/10/2022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A0144C0C-CF83-D649-AC05-C8E829B9324F}" type="slidenum">
              <a:rPr lang="es-MX" smtClean="0"/>
              <a:t>‹Nº›</a:t>
            </a:fld>
            <a:endParaRPr lang="es-MX"/>
          </a:p>
        </p:txBody>
      </p:sp>
    </p:spTree>
    <p:extLst>
      <p:ext uri="{BB962C8B-B14F-4D97-AF65-F5344CB8AC3E}">
        <p14:creationId xmlns:p14="http://schemas.microsoft.com/office/powerpoint/2010/main" val="9289731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141410" y="3073397"/>
            <a:ext cx="4878391" cy="2717801"/>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172200" y="3073397"/>
            <a:ext cx="4875210" cy="2717801"/>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9FC3E1C-8941-0C48-8E53-BE2B0E55F5C7}" type="datetimeFigureOut">
              <a:rPr lang="es-MX" smtClean="0"/>
              <a:t>16/10/2022</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A0144C0C-CF83-D649-AC05-C8E829B9324F}" type="slidenum">
              <a:rPr lang="es-MX" smtClean="0"/>
              <a:t>‹Nº›</a:t>
            </a:fld>
            <a:endParaRPr lang="es-MX"/>
          </a:p>
        </p:txBody>
      </p:sp>
    </p:spTree>
    <p:extLst>
      <p:ext uri="{BB962C8B-B14F-4D97-AF65-F5344CB8AC3E}">
        <p14:creationId xmlns:p14="http://schemas.microsoft.com/office/powerpoint/2010/main" val="7532262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59FC3E1C-8941-0C48-8E53-BE2B0E55F5C7}" type="datetimeFigureOut">
              <a:rPr lang="es-MX" smtClean="0"/>
              <a:t>16/10/2022</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A0144C0C-CF83-D649-AC05-C8E829B9324F}" type="slidenum">
              <a:rPr lang="es-MX" smtClean="0"/>
              <a:t>‹Nº›</a:t>
            </a:fld>
            <a:endParaRPr lang="es-MX"/>
          </a:p>
        </p:txBody>
      </p:sp>
    </p:spTree>
    <p:extLst>
      <p:ext uri="{BB962C8B-B14F-4D97-AF65-F5344CB8AC3E}">
        <p14:creationId xmlns:p14="http://schemas.microsoft.com/office/powerpoint/2010/main" val="3329449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FC3E1C-8941-0C48-8E53-BE2B0E55F5C7}" type="datetimeFigureOut">
              <a:rPr lang="es-MX" smtClean="0"/>
              <a:t>16/10/2022</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A0144C0C-CF83-D649-AC05-C8E829B9324F}" type="slidenum">
              <a:rPr lang="es-MX" smtClean="0"/>
              <a:t>‹Nº›</a:t>
            </a:fld>
            <a:endParaRPr lang="es-MX"/>
          </a:p>
        </p:txBody>
      </p:sp>
    </p:spTree>
    <p:extLst>
      <p:ext uri="{BB962C8B-B14F-4D97-AF65-F5344CB8AC3E}">
        <p14:creationId xmlns:p14="http://schemas.microsoft.com/office/powerpoint/2010/main" val="5438743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59FC3E1C-8941-0C48-8E53-BE2B0E55F5C7}" type="datetimeFigureOut">
              <a:rPr lang="es-MX" smtClean="0"/>
              <a:t>16/10/2022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A0144C0C-CF83-D649-AC05-C8E829B9324F}" type="slidenum">
              <a:rPr lang="es-MX" smtClean="0"/>
              <a:t>‹Nº›</a:t>
            </a:fld>
            <a:endParaRPr lang="es-MX"/>
          </a:p>
        </p:txBody>
      </p:sp>
    </p:spTree>
    <p:extLst>
      <p:ext uri="{BB962C8B-B14F-4D97-AF65-F5344CB8AC3E}">
        <p14:creationId xmlns:p14="http://schemas.microsoft.com/office/powerpoint/2010/main" val="29155826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59FC3E1C-8941-0C48-8E53-BE2B0E55F5C7}" type="datetimeFigureOut">
              <a:rPr lang="es-MX" smtClean="0"/>
              <a:t>16/10/2022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A0144C0C-CF83-D649-AC05-C8E829B9324F}" type="slidenum">
              <a:rPr lang="es-MX" smtClean="0"/>
              <a:t>‹Nº›</a:t>
            </a:fld>
            <a:endParaRPr lang="es-MX"/>
          </a:p>
        </p:txBody>
      </p:sp>
    </p:spTree>
    <p:extLst>
      <p:ext uri="{BB962C8B-B14F-4D97-AF65-F5344CB8AC3E}">
        <p14:creationId xmlns:p14="http://schemas.microsoft.com/office/powerpoint/2010/main" val="14241409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59FC3E1C-8941-0C48-8E53-BE2B0E55F5C7}" type="datetimeFigureOut">
              <a:rPr lang="es-MX" smtClean="0"/>
              <a:t>16/10/2022</a:t>
            </a:fld>
            <a:endParaRPr lang="es-MX"/>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s-MX"/>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A0144C0C-CF83-D649-AC05-C8E829B9324F}" type="slidenum">
              <a:rPr lang="es-MX" smtClean="0"/>
              <a:t>‹Nº›</a:t>
            </a:fld>
            <a:endParaRPr lang="es-MX"/>
          </a:p>
        </p:txBody>
      </p:sp>
    </p:spTree>
    <p:extLst>
      <p:ext uri="{BB962C8B-B14F-4D97-AF65-F5344CB8AC3E}">
        <p14:creationId xmlns:p14="http://schemas.microsoft.com/office/powerpoint/2010/main" val="3372982881"/>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repositorio.uta.edu.ec/bitstream/123456789/28650/1/Zurita%20Rovalino%20Mirian%20Esther%201803756301.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37B58DB-B15B-8CE5-12A6-97B1B2F530B7}"/>
              </a:ext>
            </a:extLst>
          </p:cNvPr>
          <p:cNvSpPr>
            <a:spLocks noGrp="1"/>
          </p:cNvSpPr>
          <p:nvPr>
            <p:ph type="ctrTitle"/>
          </p:nvPr>
        </p:nvSpPr>
        <p:spPr>
          <a:xfrm>
            <a:off x="1928182" y="1726212"/>
            <a:ext cx="8791575" cy="2387600"/>
          </a:xfrm>
        </p:spPr>
        <p:txBody>
          <a:bodyPr>
            <a:normAutofit/>
          </a:bodyPr>
          <a:lstStyle/>
          <a:p>
            <a:pPr algn="ctr"/>
            <a:r>
              <a:rPr lang="es-MX" sz="6000" dirty="0" smtClean="0"/>
              <a:t>Teoría </a:t>
            </a:r>
            <a:r>
              <a:rPr lang="es-MX" sz="6000" dirty="0"/>
              <a:t>DE LA IMITACIÓN COMO INSTINTO</a:t>
            </a:r>
          </a:p>
        </p:txBody>
      </p:sp>
    </p:spTree>
    <p:extLst>
      <p:ext uri="{BB962C8B-B14F-4D97-AF65-F5344CB8AC3E}">
        <p14:creationId xmlns:p14="http://schemas.microsoft.com/office/powerpoint/2010/main" val="19547905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A9A15B2E-0A9B-8836-573E-66B23B1354CD}"/>
              </a:ext>
            </a:extLst>
          </p:cNvPr>
          <p:cNvSpPr txBox="1"/>
          <p:nvPr/>
        </p:nvSpPr>
        <p:spPr>
          <a:xfrm>
            <a:off x="1708030" y="1373568"/>
            <a:ext cx="9178505" cy="3000821"/>
          </a:xfrm>
          <a:prstGeom prst="rect">
            <a:avLst/>
          </a:prstGeom>
          <a:noFill/>
        </p:spPr>
        <p:txBody>
          <a:bodyPr wrap="square">
            <a:spAutoFit/>
          </a:bodyPr>
          <a:lstStyle/>
          <a:p>
            <a:pPr algn="ctr">
              <a:lnSpc>
                <a:spcPct val="150000"/>
              </a:lnSpc>
            </a:pPr>
            <a:r>
              <a:rPr lang="es-MX" sz="1800" dirty="0" smtClean="0">
                <a:solidFill>
                  <a:schemeClr val="bg1"/>
                </a:solidFill>
                <a:effectLst/>
                <a:latin typeface="Tw Cen MT" panose="020B0602020104020603" pitchFamily="34" charset="0"/>
              </a:rPr>
              <a:t>También </a:t>
            </a:r>
            <a:r>
              <a:rPr lang="es-MX" sz="1800" dirty="0">
                <a:solidFill>
                  <a:schemeClr val="bg1"/>
                </a:solidFill>
                <a:effectLst/>
                <a:latin typeface="Tw Cen MT" panose="020B0602020104020603" pitchFamily="34" charset="0"/>
              </a:rPr>
              <a:t>conocido como aprendizaje vicario, observacional, modelado o aprendizaje cognitivo social, este aprendizaje </a:t>
            </a:r>
            <a:r>
              <a:rPr lang="es-MX" sz="1800" dirty="0" smtClean="0">
                <a:solidFill>
                  <a:schemeClr val="bg1"/>
                </a:solidFill>
                <a:effectLst/>
                <a:latin typeface="Tw Cen MT" panose="020B0602020104020603" pitchFamily="34" charset="0"/>
              </a:rPr>
              <a:t>está </a:t>
            </a:r>
            <a:r>
              <a:rPr lang="es-MX" sz="1800" dirty="0">
                <a:solidFill>
                  <a:schemeClr val="bg1"/>
                </a:solidFill>
                <a:effectLst/>
                <a:latin typeface="Tw Cen MT" panose="020B0602020104020603" pitchFamily="34" charset="0"/>
              </a:rPr>
              <a:t>basado en una </a:t>
            </a:r>
            <a:r>
              <a:rPr lang="es-MX" sz="1800" dirty="0" smtClean="0">
                <a:solidFill>
                  <a:schemeClr val="bg1"/>
                </a:solidFill>
                <a:effectLst/>
                <a:latin typeface="Tw Cen MT" panose="020B0602020104020603" pitchFamily="34" charset="0"/>
              </a:rPr>
              <a:t>situación </a:t>
            </a:r>
            <a:r>
              <a:rPr lang="es-MX" sz="1800" dirty="0">
                <a:solidFill>
                  <a:schemeClr val="bg1"/>
                </a:solidFill>
                <a:effectLst/>
                <a:latin typeface="Tw Cen MT" panose="020B0602020104020603" pitchFamily="34" charset="0"/>
              </a:rPr>
              <a:t>social en la que al menos participan dos personas: el modelo, que realiza una conducta determinada y el sujeto que realiza la </a:t>
            </a:r>
            <a:r>
              <a:rPr lang="es-MX" sz="1800" dirty="0" smtClean="0">
                <a:solidFill>
                  <a:schemeClr val="bg1"/>
                </a:solidFill>
                <a:effectLst/>
                <a:latin typeface="Tw Cen MT" panose="020B0602020104020603" pitchFamily="34" charset="0"/>
              </a:rPr>
              <a:t>observación </a:t>
            </a:r>
            <a:r>
              <a:rPr lang="es-MX" sz="1800" dirty="0">
                <a:solidFill>
                  <a:schemeClr val="bg1"/>
                </a:solidFill>
                <a:effectLst/>
                <a:latin typeface="Tw Cen MT" panose="020B0602020104020603" pitchFamily="34" charset="0"/>
              </a:rPr>
              <a:t>de dicha conducta; esta </a:t>
            </a:r>
            <a:r>
              <a:rPr lang="es-MX" sz="1800" dirty="0" smtClean="0">
                <a:solidFill>
                  <a:schemeClr val="bg1"/>
                </a:solidFill>
                <a:effectLst/>
                <a:latin typeface="Tw Cen MT" panose="020B0602020104020603" pitchFamily="34" charset="0"/>
              </a:rPr>
              <a:t>observación </a:t>
            </a:r>
            <a:r>
              <a:rPr lang="es-MX" sz="1800" dirty="0">
                <a:solidFill>
                  <a:schemeClr val="bg1"/>
                </a:solidFill>
                <a:effectLst/>
                <a:latin typeface="Tw Cen MT" panose="020B0602020104020603" pitchFamily="34" charset="0"/>
              </a:rPr>
              <a:t>determina el aprendizaje, a diferencia del aprendizaje por conocimiento, el aprendizaje social el que aprende no recibe refuerzo, sino que este recae en todo caso en el modelo; </a:t>
            </a:r>
            <a:r>
              <a:rPr lang="es-MX" sz="1800" dirty="0" smtClean="0">
                <a:solidFill>
                  <a:schemeClr val="bg1"/>
                </a:solidFill>
                <a:effectLst/>
                <a:latin typeface="Tw Cen MT" panose="020B0602020104020603" pitchFamily="34" charset="0"/>
              </a:rPr>
              <a:t>aquí </a:t>
            </a:r>
            <a:r>
              <a:rPr lang="es-MX" sz="1800" dirty="0">
                <a:solidFill>
                  <a:schemeClr val="bg1"/>
                </a:solidFill>
                <a:effectLst/>
                <a:latin typeface="Tw Cen MT" panose="020B0602020104020603" pitchFamily="34" charset="0"/>
              </a:rPr>
              <a:t>el que aprende lo hace por </a:t>
            </a:r>
            <a:r>
              <a:rPr lang="es-MX" sz="1800" dirty="0" smtClean="0">
                <a:solidFill>
                  <a:schemeClr val="bg1"/>
                </a:solidFill>
                <a:effectLst/>
                <a:latin typeface="Tw Cen MT" panose="020B0602020104020603" pitchFamily="34" charset="0"/>
              </a:rPr>
              <a:t>imitación </a:t>
            </a:r>
            <a:r>
              <a:rPr lang="es-MX" sz="1800" dirty="0">
                <a:solidFill>
                  <a:schemeClr val="bg1"/>
                </a:solidFill>
                <a:effectLst/>
                <a:latin typeface="Tw Cen MT" panose="020B0602020104020603" pitchFamily="34" charset="0"/>
              </a:rPr>
              <a:t>de la conducta que recibe el refuerzo </a:t>
            </a:r>
            <a:r>
              <a:rPr lang="es-MX" sz="1800" dirty="0" smtClean="0">
                <a:solidFill>
                  <a:schemeClr val="bg1"/>
                </a:solidFill>
                <a:effectLst/>
                <a:latin typeface="Tw Cen MT" panose="020B0602020104020603" pitchFamily="34" charset="0"/>
              </a:rPr>
              <a:t>(Rovalino, 2018)</a:t>
            </a:r>
            <a:endParaRPr lang="es-MX" dirty="0">
              <a:solidFill>
                <a:schemeClr val="bg1"/>
              </a:solidFill>
              <a:latin typeface="Tw Cen MT" panose="020B0602020104020603" pitchFamily="34" charset="0"/>
            </a:endParaRPr>
          </a:p>
        </p:txBody>
      </p:sp>
      <p:pic>
        <p:nvPicPr>
          <p:cNvPr id="1026" name="Picture 2" descr="Aprendizaje por imitación: Teoría del Aprendizaje Social | GoStudent">
            <a:extLst>
              <a:ext uri="{FF2B5EF4-FFF2-40B4-BE49-F238E27FC236}">
                <a16:creationId xmlns:a16="http://schemas.microsoft.com/office/drawing/2014/main" id="{D3C4E45D-B124-4DA5-0DD3-7F1CCBCD148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04073" y="4408612"/>
            <a:ext cx="4116967" cy="2058484"/>
          </a:xfrm>
          <a:prstGeom prst="rect">
            <a:avLst/>
          </a:prstGeom>
          <a:noFill/>
          <a:extLst>
            <a:ext uri="{909E8E84-426E-40DD-AFC4-6F175D3DCCD1}">
              <a14:hiddenFill xmlns:a14="http://schemas.microsoft.com/office/drawing/2010/main">
                <a:solidFill>
                  <a:srgbClr val="FFFFFF"/>
                </a:solidFill>
              </a14:hiddenFill>
            </a:ext>
          </a:extLst>
        </p:spPr>
      </p:pic>
      <p:sp>
        <p:nvSpPr>
          <p:cNvPr id="2" name="Rectángulo 1"/>
          <p:cNvSpPr/>
          <p:nvPr/>
        </p:nvSpPr>
        <p:spPr>
          <a:xfrm>
            <a:off x="2235555" y="474894"/>
            <a:ext cx="7720896" cy="923330"/>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es-ES" sz="5400" b="1" dirty="0" smtClean="0">
                <a:ln/>
                <a:solidFill>
                  <a:schemeClr val="accent4"/>
                </a:solidFill>
              </a:rPr>
              <a:t>TEORÍA DE LA IMITACIÓN</a:t>
            </a:r>
            <a:endParaRPr lang="es-ES" sz="5400" b="1" cap="none" spc="0" dirty="0">
              <a:ln/>
              <a:solidFill>
                <a:schemeClr val="accent4"/>
              </a:solidFill>
              <a:effectLst/>
            </a:endParaRPr>
          </a:p>
        </p:txBody>
      </p:sp>
    </p:spTree>
    <p:extLst>
      <p:ext uri="{BB962C8B-B14F-4D97-AF65-F5344CB8AC3E}">
        <p14:creationId xmlns:p14="http://schemas.microsoft.com/office/powerpoint/2010/main" val="17722429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8AC78319-88A4-A7C4-31AB-189FF49FDCC5}"/>
              </a:ext>
            </a:extLst>
          </p:cNvPr>
          <p:cNvSpPr txBox="1"/>
          <p:nvPr/>
        </p:nvSpPr>
        <p:spPr>
          <a:xfrm>
            <a:off x="1594162" y="680323"/>
            <a:ext cx="9402792" cy="2585323"/>
          </a:xfrm>
          <a:prstGeom prst="rect">
            <a:avLst/>
          </a:prstGeom>
          <a:noFill/>
        </p:spPr>
        <p:txBody>
          <a:bodyPr wrap="square">
            <a:spAutoFit/>
          </a:bodyPr>
          <a:lstStyle/>
          <a:p>
            <a:pPr algn="ctr">
              <a:lnSpc>
                <a:spcPct val="150000"/>
              </a:lnSpc>
            </a:pPr>
            <a:r>
              <a:rPr lang="es-MX" dirty="0">
                <a:solidFill>
                  <a:schemeClr val="bg1"/>
                </a:solidFill>
                <a:effectLst/>
                <a:latin typeface="Tw Cen MT" panose="020B0602020104020603" pitchFamily="34" charset="0"/>
              </a:rPr>
              <a:t>El aprendizaje por </a:t>
            </a:r>
            <a:r>
              <a:rPr lang="es-MX" dirty="0" smtClean="0">
                <a:solidFill>
                  <a:schemeClr val="bg1"/>
                </a:solidFill>
                <a:effectLst/>
                <a:latin typeface="Tw Cen MT" panose="020B0602020104020603" pitchFamily="34" charset="0"/>
              </a:rPr>
              <a:t>imitación </a:t>
            </a:r>
            <a:r>
              <a:rPr lang="es-MX" dirty="0">
                <a:solidFill>
                  <a:schemeClr val="bg1"/>
                </a:solidFill>
                <a:effectLst/>
                <a:latin typeface="Tw Cen MT" panose="020B0602020104020603" pitchFamily="34" charset="0"/>
              </a:rPr>
              <a:t>es una forma de adquirir nuevas conductas en diferentes etapas de la vida del ser humano que se encuentra abierto a incomparables acontecimientos sin recompensas o miedos a posibles castigos, todo se da mediante la </a:t>
            </a:r>
            <a:r>
              <a:rPr lang="es-MX" dirty="0" smtClean="0">
                <a:solidFill>
                  <a:schemeClr val="bg1"/>
                </a:solidFill>
                <a:effectLst/>
                <a:latin typeface="Tw Cen MT" panose="020B0602020104020603" pitchFamily="34" charset="0"/>
              </a:rPr>
              <a:t>observación </a:t>
            </a:r>
            <a:r>
              <a:rPr lang="es-MX" dirty="0">
                <a:solidFill>
                  <a:schemeClr val="bg1"/>
                </a:solidFill>
                <a:effectLst/>
                <a:latin typeface="Tw Cen MT" panose="020B0602020104020603" pitchFamily="34" charset="0"/>
              </a:rPr>
              <a:t>voluntaria con la finalidad de reproducirlo en un futuro como habilidad propia; </a:t>
            </a:r>
            <a:r>
              <a:rPr lang="es-MX" dirty="0" smtClean="0">
                <a:solidFill>
                  <a:schemeClr val="bg1"/>
                </a:solidFill>
                <a:effectLst/>
                <a:latin typeface="Tw Cen MT" panose="020B0602020104020603" pitchFamily="34" charset="0"/>
              </a:rPr>
              <a:t>también </a:t>
            </a:r>
            <a:r>
              <a:rPr lang="es-MX" dirty="0">
                <a:solidFill>
                  <a:schemeClr val="bg1"/>
                </a:solidFill>
                <a:effectLst/>
                <a:latin typeface="Tw Cen MT" panose="020B0602020104020603" pitchFamily="34" charset="0"/>
              </a:rPr>
              <a:t>refuerza el proceso cognitivo permitiendo el desarrollo </a:t>
            </a:r>
            <a:r>
              <a:rPr lang="es-MX" dirty="0">
                <a:solidFill>
                  <a:schemeClr val="bg1"/>
                </a:solidFill>
                <a:latin typeface="Tw Cen MT" panose="020B0602020104020603" pitchFamily="34" charset="0"/>
              </a:rPr>
              <a:t>ó</a:t>
            </a:r>
            <a:r>
              <a:rPr lang="es-MX" dirty="0" smtClean="0">
                <a:solidFill>
                  <a:schemeClr val="bg1"/>
                </a:solidFill>
                <a:effectLst/>
                <a:latin typeface="Tw Cen MT" panose="020B0602020104020603" pitchFamily="34" charset="0"/>
              </a:rPr>
              <a:t>ptimo </a:t>
            </a:r>
            <a:r>
              <a:rPr lang="es-MX" dirty="0">
                <a:solidFill>
                  <a:schemeClr val="bg1"/>
                </a:solidFill>
                <a:effectLst/>
                <a:latin typeface="Tw Cen MT" panose="020B0602020104020603" pitchFamily="34" charset="0"/>
              </a:rPr>
              <a:t>en un </a:t>
            </a:r>
            <a:r>
              <a:rPr lang="es-MX" dirty="0">
                <a:solidFill>
                  <a:schemeClr val="bg1"/>
                </a:solidFill>
                <a:latin typeface="Tw Cen MT" panose="020B0602020104020603" pitchFamily="34" charset="0"/>
              </a:rPr>
              <a:t>á</a:t>
            </a:r>
            <a:r>
              <a:rPr lang="es-MX" dirty="0" smtClean="0">
                <a:solidFill>
                  <a:schemeClr val="bg1"/>
                </a:solidFill>
                <a:effectLst/>
                <a:latin typeface="Tw Cen MT" panose="020B0602020104020603" pitchFamily="34" charset="0"/>
              </a:rPr>
              <a:t>mbito </a:t>
            </a:r>
            <a:r>
              <a:rPr lang="es-MX" dirty="0">
                <a:solidFill>
                  <a:schemeClr val="bg1"/>
                </a:solidFill>
                <a:effectLst/>
                <a:latin typeface="Tw Cen MT" panose="020B0602020104020603" pitchFamily="34" charset="0"/>
              </a:rPr>
              <a:t>ya sea social, educativo etc., es considerado como un aspecto sofisticado de la inteligencia humana. </a:t>
            </a:r>
            <a:endParaRPr lang="es-MX" dirty="0">
              <a:solidFill>
                <a:schemeClr val="bg1"/>
              </a:solidFill>
              <a:latin typeface="Tw Cen MT" panose="020B0602020104020603" pitchFamily="34" charset="0"/>
            </a:endParaRPr>
          </a:p>
        </p:txBody>
      </p:sp>
      <p:pic>
        <p:nvPicPr>
          <p:cNvPr id="2050" name="Picture 2" descr="Aprender por imitación en niños | NUTRIPLATO® Nestlé®">
            <a:extLst>
              <a:ext uri="{FF2B5EF4-FFF2-40B4-BE49-F238E27FC236}">
                <a16:creationId xmlns:a16="http://schemas.microsoft.com/office/drawing/2014/main" id="{BD4971E2-EE61-E791-3E03-05BB8D4425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47249" y="3587703"/>
            <a:ext cx="5296618" cy="27157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477212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D3044C21-7D67-906A-D8F2-9FA6AC3C4C7C}"/>
              </a:ext>
            </a:extLst>
          </p:cNvPr>
          <p:cNvSpPr txBox="1"/>
          <p:nvPr/>
        </p:nvSpPr>
        <p:spPr>
          <a:xfrm>
            <a:off x="1215092" y="878228"/>
            <a:ext cx="9678837" cy="5078313"/>
          </a:xfrm>
          <a:prstGeom prst="rect">
            <a:avLst/>
          </a:prstGeom>
          <a:noFill/>
        </p:spPr>
        <p:txBody>
          <a:bodyPr wrap="square">
            <a:spAutoFit/>
          </a:bodyPr>
          <a:lstStyle/>
          <a:p>
            <a:pPr algn="just">
              <a:lnSpc>
                <a:spcPct val="150000"/>
              </a:lnSpc>
            </a:pPr>
            <a:r>
              <a:rPr lang="es-MX" dirty="0" smtClean="0">
                <a:solidFill>
                  <a:schemeClr val="bg1"/>
                </a:solidFill>
                <a:latin typeface="Tw Cen MT" panose="020B0602020104020603" pitchFamily="34" charset="0"/>
                <a:cs typeface="Times New Roman" panose="02020603050405020304" pitchFamily="18" charset="0"/>
              </a:rPr>
              <a:t>Rovalino (2018), </a:t>
            </a:r>
            <a:r>
              <a:rPr lang="es-MX" sz="1800" dirty="0" smtClean="0">
                <a:solidFill>
                  <a:schemeClr val="bg1"/>
                </a:solidFill>
                <a:effectLst/>
                <a:latin typeface="Tw Cen MT" panose="020B0602020104020603" pitchFamily="34" charset="0"/>
                <a:cs typeface="Times New Roman" panose="02020603050405020304" pitchFamily="18" charset="0"/>
              </a:rPr>
              <a:t>considera </a:t>
            </a:r>
            <a:r>
              <a:rPr lang="es-MX" sz="1800" dirty="0">
                <a:solidFill>
                  <a:schemeClr val="bg1"/>
                </a:solidFill>
                <a:effectLst/>
                <a:latin typeface="Tw Cen MT" panose="020B0602020104020603" pitchFamily="34" charset="0"/>
                <a:cs typeface="Times New Roman" panose="02020603050405020304" pitchFamily="18" charset="0"/>
              </a:rPr>
              <a:t>que las </a:t>
            </a:r>
            <a:r>
              <a:rPr lang="es-MX" sz="1800" dirty="0" smtClean="0">
                <a:solidFill>
                  <a:schemeClr val="bg1"/>
                </a:solidFill>
                <a:effectLst/>
                <a:latin typeface="Tw Cen MT" panose="020B0602020104020603" pitchFamily="34" charset="0"/>
                <a:cs typeface="Times New Roman" panose="02020603050405020304" pitchFamily="18" charset="0"/>
              </a:rPr>
              <a:t>características </a:t>
            </a:r>
            <a:r>
              <a:rPr lang="es-MX" sz="1800" dirty="0">
                <a:solidFill>
                  <a:schemeClr val="bg1"/>
                </a:solidFill>
                <a:effectLst/>
                <a:latin typeface="Tw Cen MT" panose="020B0602020104020603" pitchFamily="34" charset="0"/>
                <a:cs typeface="Times New Roman" panose="02020603050405020304" pitchFamily="18" charset="0"/>
              </a:rPr>
              <a:t>internas de un individuo son mutuamente interactivas con el entorno en que se desarrolla sus conductas </a:t>
            </a:r>
            <a:r>
              <a:rPr lang="es-MX" sz="1800" dirty="0" smtClean="0">
                <a:solidFill>
                  <a:schemeClr val="bg1"/>
                </a:solidFill>
                <a:effectLst/>
                <a:latin typeface="Tw Cen MT" panose="020B0602020104020603" pitchFamily="34" charset="0"/>
                <a:cs typeface="Times New Roman" panose="02020603050405020304" pitchFamily="18" charset="0"/>
              </a:rPr>
              <a:t>específicas</a:t>
            </a:r>
            <a:r>
              <a:rPr lang="es-MX" sz="1800" dirty="0">
                <a:solidFill>
                  <a:schemeClr val="bg1"/>
                </a:solidFill>
                <a:effectLst/>
                <a:latin typeface="Tw Cen MT" panose="020B0602020104020603" pitchFamily="34" charset="0"/>
                <a:cs typeface="Times New Roman" panose="02020603050405020304" pitchFamily="18" charset="0"/>
              </a:rPr>
              <a:t>, a </a:t>
            </a:r>
            <a:r>
              <a:rPr lang="es-MX" sz="1800" dirty="0" smtClean="0">
                <a:solidFill>
                  <a:schemeClr val="bg1"/>
                </a:solidFill>
                <a:effectLst/>
                <a:latin typeface="Tw Cen MT" panose="020B0602020104020603" pitchFamily="34" charset="0"/>
                <a:cs typeface="Times New Roman" panose="02020603050405020304" pitchFamily="18" charset="0"/>
              </a:rPr>
              <a:t>continuación son </a:t>
            </a:r>
            <a:r>
              <a:rPr lang="es-MX" sz="1800" dirty="0">
                <a:solidFill>
                  <a:schemeClr val="bg1"/>
                </a:solidFill>
                <a:effectLst/>
                <a:latin typeface="Tw Cen MT" panose="020B0602020104020603" pitchFamily="34" charset="0"/>
                <a:cs typeface="Times New Roman" panose="02020603050405020304" pitchFamily="18" charset="0"/>
              </a:rPr>
              <a:t>las siguientes:</a:t>
            </a:r>
          </a:p>
          <a:p>
            <a:pPr algn="just">
              <a:lnSpc>
                <a:spcPct val="150000"/>
              </a:lnSpc>
            </a:pPr>
            <a:r>
              <a:rPr lang="es-MX" sz="1800" dirty="0">
                <a:solidFill>
                  <a:schemeClr val="bg1"/>
                </a:solidFill>
                <a:effectLst/>
                <a:latin typeface="Tw Cen MT" panose="020B0602020104020603" pitchFamily="34" charset="0"/>
                <a:cs typeface="Times New Roman" panose="02020603050405020304" pitchFamily="18" charset="0"/>
              </a:rPr>
              <a:t> </a:t>
            </a:r>
            <a:endParaRPr lang="es-MX" dirty="0">
              <a:solidFill>
                <a:schemeClr val="bg1"/>
              </a:solidFill>
              <a:latin typeface="Tw Cen MT" panose="020B0602020104020603" pitchFamily="34" charset="0"/>
              <a:cs typeface="Times New Roman" panose="02020603050405020304" pitchFamily="18" charset="0"/>
            </a:endParaRPr>
          </a:p>
          <a:p>
            <a:pPr algn="just">
              <a:lnSpc>
                <a:spcPct val="150000"/>
              </a:lnSpc>
              <a:buFont typeface="Arial" panose="020B0604020202020204" pitchFamily="34" charset="0"/>
              <a:buChar char="•"/>
            </a:pPr>
            <a:r>
              <a:rPr lang="es-MX" sz="1800" dirty="0">
                <a:solidFill>
                  <a:schemeClr val="bg1"/>
                </a:solidFill>
                <a:effectLst/>
                <a:latin typeface="Tw Cen MT" panose="020B0602020104020603" pitchFamily="34" charset="0"/>
                <a:cs typeface="Times New Roman" panose="02020603050405020304" pitchFamily="18" charset="0"/>
              </a:rPr>
              <a:t>-  Los </a:t>
            </a:r>
            <a:r>
              <a:rPr lang="es-MX" sz="1800" dirty="0" smtClean="0">
                <a:solidFill>
                  <a:schemeClr val="bg1"/>
                </a:solidFill>
                <a:effectLst/>
                <a:latin typeface="Tw Cen MT" panose="020B0602020104020603" pitchFamily="34" charset="0"/>
                <a:cs typeface="Times New Roman" panose="02020603050405020304" pitchFamily="18" charset="0"/>
              </a:rPr>
              <a:t>niños </a:t>
            </a:r>
            <a:r>
              <a:rPr lang="es-MX" sz="1800" dirty="0">
                <a:solidFill>
                  <a:schemeClr val="bg1"/>
                </a:solidFill>
                <a:effectLst/>
                <a:latin typeface="Tw Cen MT" panose="020B0602020104020603" pitchFamily="34" charset="0"/>
                <a:cs typeface="Times New Roman" panose="02020603050405020304" pitchFamily="18" charset="0"/>
              </a:rPr>
              <a:t>imitan conductas evidentes. </a:t>
            </a:r>
            <a:endParaRPr lang="es-MX" dirty="0">
              <a:solidFill>
                <a:schemeClr val="bg1"/>
              </a:solidFill>
              <a:effectLst/>
              <a:latin typeface="Tw Cen MT" panose="020B0602020104020603" pitchFamily="34" charset="0"/>
              <a:cs typeface="Times New Roman" panose="02020603050405020304" pitchFamily="18" charset="0"/>
            </a:endParaRPr>
          </a:p>
          <a:p>
            <a:pPr algn="just">
              <a:lnSpc>
                <a:spcPct val="150000"/>
              </a:lnSpc>
              <a:buFont typeface="Arial" panose="020B0604020202020204" pitchFamily="34" charset="0"/>
              <a:buChar char="•"/>
            </a:pPr>
            <a:r>
              <a:rPr lang="es-MX" sz="1800" dirty="0">
                <a:solidFill>
                  <a:schemeClr val="bg1"/>
                </a:solidFill>
                <a:effectLst/>
                <a:latin typeface="Tw Cen MT" panose="020B0602020104020603" pitchFamily="34" charset="0"/>
                <a:cs typeface="Times New Roman" panose="02020603050405020304" pitchFamily="18" charset="0"/>
              </a:rPr>
              <a:t>-  Los adolescentes y adultos imitan conductas sutiles. </a:t>
            </a:r>
            <a:endParaRPr lang="es-MX" dirty="0">
              <a:solidFill>
                <a:schemeClr val="bg1"/>
              </a:solidFill>
              <a:effectLst/>
              <a:latin typeface="Tw Cen MT" panose="020B0602020104020603" pitchFamily="34" charset="0"/>
              <a:cs typeface="Times New Roman" panose="02020603050405020304" pitchFamily="18" charset="0"/>
            </a:endParaRPr>
          </a:p>
          <a:p>
            <a:pPr algn="just">
              <a:lnSpc>
                <a:spcPct val="150000"/>
              </a:lnSpc>
              <a:buFont typeface="Arial" panose="020B0604020202020204" pitchFamily="34" charset="0"/>
              <a:buChar char="•"/>
            </a:pPr>
            <a:r>
              <a:rPr lang="es-MX" sz="1800" dirty="0">
                <a:solidFill>
                  <a:schemeClr val="bg1"/>
                </a:solidFill>
                <a:effectLst/>
                <a:latin typeface="Tw Cen MT" panose="020B0602020104020603" pitchFamily="34" charset="0"/>
                <a:cs typeface="Times New Roman" panose="02020603050405020304" pitchFamily="18" charset="0"/>
              </a:rPr>
              <a:t>-  Surge por el hecho mismo de vivir en sociedad. </a:t>
            </a:r>
            <a:endParaRPr lang="es-MX" dirty="0">
              <a:solidFill>
                <a:schemeClr val="bg1"/>
              </a:solidFill>
              <a:latin typeface="Tw Cen MT" panose="020B0602020104020603" pitchFamily="34" charset="0"/>
              <a:cs typeface="Times New Roman" panose="02020603050405020304" pitchFamily="18" charset="0"/>
            </a:endParaRPr>
          </a:p>
          <a:p>
            <a:pPr algn="just">
              <a:lnSpc>
                <a:spcPct val="150000"/>
              </a:lnSpc>
              <a:buFont typeface="Arial" panose="020B0604020202020204" pitchFamily="34" charset="0"/>
              <a:buChar char="•"/>
            </a:pPr>
            <a:r>
              <a:rPr lang="es-MX" sz="1800" dirty="0">
                <a:solidFill>
                  <a:schemeClr val="bg1"/>
                </a:solidFill>
                <a:effectLst/>
                <a:latin typeface="Tw Cen MT" panose="020B0602020104020603" pitchFamily="34" charset="0"/>
                <a:cs typeface="Times New Roman" panose="02020603050405020304" pitchFamily="18" charset="0"/>
              </a:rPr>
              <a:t>-  La </a:t>
            </a:r>
            <a:r>
              <a:rPr lang="es-MX" sz="1800" dirty="0" smtClean="0">
                <a:solidFill>
                  <a:schemeClr val="bg1"/>
                </a:solidFill>
                <a:effectLst/>
                <a:latin typeface="Tw Cen MT" panose="020B0602020104020603" pitchFamily="34" charset="0"/>
                <a:cs typeface="Times New Roman" panose="02020603050405020304" pitchFamily="18" charset="0"/>
              </a:rPr>
              <a:t>imitación </a:t>
            </a:r>
            <a:r>
              <a:rPr lang="es-MX" sz="1800" dirty="0">
                <a:solidFill>
                  <a:schemeClr val="bg1"/>
                </a:solidFill>
                <a:effectLst/>
                <a:latin typeface="Tw Cen MT" panose="020B0602020104020603" pitchFamily="34" charset="0"/>
                <a:cs typeface="Times New Roman" panose="02020603050405020304" pitchFamily="18" charset="0"/>
              </a:rPr>
              <a:t>surge por una cierta </a:t>
            </a:r>
            <a:r>
              <a:rPr lang="es-MX" sz="1800" dirty="0" smtClean="0">
                <a:solidFill>
                  <a:schemeClr val="bg1"/>
                </a:solidFill>
                <a:effectLst/>
                <a:latin typeface="Tw Cen MT" panose="020B0602020104020603" pitchFamily="34" charset="0"/>
                <a:cs typeface="Times New Roman" panose="02020603050405020304" pitchFamily="18" charset="0"/>
              </a:rPr>
              <a:t>vinculación </a:t>
            </a:r>
            <a:r>
              <a:rPr lang="es-MX" sz="1800" dirty="0">
                <a:solidFill>
                  <a:schemeClr val="bg1"/>
                </a:solidFill>
                <a:effectLst/>
                <a:latin typeface="Tw Cen MT" panose="020B0602020104020603" pitchFamily="34" charset="0"/>
                <a:cs typeface="Times New Roman" panose="02020603050405020304" pitchFamily="18" charset="0"/>
              </a:rPr>
              <a:t>afectiva por el modelo a seguir. </a:t>
            </a:r>
            <a:endParaRPr lang="es-MX" dirty="0">
              <a:solidFill>
                <a:schemeClr val="bg1"/>
              </a:solidFill>
              <a:effectLst/>
              <a:latin typeface="Tw Cen MT" panose="020B0602020104020603" pitchFamily="34" charset="0"/>
              <a:cs typeface="Times New Roman" panose="02020603050405020304" pitchFamily="18" charset="0"/>
            </a:endParaRPr>
          </a:p>
          <a:p>
            <a:pPr algn="just">
              <a:lnSpc>
                <a:spcPct val="150000"/>
              </a:lnSpc>
              <a:buFont typeface="Arial" panose="020B0604020202020204" pitchFamily="34" charset="0"/>
              <a:buChar char="•"/>
            </a:pPr>
            <a:r>
              <a:rPr lang="es-MX" sz="1800" dirty="0">
                <a:solidFill>
                  <a:schemeClr val="bg1"/>
                </a:solidFill>
                <a:effectLst/>
                <a:latin typeface="Tw Cen MT" panose="020B0602020104020603" pitchFamily="34" charset="0"/>
                <a:cs typeface="Times New Roman" panose="02020603050405020304" pitchFamily="18" charset="0"/>
              </a:rPr>
              <a:t>-  Este proceso es la </a:t>
            </a:r>
            <a:r>
              <a:rPr lang="es-MX" sz="1800" dirty="0" smtClean="0">
                <a:solidFill>
                  <a:schemeClr val="bg1"/>
                </a:solidFill>
                <a:effectLst/>
                <a:latin typeface="Tw Cen MT" panose="020B0602020104020603" pitchFamily="34" charset="0"/>
                <a:cs typeface="Times New Roman" panose="02020603050405020304" pitchFamily="18" charset="0"/>
              </a:rPr>
              <a:t>identificación </a:t>
            </a:r>
            <a:r>
              <a:rPr lang="es-MX" sz="1800" dirty="0">
                <a:solidFill>
                  <a:schemeClr val="bg1"/>
                </a:solidFill>
                <a:effectLst/>
                <a:latin typeface="Tw Cen MT" panose="020B0602020104020603" pitchFamily="34" charset="0"/>
                <a:cs typeface="Times New Roman" panose="02020603050405020304" pitchFamily="18" charset="0"/>
              </a:rPr>
              <a:t>con el medio y personas con el que los sujetos </a:t>
            </a:r>
            <a:r>
              <a:rPr lang="es-MX" sz="1800" dirty="0" smtClean="0">
                <a:solidFill>
                  <a:schemeClr val="bg1"/>
                </a:solidFill>
                <a:effectLst/>
                <a:latin typeface="Tw Cen MT" panose="020B0602020104020603" pitchFamily="34" charset="0"/>
                <a:cs typeface="Times New Roman" panose="02020603050405020304" pitchFamily="18" charset="0"/>
              </a:rPr>
              <a:t>se</a:t>
            </a:r>
            <a:r>
              <a:rPr lang="es-MX" dirty="0" smtClean="0">
                <a:solidFill>
                  <a:schemeClr val="bg1"/>
                </a:solidFill>
                <a:latin typeface="Tw Cen MT" panose="020B0602020104020603" pitchFamily="34" charset="0"/>
                <a:cs typeface="Times New Roman" panose="02020603050405020304" pitchFamily="18" charset="0"/>
              </a:rPr>
              <a:t> </a:t>
            </a:r>
            <a:r>
              <a:rPr lang="es-MX" sz="1800" dirty="0" smtClean="0">
                <a:solidFill>
                  <a:schemeClr val="bg1"/>
                </a:solidFill>
                <a:effectLst/>
                <a:latin typeface="Tw Cen MT" panose="020B0602020104020603" pitchFamily="34" charset="0"/>
                <a:cs typeface="Times New Roman" panose="02020603050405020304" pitchFamily="18" charset="0"/>
              </a:rPr>
              <a:t>desarrollan </a:t>
            </a:r>
            <a:r>
              <a:rPr lang="es-MX" sz="1800" dirty="0">
                <a:solidFill>
                  <a:schemeClr val="bg1"/>
                </a:solidFill>
                <a:effectLst/>
                <a:latin typeface="Tw Cen MT" panose="020B0602020104020603" pitchFamily="34" charset="0"/>
                <a:cs typeface="Times New Roman" panose="02020603050405020304" pitchFamily="18" charset="0"/>
              </a:rPr>
              <a:t>y crecen. </a:t>
            </a:r>
            <a:endParaRPr lang="es-MX" dirty="0">
              <a:solidFill>
                <a:schemeClr val="bg1"/>
              </a:solidFill>
              <a:effectLst/>
              <a:latin typeface="Tw Cen MT" panose="020B0602020104020603" pitchFamily="34" charset="0"/>
              <a:cs typeface="Times New Roman" panose="02020603050405020304" pitchFamily="18" charset="0"/>
            </a:endParaRPr>
          </a:p>
          <a:p>
            <a:pPr algn="just">
              <a:lnSpc>
                <a:spcPct val="150000"/>
              </a:lnSpc>
              <a:buFont typeface="Arial" panose="020B0604020202020204" pitchFamily="34" charset="0"/>
              <a:buChar char="•"/>
            </a:pPr>
            <a:r>
              <a:rPr lang="es-MX" sz="1800" dirty="0">
                <a:solidFill>
                  <a:schemeClr val="bg1"/>
                </a:solidFill>
                <a:effectLst/>
                <a:latin typeface="Tw Cen MT" panose="020B0602020104020603" pitchFamily="34" charset="0"/>
                <a:cs typeface="Times New Roman" panose="02020603050405020304" pitchFamily="18" charset="0"/>
              </a:rPr>
              <a:t>-  Las fuentes de </a:t>
            </a:r>
            <a:r>
              <a:rPr lang="es-MX" sz="1800" dirty="0" smtClean="0">
                <a:solidFill>
                  <a:schemeClr val="bg1"/>
                </a:solidFill>
                <a:effectLst/>
                <a:latin typeface="Tw Cen MT" panose="020B0602020104020603" pitchFamily="34" charset="0"/>
                <a:cs typeface="Times New Roman" panose="02020603050405020304" pitchFamily="18" charset="0"/>
              </a:rPr>
              <a:t>imitación </a:t>
            </a:r>
            <a:r>
              <a:rPr lang="es-MX" sz="1800" dirty="0">
                <a:solidFill>
                  <a:schemeClr val="bg1"/>
                </a:solidFill>
                <a:effectLst/>
                <a:latin typeface="Tw Cen MT" panose="020B0602020104020603" pitchFamily="34" charset="0"/>
                <a:cs typeface="Times New Roman" panose="02020603050405020304" pitchFamily="18" charset="0"/>
              </a:rPr>
              <a:t>son los educadores naturales, como la familia y los profesores. </a:t>
            </a:r>
            <a:endParaRPr lang="es-MX" dirty="0">
              <a:solidFill>
                <a:schemeClr val="bg1"/>
              </a:solidFill>
              <a:effectLst/>
              <a:latin typeface="Tw Cen MT" panose="020B0602020104020603" pitchFamily="34" charset="0"/>
              <a:cs typeface="Times New Roman" panose="02020603050405020304" pitchFamily="18" charset="0"/>
            </a:endParaRPr>
          </a:p>
          <a:p>
            <a:pPr algn="just">
              <a:lnSpc>
                <a:spcPct val="150000"/>
              </a:lnSpc>
              <a:buFont typeface="Arial" panose="020B0604020202020204" pitchFamily="34" charset="0"/>
              <a:buChar char="•"/>
            </a:pPr>
            <a:r>
              <a:rPr lang="es-MX" sz="1800" dirty="0">
                <a:solidFill>
                  <a:schemeClr val="bg1"/>
                </a:solidFill>
                <a:effectLst/>
                <a:latin typeface="Tw Cen MT" panose="020B0602020104020603" pitchFamily="34" charset="0"/>
                <a:cs typeface="Times New Roman" panose="02020603050405020304" pitchFamily="18" charset="0"/>
              </a:rPr>
              <a:t>-  </a:t>
            </a:r>
            <a:r>
              <a:rPr lang="es-MX" sz="1800" dirty="0" smtClean="0">
                <a:solidFill>
                  <a:schemeClr val="bg1"/>
                </a:solidFill>
                <a:effectLst/>
                <a:latin typeface="Tw Cen MT" panose="020B0602020104020603" pitchFamily="34" charset="0"/>
                <a:cs typeface="Times New Roman" panose="02020603050405020304" pitchFamily="18" charset="0"/>
              </a:rPr>
              <a:t>También </a:t>
            </a:r>
            <a:r>
              <a:rPr lang="es-MX" sz="1800" dirty="0">
                <a:solidFill>
                  <a:schemeClr val="bg1"/>
                </a:solidFill>
                <a:effectLst/>
                <a:latin typeface="Tw Cen MT" panose="020B0602020104020603" pitchFamily="34" charset="0"/>
                <a:cs typeface="Times New Roman" panose="02020603050405020304" pitchFamily="18" charset="0"/>
              </a:rPr>
              <a:t>se encuentran en los educadores no formales y formales, como contexto social y los medios de </a:t>
            </a:r>
            <a:r>
              <a:rPr lang="es-MX" sz="1800" dirty="0" smtClean="0">
                <a:solidFill>
                  <a:schemeClr val="bg1"/>
                </a:solidFill>
                <a:effectLst/>
                <a:latin typeface="Tw Cen MT" panose="020B0602020104020603" pitchFamily="34" charset="0"/>
                <a:cs typeface="Times New Roman" panose="02020603050405020304" pitchFamily="18" charset="0"/>
              </a:rPr>
              <a:t>comunicación</a:t>
            </a:r>
            <a:r>
              <a:rPr lang="es-MX" sz="1800" dirty="0">
                <a:solidFill>
                  <a:schemeClr val="bg1"/>
                </a:solidFill>
                <a:effectLst/>
                <a:latin typeface="Tw Cen MT" panose="020B0602020104020603" pitchFamily="34" charset="0"/>
                <a:cs typeface="Times New Roman" panose="02020603050405020304" pitchFamily="18" charset="0"/>
              </a:rPr>
              <a:t>. </a:t>
            </a:r>
            <a:endParaRPr lang="es-MX" dirty="0">
              <a:solidFill>
                <a:schemeClr val="bg1"/>
              </a:solidFill>
              <a:effectLst/>
              <a:latin typeface="Tw Cen MT" panose="020B0602020104020603" pitchFamily="34" charset="0"/>
              <a:cs typeface="Times New Roman" panose="02020603050405020304" pitchFamily="18" charset="0"/>
            </a:endParaRPr>
          </a:p>
        </p:txBody>
      </p:sp>
    </p:spTree>
    <p:extLst>
      <p:ext uri="{BB962C8B-B14F-4D97-AF65-F5344CB8AC3E}">
        <p14:creationId xmlns:p14="http://schemas.microsoft.com/office/powerpoint/2010/main" val="4600082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id="{6246E417-F694-15DA-ECCD-24B8668EB1E8}"/>
              </a:ext>
            </a:extLst>
          </p:cNvPr>
          <p:cNvSpPr txBox="1"/>
          <p:nvPr/>
        </p:nvSpPr>
        <p:spPr>
          <a:xfrm>
            <a:off x="1195752" y="1564083"/>
            <a:ext cx="10114671" cy="923330"/>
          </a:xfrm>
          <a:prstGeom prst="rect">
            <a:avLst/>
          </a:prstGeom>
          <a:noFill/>
        </p:spPr>
        <p:txBody>
          <a:bodyPr wrap="square">
            <a:spAutoFit/>
          </a:bodyPr>
          <a:lstStyle/>
          <a:p>
            <a:pPr algn="just">
              <a:lnSpc>
                <a:spcPct val="150000"/>
              </a:lnSpc>
              <a:buFont typeface="Arial" panose="020B0604020202020204" pitchFamily="34" charset="0"/>
              <a:buChar char="•"/>
            </a:pPr>
            <a:r>
              <a:rPr lang="es-MX" sz="1800" b="1" dirty="0" smtClean="0">
                <a:solidFill>
                  <a:schemeClr val="bg1"/>
                </a:solidFill>
                <a:effectLst/>
                <a:latin typeface="Tw Cen MT" panose="020B0602020104020603" pitchFamily="34" charset="0"/>
              </a:rPr>
              <a:t>Atención</a:t>
            </a:r>
            <a:r>
              <a:rPr lang="es-MX" sz="1800" dirty="0">
                <a:solidFill>
                  <a:schemeClr val="bg1"/>
                </a:solidFill>
                <a:effectLst/>
                <a:latin typeface="Tw Cen MT" panose="020B0602020104020603" pitchFamily="34" charset="0"/>
              </a:rPr>
              <a:t>: en esta </a:t>
            </a:r>
            <a:r>
              <a:rPr lang="es-MX" sz="1800" dirty="0" smtClean="0">
                <a:solidFill>
                  <a:schemeClr val="bg1"/>
                </a:solidFill>
                <a:effectLst/>
                <a:latin typeface="Tw Cen MT" panose="020B0602020104020603" pitchFamily="34" charset="0"/>
              </a:rPr>
              <a:t>etapa la persona </a:t>
            </a:r>
            <a:r>
              <a:rPr lang="es-MX" sz="1800" dirty="0">
                <a:solidFill>
                  <a:schemeClr val="bg1"/>
                </a:solidFill>
                <a:effectLst/>
                <a:latin typeface="Tw Cen MT" panose="020B0602020104020603" pitchFamily="34" charset="0"/>
              </a:rPr>
              <a:t>debe prestar </a:t>
            </a:r>
            <a:r>
              <a:rPr lang="es-MX" sz="1800" dirty="0" smtClean="0">
                <a:solidFill>
                  <a:schemeClr val="bg1"/>
                </a:solidFill>
                <a:effectLst/>
                <a:latin typeface="Tw Cen MT" panose="020B0602020104020603" pitchFamily="34" charset="0"/>
              </a:rPr>
              <a:t>atención </a:t>
            </a:r>
            <a:r>
              <a:rPr lang="es-MX" sz="1800" dirty="0">
                <a:solidFill>
                  <a:schemeClr val="bg1"/>
                </a:solidFill>
                <a:effectLst/>
                <a:latin typeface="Tw Cen MT" panose="020B0602020104020603" pitchFamily="34" charset="0"/>
              </a:rPr>
              <a:t>a las </a:t>
            </a:r>
            <a:r>
              <a:rPr lang="es-MX" sz="1800" dirty="0" smtClean="0">
                <a:solidFill>
                  <a:schemeClr val="bg1"/>
                </a:solidFill>
                <a:effectLst/>
                <a:latin typeface="Tw Cen MT" panose="020B0602020104020603" pitchFamily="34" charset="0"/>
              </a:rPr>
              <a:t>características más </a:t>
            </a:r>
            <a:r>
              <a:rPr lang="es-MX" sz="1800" dirty="0">
                <a:solidFill>
                  <a:schemeClr val="bg1"/>
                </a:solidFill>
                <a:effectLst/>
                <a:latin typeface="Tw Cen MT" panose="020B0602020104020603" pitchFamily="34" charset="0"/>
              </a:rPr>
              <a:t>relevantes de la conducta del modelo. </a:t>
            </a:r>
            <a:endParaRPr lang="es-MX" dirty="0">
              <a:solidFill>
                <a:schemeClr val="bg1"/>
              </a:solidFill>
              <a:effectLst/>
              <a:latin typeface="Tw Cen MT" panose="020B0602020104020603" pitchFamily="34" charset="0"/>
            </a:endParaRPr>
          </a:p>
        </p:txBody>
      </p:sp>
      <p:sp>
        <p:nvSpPr>
          <p:cNvPr id="11" name="CuadroTexto 10">
            <a:extLst>
              <a:ext uri="{FF2B5EF4-FFF2-40B4-BE49-F238E27FC236}">
                <a16:creationId xmlns:a16="http://schemas.microsoft.com/office/drawing/2014/main" id="{CF22D03E-C9BC-FBC7-BCF9-F11B0D7C402A}"/>
              </a:ext>
            </a:extLst>
          </p:cNvPr>
          <p:cNvSpPr txBox="1"/>
          <p:nvPr/>
        </p:nvSpPr>
        <p:spPr>
          <a:xfrm>
            <a:off x="1195750" y="2441696"/>
            <a:ext cx="10114671" cy="2169825"/>
          </a:xfrm>
          <a:prstGeom prst="rect">
            <a:avLst/>
          </a:prstGeom>
          <a:noFill/>
        </p:spPr>
        <p:txBody>
          <a:bodyPr wrap="square">
            <a:spAutoFit/>
          </a:bodyPr>
          <a:lstStyle/>
          <a:p>
            <a:pPr algn="just">
              <a:lnSpc>
                <a:spcPct val="150000"/>
              </a:lnSpc>
              <a:buFont typeface="Arial" panose="020B0604020202020204" pitchFamily="34" charset="0"/>
              <a:buChar char="•"/>
            </a:pPr>
            <a:r>
              <a:rPr lang="es-MX" sz="1800" b="1" dirty="0" smtClean="0">
                <a:solidFill>
                  <a:schemeClr val="bg1"/>
                </a:solidFill>
                <a:effectLst/>
                <a:latin typeface="Tw Cen MT" panose="020B0602020104020603" pitchFamily="34" charset="0"/>
              </a:rPr>
              <a:t>Retención</a:t>
            </a:r>
            <a:r>
              <a:rPr lang="es-MX" sz="1800" dirty="0">
                <a:solidFill>
                  <a:schemeClr val="bg1"/>
                </a:solidFill>
                <a:effectLst/>
                <a:latin typeface="Tw Cen MT" panose="020B0602020104020603" pitchFamily="34" charset="0"/>
              </a:rPr>
              <a:t>: </a:t>
            </a:r>
            <a:r>
              <a:rPr lang="es-MX" sz="1800" dirty="0" smtClean="0">
                <a:solidFill>
                  <a:schemeClr val="bg1"/>
                </a:solidFill>
                <a:effectLst/>
                <a:latin typeface="Tw Cen MT" panose="020B0602020104020603" pitchFamily="34" charset="0"/>
              </a:rPr>
              <a:t>consiste </a:t>
            </a:r>
            <a:r>
              <a:rPr lang="es-MX" sz="1800" dirty="0">
                <a:solidFill>
                  <a:schemeClr val="bg1"/>
                </a:solidFill>
                <a:effectLst/>
                <a:latin typeface="Tw Cen MT" panose="020B0602020104020603" pitchFamily="34" charset="0"/>
              </a:rPr>
              <a:t>en la </a:t>
            </a:r>
            <a:r>
              <a:rPr lang="es-MX" sz="1800" dirty="0" smtClean="0">
                <a:solidFill>
                  <a:schemeClr val="bg1"/>
                </a:solidFill>
                <a:effectLst/>
                <a:latin typeface="Tw Cen MT" panose="020B0602020104020603" pitchFamily="34" charset="0"/>
              </a:rPr>
              <a:t>retención </a:t>
            </a:r>
            <a:r>
              <a:rPr lang="es-MX" sz="1800" dirty="0">
                <a:solidFill>
                  <a:schemeClr val="bg1"/>
                </a:solidFill>
                <a:effectLst/>
                <a:latin typeface="Tw Cen MT" panose="020B0602020104020603" pitchFamily="34" charset="0"/>
              </a:rPr>
              <a:t>por parte del </a:t>
            </a:r>
            <a:r>
              <a:rPr lang="es-MX" sz="1800" dirty="0" smtClean="0">
                <a:solidFill>
                  <a:schemeClr val="bg1"/>
                </a:solidFill>
                <a:effectLst/>
                <a:latin typeface="Tw Cen MT" panose="020B0602020104020603" pitchFamily="34" charset="0"/>
              </a:rPr>
              <a:t>niño </a:t>
            </a:r>
            <a:r>
              <a:rPr lang="es-MX" sz="1800" dirty="0">
                <a:solidFill>
                  <a:schemeClr val="bg1"/>
                </a:solidFill>
                <a:effectLst/>
                <a:latin typeface="Tw Cen MT" panose="020B0602020104020603" pitchFamily="34" charset="0"/>
              </a:rPr>
              <a:t>o </a:t>
            </a:r>
            <a:r>
              <a:rPr lang="es-MX" sz="1800" dirty="0" smtClean="0">
                <a:solidFill>
                  <a:schemeClr val="bg1"/>
                </a:solidFill>
                <a:effectLst/>
                <a:latin typeface="Tw Cen MT" panose="020B0602020104020603" pitchFamily="34" charset="0"/>
              </a:rPr>
              <a:t>niña </a:t>
            </a:r>
            <a:r>
              <a:rPr lang="es-MX" sz="1800" dirty="0">
                <a:solidFill>
                  <a:schemeClr val="bg1"/>
                </a:solidFill>
                <a:effectLst/>
                <a:latin typeface="Tw Cen MT" panose="020B0602020104020603" pitchFamily="34" charset="0"/>
              </a:rPr>
              <a:t>de la </a:t>
            </a:r>
            <a:r>
              <a:rPr lang="es-MX" sz="1800" dirty="0" smtClean="0">
                <a:solidFill>
                  <a:schemeClr val="bg1"/>
                </a:solidFill>
                <a:effectLst/>
                <a:latin typeface="Tw Cen MT" panose="020B0602020104020603" pitchFamily="34" charset="0"/>
              </a:rPr>
              <a:t>información </a:t>
            </a:r>
            <a:r>
              <a:rPr lang="es-MX" sz="1800" dirty="0">
                <a:solidFill>
                  <a:schemeClr val="bg1"/>
                </a:solidFill>
                <a:effectLst/>
                <a:latin typeface="Tw Cen MT" panose="020B0602020104020603" pitchFamily="34" charset="0"/>
              </a:rPr>
              <a:t>adquirida mediante la </a:t>
            </a:r>
            <a:r>
              <a:rPr lang="es-MX" sz="1800" dirty="0" smtClean="0">
                <a:solidFill>
                  <a:schemeClr val="bg1"/>
                </a:solidFill>
                <a:effectLst/>
                <a:latin typeface="Tw Cen MT" panose="020B0602020104020603" pitchFamily="34" charset="0"/>
              </a:rPr>
              <a:t>observación</a:t>
            </a:r>
            <a:r>
              <a:rPr lang="es-MX" sz="1800" dirty="0">
                <a:solidFill>
                  <a:schemeClr val="bg1"/>
                </a:solidFill>
                <a:effectLst/>
                <a:latin typeface="Tw Cen MT" panose="020B0602020104020603" pitchFamily="34" charset="0"/>
              </a:rPr>
              <a:t>, con el objeto de </a:t>
            </a:r>
            <a:r>
              <a:rPr lang="es-MX" sz="1800" dirty="0" smtClean="0">
                <a:solidFill>
                  <a:schemeClr val="bg1"/>
                </a:solidFill>
                <a:effectLst/>
                <a:latin typeface="Tw Cen MT" panose="020B0602020104020603" pitchFamily="34" charset="0"/>
              </a:rPr>
              <a:t>después </a:t>
            </a:r>
            <a:r>
              <a:rPr lang="es-MX" sz="1800" dirty="0">
                <a:solidFill>
                  <a:schemeClr val="bg1"/>
                </a:solidFill>
                <a:effectLst/>
                <a:latin typeface="Tw Cen MT" panose="020B0602020104020603" pitchFamily="34" charset="0"/>
              </a:rPr>
              <a:t>reproducir la conducta. </a:t>
            </a:r>
            <a:endParaRPr lang="es-MX" dirty="0">
              <a:solidFill>
                <a:schemeClr val="bg1"/>
              </a:solidFill>
              <a:effectLst/>
              <a:latin typeface="Tw Cen MT" panose="020B0602020104020603" pitchFamily="34" charset="0"/>
            </a:endParaRPr>
          </a:p>
          <a:p>
            <a:pPr algn="just">
              <a:lnSpc>
                <a:spcPct val="150000"/>
              </a:lnSpc>
              <a:buFont typeface="Arial" panose="020B0604020202020204" pitchFamily="34" charset="0"/>
              <a:buChar char="•"/>
            </a:pPr>
            <a:r>
              <a:rPr lang="es-MX" sz="1800" b="1" dirty="0" smtClean="0">
                <a:solidFill>
                  <a:schemeClr val="bg1"/>
                </a:solidFill>
                <a:effectLst/>
                <a:latin typeface="Tw Cen MT" panose="020B0602020104020603" pitchFamily="34" charset="0"/>
              </a:rPr>
              <a:t>Reproducción </a:t>
            </a:r>
            <a:r>
              <a:rPr lang="es-MX" sz="1800" b="1" dirty="0">
                <a:solidFill>
                  <a:schemeClr val="bg1"/>
                </a:solidFill>
                <a:effectLst/>
                <a:latin typeface="Tw Cen MT" panose="020B0602020104020603" pitchFamily="34" charset="0"/>
              </a:rPr>
              <a:t>motora</a:t>
            </a:r>
            <a:r>
              <a:rPr lang="es-MX" sz="1800" dirty="0">
                <a:solidFill>
                  <a:schemeClr val="bg1"/>
                </a:solidFill>
                <a:effectLst/>
                <a:latin typeface="Tw Cen MT" panose="020B0602020104020603" pitchFamily="34" charset="0"/>
              </a:rPr>
              <a:t>: </a:t>
            </a:r>
            <a:r>
              <a:rPr lang="es-MX" dirty="0">
                <a:solidFill>
                  <a:schemeClr val="bg1"/>
                </a:solidFill>
                <a:latin typeface="Tw Cen MT" panose="020B0602020104020603" pitchFamily="34" charset="0"/>
              </a:rPr>
              <a:t>p</a:t>
            </a:r>
            <a:r>
              <a:rPr lang="es-MX" sz="1800" dirty="0" smtClean="0">
                <a:solidFill>
                  <a:schemeClr val="bg1"/>
                </a:solidFill>
                <a:effectLst/>
                <a:latin typeface="Tw Cen MT" panose="020B0602020104020603" pitchFamily="34" charset="0"/>
              </a:rPr>
              <a:t>ara </a:t>
            </a:r>
            <a:r>
              <a:rPr lang="es-MX" sz="1800" dirty="0">
                <a:solidFill>
                  <a:schemeClr val="bg1"/>
                </a:solidFill>
                <a:effectLst/>
                <a:latin typeface="Tw Cen MT" panose="020B0602020104020603" pitchFamily="34" charset="0"/>
              </a:rPr>
              <a:t>poder ejecutar la conducta aprendida es preciso que el alumno tenga las capacidades motoras </a:t>
            </a:r>
            <a:r>
              <a:rPr lang="es-MX" sz="1800" dirty="0" smtClean="0">
                <a:solidFill>
                  <a:schemeClr val="bg1"/>
                </a:solidFill>
                <a:effectLst/>
                <a:latin typeface="Tw Cen MT" panose="020B0602020104020603" pitchFamily="34" charset="0"/>
              </a:rPr>
              <a:t>mínimas </a:t>
            </a:r>
            <a:r>
              <a:rPr lang="es-MX" sz="1800" dirty="0">
                <a:solidFill>
                  <a:schemeClr val="bg1"/>
                </a:solidFill>
                <a:effectLst/>
                <a:latin typeface="Tw Cen MT" panose="020B0602020104020603" pitchFamily="34" charset="0"/>
              </a:rPr>
              <a:t>para poder realizarla</a:t>
            </a:r>
            <a:r>
              <a:rPr lang="es-MX" sz="1800" dirty="0">
                <a:solidFill>
                  <a:schemeClr val="bg1"/>
                </a:solidFill>
                <a:effectLst/>
                <a:latin typeface="Times New Roman" panose="02020603050405020304" pitchFamily="18" charset="0"/>
              </a:rPr>
              <a:t>. </a:t>
            </a:r>
            <a:endParaRPr lang="es-MX" sz="1800" dirty="0" smtClean="0">
              <a:solidFill>
                <a:schemeClr val="bg1"/>
              </a:solidFill>
              <a:effectLst/>
              <a:latin typeface="Times New Roman" panose="02020603050405020304" pitchFamily="18" charset="0"/>
            </a:endParaRPr>
          </a:p>
          <a:p>
            <a:pPr algn="just">
              <a:lnSpc>
                <a:spcPct val="150000"/>
              </a:lnSpc>
              <a:buFont typeface="Arial" panose="020B0604020202020204" pitchFamily="34" charset="0"/>
              <a:buChar char="•"/>
            </a:pPr>
            <a:r>
              <a:rPr lang="es-MX" b="1" dirty="0">
                <a:solidFill>
                  <a:schemeClr val="bg1"/>
                </a:solidFill>
                <a:latin typeface="Tw Cen MT" panose="020B0602020104020603" pitchFamily="34" charset="0"/>
              </a:rPr>
              <a:t>Motivación / incentivo</a:t>
            </a:r>
            <a:r>
              <a:rPr lang="es-MX" dirty="0">
                <a:solidFill>
                  <a:schemeClr val="bg1"/>
                </a:solidFill>
                <a:latin typeface="Tw Cen MT" panose="020B0602020104020603" pitchFamily="34" charset="0"/>
              </a:rPr>
              <a:t>: la nueva conducta solo se refleja si el niño o niña recibe el incentivo </a:t>
            </a:r>
            <a:r>
              <a:rPr lang="es-MX" dirty="0" smtClean="0">
                <a:solidFill>
                  <a:schemeClr val="bg1"/>
                </a:solidFill>
                <a:latin typeface="Tw Cen MT" panose="020B0602020104020603" pitchFamily="34" charset="0"/>
              </a:rPr>
              <a:t>adecuado.</a:t>
            </a:r>
            <a:endParaRPr lang="es-MX" sz="1800" dirty="0" smtClean="0">
              <a:solidFill>
                <a:schemeClr val="bg1"/>
              </a:solidFill>
              <a:effectLst/>
              <a:latin typeface="Times New Roman" panose="02020603050405020304" pitchFamily="18" charset="0"/>
            </a:endParaRPr>
          </a:p>
        </p:txBody>
      </p:sp>
      <p:pic>
        <p:nvPicPr>
          <p:cNvPr id="3076" name="Picture 4" descr="El aprendizaje en la vida cotidiana (segunda parte) — Psico-K">
            <a:extLst>
              <a:ext uri="{FF2B5EF4-FFF2-40B4-BE49-F238E27FC236}">
                <a16:creationId xmlns:a16="http://schemas.microsoft.com/office/drawing/2014/main" id="{70BED265-B6E6-48FA-CBF2-454256B3431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4859956"/>
            <a:ext cx="2104557" cy="1887239"/>
          </a:xfrm>
          <a:prstGeom prst="rect">
            <a:avLst/>
          </a:prstGeom>
          <a:noFill/>
          <a:extLst>
            <a:ext uri="{909E8E84-426E-40DD-AFC4-6F175D3DCCD1}">
              <a14:hiddenFill xmlns:a14="http://schemas.microsoft.com/office/drawing/2010/main">
                <a:solidFill>
                  <a:srgbClr val="FFFFFF"/>
                </a:solidFill>
              </a14:hiddenFill>
            </a:ext>
          </a:extLst>
        </p:spPr>
      </p:pic>
      <p:sp>
        <p:nvSpPr>
          <p:cNvPr id="2" name="Rectángulo 1"/>
          <p:cNvSpPr/>
          <p:nvPr/>
        </p:nvSpPr>
        <p:spPr>
          <a:xfrm>
            <a:off x="2360051" y="140842"/>
            <a:ext cx="7492629" cy="1446550"/>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es-ES" sz="4400" b="1" cap="none" spc="0" dirty="0" smtClean="0">
                <a:ln/>
                <a:solidFill>
                  <a:schemeClr val="accent4"/>
                </a:solidFill>
                <a:effectLst/>
              </a:rPr>
              <a:t>PROCESOS DEL APRENDIZAJE </a:t>
            </a:r>
          </a:p>
          <a:p>
            <a:pPr algn="ctr"/>
            <a:r>
              <a:rPr lang="es-ES" sz="4400" b="1" cap="none" spc="0" dirty="0" smtClean="0">
                <a:ln/>
                <a:solidFill>
                  <a:schemeClr val="accent4"/>
                </a:solidFill>
                <a:effectLst/>
              </a:rPr>
              <a:t>POR OBSERVACIÓN</a:t>
            </a:r>
            <a:endParaRPr lang="es-ES" sz="4400" b="1" cap="none" spc="0" dirty="0">
              <a:ln/>
              <a:solidFill>
                <a:schemeClr val="accent4"/>
              </a:solidFill>
              <a:effectLst/>
            </a:endParaRPr>
          </a:p>
        </p:txBody>
      </p:sp>
    </p:spTree>
    <p:extLst>
      <p:ext uri="{BB962C8B-B14F-4D97-AF65-F5344CB8AC3E}">
        <p14:creationId xmlns:p14="http://schemas.microsoft.com/office/powerpoint/2010/main" val="12768694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548D1279-D64A-C668-F649-214ADF14B5E8}"/>
              </a:ext>
            </a:extLst>
          </p:cNvPr>
          <p:cNvSpPr txBox="1"/>
          <p:nvPr/>
        </p:nvSpPr>
        <p:spPr>
          <a:xfrm>
            <a:off x="1063785" y="752319"/>
            <a:ext cx="10064430" cy="2585323"/>
          </a:xfrm>
          <a:prstGeom prst="rect">
            <a:avLst/>
          </a:prstGeom>
          <a:noFill/>
        </p:spPr>
        <p:txBody>
          <a:bodyPr wrap="square">
            <a:spAutoFit/>
          </a:bodyPr>
          <a:lstStyle/>
          <a:p>
            <a:pPr algn="ctr">
              <a:lnSpc>
                <a:spcPct val="150000"/>
              </a:lnSpc>
            </a:pPr>
            <a:r>
              <a:rPr lang="es-MX" b="0" i="0" u="none" strike="noStrike" dirty="0" smtClean="0">
                <a:solidFill>
                  <a:srgbClr val="000000"/>
                </a:solidFill>
                <a:effectLst/>
                <a:latin typeface="Tw Cen MT" panose="020B0602020104020603" pitchFamily="34" charset="0"/>
                <a:cs typeface="Times New Roman" panose="02020603050405020304" pitchFamily="18" charset="0"/>
              </a:rPr>
              <a:t>Existe también el concepto </a:t>
            </a:r>
            <a:r>
              <a:rPr lang="es-MX" dirty="0" smtClean="0">
                <a:solidFill>
                  <a:srgbClr val="000000"/>
                </a:solidFill>
                <a:latin typeface="Tw Cen MT" panose="020B0602020104020603" pitchFamily="34" charset="0"/>
                <a:cs typeface="Times New Roman" panose="02020603050405020304" pitchFamily="18" charset="0"/>
              </a:rPr>
              <a:t>de la imitación </a:t>
            </a:r>
            <a:r>
              <a:rPr lang="es-MX" b="0" i="0" u="none" strike="noStrike" dirty="0" smtClean="0">
                <a:solidFill>
                  <a:srgbClr val="000000"/>
                </a:solidFill>
                <a:effectLst/>
                <a:latin typeface="Tw Cen MT" panose="020B0602020104020603" pitchFamily="34" charset="0"/>
                <a:cs typeface="Times New Roman" panose="02020603050405020304" pitchFamily="18" charset="0"/>
              </a:rPr>
              <a:t>como </a:t>
            </a:r>
            <a:r>
              <a:rPr lang="es-MX" b="0" i="0" u="none" strike="noStrike" dirty="0">
                <a:solidFill>
                  <a:srgbClr val="000000"/>
                </a:solidFill>
                <a:effectLst/>
                <a:latin typeface="Tw Cen MT" panose="020B0602020104020603" pitchFamily="34" charset="0"/>
                <a:cs typeface="Times New Roman" panose="02020603050405020304" pitchFamily="18" charset="0"/>
              </a:rPr>
              <a:t>una conducta instrumental </a:t>
            </a:r>
            <a:r>
              <a:rPr lang="es-MX" b="0" i="0" u="none" strike="noStrike" dirty="0" smtClean="0">
                <a:solidFill>
                  <a:srgbClr val="000000"/>
                </a:solidFill>
                <a:effectLst/>
                <a:latin typeface="Tw Cen MT" panose="020B0602020104020603" pitchFamily="34" charset="0"/>
                <a:cs typeface="Times New Roman" panose="02020603050405020304" pitchFamily="18" charset="0"/>
              </a:rPr>
              <a:t>aprendida. </a:t>
            </a:r>
            <a:r>
              <a:rPr lang="es-MX" b="0" i="0" u="none" strike="noStrike" dirty="0">
                <a:solidFill>
                  <a:srgbClr val="000000"/>
                </a:solidFill>
                <a:effectLst/>
                <a:latin typeface="Tw Cen MT" panose="020B0602020104020603" pitchFamily="34" charset="0"/>
                <a:cs typeface="Times New Roman" panose="02020603050405020304" pitchFamily="18" charset="0"/>
              </a:rPr>
              <a:t>Al igual que las otras perspectivas históricas, esta teoría postula que las nuevas respuestas no se crean mediante la imitación, sino que la imitación representa el desempeño de conductas aprendidas. Esta postura no puede explicar el aprendizaje por medio de la imitación aplazada (es decir, cuando los imitadores realizan las mismas respuestas tiempo después de que el modelo las exhibió) o por medio de las conductas imitadas que no son </a:t>
            </a:r>
            <a:r>
              <a:rPr lang="es-MX" b="0" i="0" u="none" strike="noStrike" dirty="0" smtClean="0">
                <a:solidFill>
                  <a:srgbClr val="000000"/>
                </a:solidFill>
                <a:effectLst/>
                <a:latin typeface="Tw Cen MT" panose="020B0602020104020603" pitchFamily="34" charset="0"/>
                <a:cs typeface="Times New Roman" panose="02020603050405020304" pitchFamily="18" charset="0"/>
              </a:rPr>
              <a:t>reforzadas (Rovalino, 2018).</a:t>
            </a:r>
            <a:endParaRPr lang="es-MX" dirty="0">
              <a:latin typeface="Tw Cen MT" panose="020B0602020104020603" pitchFamily="34" charset="0"/>
              <a:cs typeface="Times New Roman" panose="02020603050405020304" pitchFamily="18" charset="0"/>
            </a:endParaRPr>
          </a:p>
        </p:txBody>
      </p:sp>
      <p:pic>
        <p:nvPicPr>
          <p:cNvPr id="4098" name="Picture 2" descr="Teoría del aprendizaje por observación: qué es y ejemplos">
            <a:extLst>
              <a:ext uri="{FF2B5EF4-FFF2-40B4-BE49-F238E27FC236}">
                <a16:creationId xmlns:a16="http://schemas.microsoft.com/office/drawing/2014/main" id="{201C318D-417F-CE7A-B6AF-FEB611C7D3B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49750" y="3723640"/>
            <a:ext cx="3492500" cy="2336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98317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5FF91D80-AAE4-40D1-FF96-AD4FED68B9DB}"/>
              </a:ext>
            </a:extLst>
          </p:cNvPr>
          <p:cNvSpPr>
            <a:spLocks noGrp="1"/>
          </p:cNvSpPr>
          <p:nvPr>
            <p:ph idx="1"/>
          </p:nvPr>
        </p:nvSpPr>
        <p:spPr>
          <a:xfrm>
            <a:off x="1143000" y="1658143"/>
            <a:ext cx="9905999" cy="3541714"/>
          </a:xfrm>
        </p:spPr>
        <p:txBody>
          <a:bodyPr>
            <a:normAutofit/>
          </a:bodyPr>
          <a:lstStyle/>
          <a:p>
            <a:pPr marL="0" indent="0">
              <a:buNone/>
            </a:pPr>
            <a:r>
              <a:rPr lang="es-MX" sz="1800" dirty="0" smtClean="0">
                <a:solidFill>
                  <a:schemeClr val="bg1"/>
                </a:solidFill>
                <a:latin typeface="Tw Cen MT" panose="020B0602020104020603" pitchFamily="34" charset="0"/>
              </a:rPr>
              <a:t>BIBLIOGRAFÍA</a:t>
            </a:r>
            <a:r>
              <a:rPr lang="es-MX" sz="1800" dirty="0">
                <a:solidFill>
                  <a:schemeClr val="bg1"/>
                </a:solidFill>
                <a:latin typeface="Tw Cen MT" panose="020B0602020104020603" pitchFamily="34" charset="0"/>
              </a:rPr>
              <a:t>:</a:t>
            </a:r>
          </a:p>
          <a:p>
            <a:pPr marL="0" indent="0">
              <a:buNone/>
            </a:pPr>
            <a:endParaRPr lang="es-MX" sz="1800" dirty="0">
              <a:solidFill>
                <a:schemeClr val="bg1"/>
              </a:solidFill>
              <a:latin typeface="Tw Cen MT" panose="020B0602020104020603" pitchFamily="34" charset="0"/>
            </a:endParaRPr>
          </a:p>
          <a:p>
            <a:pPr marL="0" indent="0">
              <a:buNone/>
            </a:pPr>
            <a:r>
              <a:rPr lang="es-MX" sz="1800" dirty="0" smtClean="0">
                <a:solidFill>
                  <a:schemeClr val="bg1"/>
                </a:solidFill>
                <a:latin typeface="Tw Cen MT" panose="020B0602020104020603" pitchFamily="34" charset="0"/>
              </a:rPr>
              <a:t>      Rovalino</a:t>
            </a:r>
            <a:r>
              <a:rPr lang="es-MX" sz="1800" dirty="0">
                <a:solidFill>
                  <a:schemeClr val="bg1"/>
                </a:solidFill>
                <a:latin typeface="Tw Cen MT" panose="020B0602020104020603" pitchFamily="34" charset="0"/>
              </a:rPr>
              <a:t>, Z. (2018). El aprendizaje por imitacion y la </a:t>
            </a:r>
            <a:r>
              <a:rPr lang="es-MX" sz="1800" dirty="0" smtClean="0">
                <a:solidFill>
                  <a:schemeClr val="bg1"/>
                </a:solidFill>
                <a:latin typeface="Tw Cen MT" panose="020B0602020104020603" pitchFamily="34" charset="0"/>
              </a:rPr>
              <a:t>identificación </a:t>
            </a:r>
            <a:r>
              <a:rPr lang="es-MX" sz="1800" dirty="0">
                <a:solidFill>
                  <a:schemeClr val="bg1"/>
                </a:solidFill>
                <a:latin typeface="Tw Cen MT" panose="020B0602020104020603" pitchFamily="34" charset="0"/>
              </a:rPr>
              <a:t>de roles en los niños y niñas. </a:t>
            </a:r>
            <a:r>
              <a:rPr lang="es-MX" sz="1800" i="1" dirty="0">
                <a:solidFill>
                  <a:schemeClr val="bg1"/>
                </a:solidFill>
                <a:latin typeface="Tw Cen MT" panose="020B0602020104020603" pitchFamily="34" charset="0"/>
              </a:rPr>
              <a:t>Redalyc. 5</a:t>
            </a:r>
            <a:r>
              <a:rPr lang="es-MX" sz="1800" dirty="0">
                <a:solidFill>
                  <a:schemeClr val="bg1"/>
                </a:solidFill>
                <a:latin typeface="Tw Cen MT" panose="020B0602020104020603" pitchFamily="34" charset="0"/>
              </a:rPr>
              <a:t>(1), 20-25</a:t>
            </a:r>
            <a:r>
              <a:rPr lang="es-MX" sz="1800" dirty="0" smtClean="0">
                <a:solidFill>
                  <a:schemeClr val="bg1"/>
                </a:solidFill>
                <a:latin typeface="Tw Cen MT" panose="020B0602020104020603" pitchFamily="34" charset="0"/>
              </a:rPr>
              <a:t>.</a:t>
            </a:r>
          </a:p>
          <a:p>
            <a:pPr marL="0" indent="0">
              <a:buNone/>
            </a:pPr>
            <a:endParaRPr lang="es-MX" sz="1800" dirty="0">
              <a:solidFill>
                <a:srgbClr val="7030A0"/>
              </a:solidFill>
              <a:latin typeface="Tw Cen MT" panose="020B0602020104020603" pitchFamily="34" charset="0"/>
            </a:endParaRPr>
          </a:p>
          <a:p>
            <a:pPr marL="0" indent="0">
              <a:buNone/>
            </a:pPr>
            <a:r>
              <a:rPr lang="es-MX" sz="1800" dirty="0">
                <a:solidFill>
                  <a:srgbClr val="7030A0"/>
                </a:solidFill>
                <a:latin typeface="Tw Cen MT" panose="020B0602020104020603" pitchFamily="34" charset="0"/>
                <a:hlinkClick r:id="rId2"/>
              </a:rPr>
              <a:t>https://</a:t>
            </a:r>
            <a:r>
              <a:rPr lang="es-MX" sz="1800" dirty="0" smtClean="0">
                <a:solidFill>
                  <a:srgbClr val="7030A0"/>
                </a:solidFill>
                <a:latin typeface="Tw Cen MT" panose="020B0602020104020603" pitchFamily="34" charset="0"/>
                <a:hlinkClick r:id="rId2"/>
              </a:rPr>
              <a:t>repositorio.uta.edu.ec/bitstream/123456789/28650/1/Zurita%20Rovalino%20Mirian%20Esther%201803756301.pdf</a:t>
            </a:r>
            <a:endParaRPr lang="es-MX" sz="1800" dirty="0" smtClean="0">
              <a:solidFill>
                <a:srgbClr val="7030A0"/>
              </a:solidFill>
              <a:latin typeface="Tw Cen MT" panose="020B0602020104020603" pitchFamily="34" charset="0"/>
            </a:endParaRPr>
          </a:p>
          <a:p>
            <a:pPr marL="0" indent="0">
              <a:buNone/>
            </a:pPr>
            <a:endParaRPr lang="es-MX" sz="1800" dirty="0">
              <a:solidFill>
                <a:schemeClr val="bg1"/>
              </a:solidFill>
              <a:latin typeface="Tw Cen MT" panose="020B0602020104020603" pitchFamily="34" charset="0"/>
            </a:endParaRPr>
          </a:p>
          <a:p>
            <a:pPr marL="0" indent="0">
              <a:buNone/>
            </a:pPr>
            <a:endParaRPr lang="es-MX" sz="1800" dirty="0">
              <a:solidFill>
                <a:schemeClr val="bg1"/>
              </a:solidFill>
              <a:latin typeface="Tw Cen MT" panose="020B0602020104020603" pitchFamily="34" charset="0"/>
            </a:endParaRPr>
          </a:p>
        </p:txBody>
      </p:sp>
    </p:spTree>
    <p:extLst>
      <p:ext uri="{BB962C8B-B14F-4D97-AF65-F5344CB8AC3E}">
        <p14:creationId xmlns:p14="http://schemas.microsoft.com/office/powerpoint/2010/main" val="200824243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o">
  <a:themeElements>
    <a:clrScheme name="Circuito">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o">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o">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{7452D8E5-8FCD-E84B-ABA5-F32C79477CF0}tf10001122</Template>
  <TotalTime>47</TotalTime>
  <Words>459</Words>
  <Application>Microsoft Office PowerPoint</Application>
  <PresentationFormat>Panorámica</PresentationFormat>
  <Paragraphs>25</Paragraphs>
  <Slides>7</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7</vt:i4>
      </vt:variant>
    </vt:vector>
  </HeadingPairs>
  <TitlesOfParts>
    <vt:vector size="12" baseType="lpstr">
      <vt:lpstr>Arial</vt:lpstr>
      <vt:lpstr>Times New Roman</vt:lpstr>
      <vt:lpstr>Trebuchet MS</vt:lpstr>
      <vt:lpstr>Tw Cen MT</vt:lpstr>
      <vt:lpstr>Circuito</vt:lpstr>
      <vt:lpstr>Teoría DE LA IMITACIÓN COMO INSTINTO</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TEORIA DE LA IMITACIÓN COMO INSTINTO</dc:title>
  <dc:creator>Microsoft Office User</dc:creator>
  <cp:lastModifiedBy>Less</cp:lastModifiedBy>
  <cp:revision>6</cp:revision>
  <dcterms:created xsi:type="dcterms:W3CDTF">2022-06-12T22:17:18Z</dcterms:created>
  <dcterms:modified xsi:type="dcterms:W3CDTF">2022-10-16T20:01:18Z</dcterms:modified>
</cp:coreProperties>
</file>