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878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750616F-BE1E-4264-86DD-805A0E3C5039}" type="datetimeFigureOut">
              <a:rPr lang="es-MX" smtClean="0"/>
              <a:pPr/>
              <a:t>24/07/2021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AEB7019-1737-4453-8BCA-297721E4A4D4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62912" cy="2603527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>
                <a:latin typeface="+mn-lt"/>
              </a:rPr>
              <a:t>INSTITUTO POLITECNICO NACIONAL.</a:t>
            </a:r>
            <a:br>
              <a:rPr lang="es-MX" b="1" dirty="0" smtClean="0">
                <a:latin typeface="+mn-lt"/>
              </a:rPr>
            </a:br>
            <a:r>
              <a:rPr lang="es-MX" b="1" dirty="0" smtClean="0">
                <a:latin typeface="+mn-lt"/>
              </a:rPr>
              <a:t>“CICS-UST”</a:t>
            </a:r>
            <a:br>
              <a:rPr lang="es-MX" b="1" dirty="0" smtClean="0">
                <a:latin typeface="+mn-lt"/>
              </a:rPr>
            </a:br>
            <a:r>
              <a:rPr lang="es-MX" b="1" dirty="0" smtClean="0">
                <a:latin typeface="+mn-lt"/>
              </a:rPr>
              <a:t>LIC. PSICOLOGIA. </a:t>
            </a:r>
            <a:endParaRPr lang="es-MX" b="1" dirty="0"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3214686"/>
            <a:ext cx="8062912" cy="268129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b="1" dirty="0" smtClean="0"/>
              <a:t>Tema:</a:t>
            </a:r>
            <a:r>
              <a:rPr lang="es-MX" dirty="0" smtClean="0"/>
              <a:t> </a:t>
            </a:r>
          </a:p>
          <a:p>
            <a:pPr algn="ctr"/>
            <a:r>
              <a:rPr lang="es-MX" dirty="0" smtClean="0"/>
              <a:t>Teoría de la atención.</a:t>
            </a:r>
          </a:p>
          <a:p>
            <a:pPr algn="ctr"/>
            <a:r>
              <a:rPr lang="es-MX" b="1" dirty="0" smtClean="0"/>
              <a:t>Maestras: </a:t>
            </a:r>
          </a:p>
          <a:p>
            <a:pPr algn="ctr">
              <a:buFont typeface="Wingdings" pitchFamily="2" charset="2"/>
              <a:buChar char="v"/>
            </a:pPr>
            <a:r>
              <a:rPr lang="es-MX" dirty="0" smtClean="0"/>
              <a:t>Flores Rodríguez Fernanda.</a:t>
            </a:r>
          </a:p>
          <a:p>
            <a:pPr algn="ctr">
              <a:buFont typeface="Wingdings" pitchFamily="2" charset="2"/>
              <a:buChar char="v"/>
            </a:pPr>
            <a:r>
              <a:rPr lang="es-MX" dirty="0" smtClean="0"/>
              <a:t>Juárez Hernández Alondra Grisel.</a:t>
            </a:r>
          </a:p>
          <a:p>
            <a:pPr algn="ctr">
              <a:buFont typeface="Wingdings" pitchFamily="2" charset="2"/>
              <a:buChar char="v"/>
            </a:pPr>
            <a:r>
              <a:rPr lang="es-MX" dirty="0" smtClean="0"/>
              <a:t>Sánchez Velasco Daniela.</a:t>
            </a:r>
          </a:p>
          <a:p>
            <a:pPr algn="ctr"/>
            <a:endParaRPr lang="es-MX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Modelo de </a:t>
            </a:r>
            <a:r>
              <a:rPr lang="es-MX" sz="4000" b="1" dirty="0" err="1" smtClean="0"/>
              <a:t>Mesulam</a:t>
            </a:r>
            <a:r>
              <a:rPr lang="es-MX" sz="4000" b="1" dirty="0" smtClean="0"/>
              <a:t>.</a:t>
            </a:r>
            <a:endParaRPr lang="es-MX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4786314" y="1643050"/>
            <a:ext cx="414340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Propone cuatro componentes: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es-MX" sz="2000" dirty="0" smtClean="0"/>
              <a:t>Sistema </a:t>
            </a:r>
            <a:r>
              <a:rPr lang="es-MX" sz="2000" dirty="0"/>
              <a:t>reticular (mantenimiento del nivel de alerta y </a:t>
            </a:r>
            <a:r>
              <a:rPr lang="es-MX" sz="2000" dirty="0" smtClean="0"/>
              <a:t>vigilancia).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es-MX" sz="2000" dirty="0" smtClean="0"/>
              <a:t>Sistema </a:t>
            </a:r>
            <a:r>
              <a:rPr lang="es-MX" sz="2000" dirty="0"/>
              <a:t>límbico y giro </a:t>
            </a:r>
            <a:r>
              <a:rPr lang="es-MX" sz="2000" dirty="0" err="1"/>
              <a:t>cingulado</a:t>
            </a:r>
            <a:r>
              <a:rPr lang="es-MX" sz="2000" dirty="0"/>
              <a:t> (aspectos motivacionales de los procesos </a:t>
            </a:r>
            <a:r>
              <a:rPr lang="es-MX" sz="2000" dirty="0" smtClean="0"/>
              <a:t>atencionales).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es-MX" sz="2000" dirty="0" smtClean="0"/>
              <a:t>Sistema </a:t>
            </a:r>
            <a:r>
              <a:rPr lang="es-MX" sz="2000" dirty="0"/>
              <a:t>frontal (coordinación de programas </a:t>
            </a:r>
            <a:r>
              <a:rPr lang="es-MX" sz="2000" dirty="0" smtClean="0"/>
              <a:t>motores).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es-MX" sz="2000" dirty="0" smtClean="0"/>
              <a:t>Sistema </a:t>
            </a:r>
            <a:r>
              <a:rPr lang="es-MX" sz="2000" dirty="0"/>
              <a:t>parietal (representación o mapa sensorial interno</a:t>
            </a:r>
            <a:r>
              <a:rPr lang="es-MX" sz="2000" dirty="0" smtClean="0"/>
              <a:t>).</a:t>
            </a:r>
            <a:endParaRPr lang="es-MX" sz="2000" dirty="0"/>
          </a:p>
        </p:txBody>
      </p:sp>
      <p:pic>
        <p:nvPicPr>
          <p:cNvPr id="23554" name="Picture 2" descr="MODELOS NEUROANATÓMICOS DE LA ATENCIÓN – La Atención"/>
          <p:cNvPicPr>
            <a:picLocks noChangeAspect="1" noChangeArrowheads="1"/>
          </p:cNvPicPr>
          <p:nvPr/>
        </p:nvPicPr>
        <p:blipFill>
          <a:blip r:embed="rId2"/>
          <a:srcRect l="22656" t="27084" r="17187" b="13541"/>
          <a:stretch>
            <a:fillRect/>
          </a:stretch>
        </p:blipFill>
        <p:spPr bwMode="auto">
          <a:xfrm>
            <a:off x="214282" y="1643050"/>
            <a:ext cx="4567579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Modelo de </a:t>
            </a:r>
            <a:r>
              <a:rPr lang="es-MX" sz="4000" b="1" dirty="0" err="1" smtClean="0"/>
              <a:t>Posner</a:t>
            </a:r>
            <a:r>
              <a:rPr lang="es-MX" sz="4000" b="1" dirty="0" smtClean="0"/>
              <a:t> y Peterson </a:t>
            </a:r>
            <a:endParaRPr lang="es-MX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285720" y="1500174"/>
            <a:ext cx="371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Estos </a:t>
            </a:r>
            <a:r>
              <a:rPr lang="es-MX" sz="2000" dirty="0"/>
              <a:t>autores establecieron un sistema modular compuesto inicialmente por tres redes neuronales organizadas en </a:t>
            </a:r>
            <a:r>
              <a:rPr lang="es-MX" sz="2000" dirty="0" smtClean="0"/>
              <a:t>sistemas: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es-MX" sz="2000" dirty="0" smtClean="0"/>
              <a:t>Sistema </a:t>
            </a:r>
            <a:r>
              <a:rPr lang="es-MX" sz="2000" dirty="0"/>
              <a:t>de alerta o </a:t>
            </a:r>
            <a:r>
              <a:rPr lang="es-MX" sz="2000" dirty="0" err="1" smtClean="0"/>
              <a:t>arousal</a:t>
            </a:r>
            <a:r>
              <a:rPr lang="es-MX" sz="2000" dirty="0" smtClean="0"/>
              <a:t>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es-MX" sz="2000" dirty="0" smtClean="0"/>
              <a:t>Sistema </a:t>
            </a:r>
            <a:r>
              <a:rPr lang="es-MX" sz="2000" dirty="0"/>
              <a:t>atencional posterior o de orientación (atención </a:t>
            </a:r>
            <a:r>
              <a:rPr lang="es-MX" sz="2000" dirty="0" smtClean="0"/>
              <a:t>perceptiva).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es-MX" sz="2000" dirty="0" smtClean="0"/>
              <a:t>Sistema </a:t>
            </a:r>
            <a:r>
              <a:rPr lang="es-MX" sz="2000" dirty="0"/>
              <a:t>atencional anterior o de control ejecutivo (atención supervisora</a:t>
            </a:r>
            <a:r>
              <a:rPr lang="es-MX" sz="2000" dirty="0" smtClean="0"/>
              <a:t>).</a:t>
            </a:r>
            <a:endParaRPr lang="es-MX" sz="2000" dirty="0"/>
          </a:p>
        </p:txBody>
      </p:sp>
      <p:pic>
        <p:nvPicPr>
          <p:cNvPr id="24578" name="Picture 2" descr="Áreas cerebrales involucradas en el modelo de Posner y Petersen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14488"/>
            <a:ext cx="4504231" cy="4048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0"/>
            <a:ext cx="7239000" cy="1142984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/>
              <a:t>Red de alerta o </a:t>
            </a:r>
            <a:r>
              <a:rPr lang="es-MX" sz="4000" dirty="0" err="1" smtClean="0"/>
              <a:t>arousal</a:t>
            </a:r>
            <a:r>
              <a:rPr lang="es-MX" sz="4000" dirty="0" smtClean="0"/>
              <a:t>.</a:t>
            </a:r>
            <a:endParaRPr lang="es-MX" sz="4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1071546"/>
            <a:ext cx="9144000" cy="278608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1800" dirty="0" smtClean="0"/>
              <a:t>Se encarga de mantener un estado preparatorio o de «</a:t>
            </a:r>
            <a:r>
              <a:rPr lang="es-MX" sz="1800" dirty="0" err="1" smtClean="0"/>
              <a:t>arousal</a:t>
            </a:r>
            <a:r>
              <a:rPr lang="es-MX" sz="1800" dirty="0" smtClean="0"/>
              <a:t>» general, necesario para la detección rápida del estímulo esperado.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800" dirty="0" smtClean="0"/>
              <a:t>Nivel base de consciencia, estado generalizado de receptividad a la estimulación y a la preparación de la respuesta.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800" dirty="0" smtClean="0"/>
              <a:t>La piedra angular del sistema de alerta es la formación reticular, específicamente el S.A.R.A. </a:t>
            </a:r>
          </a:p>
          <a:p>
            <a:pPr algn="just">
              <a:buFont typeface="Wingdings" pitchFamily="2" charset="2"/>
              <a:buChar char="ü"/>
            </a:pPr>
            <a:r>
              <a:rPr lang="es-MX" sz="1800" dirty="0" smtClean="0"/>
              <a:t>El S.A.R.A es un sistema subcortical que incluye conexiones con el tálamo y la corteza cerebral.</a:t>
            </a:r>
            <a:endParaRPr lang="es-MX" sz="1800" dirty="0"/>
          </a:p>
        </p:txBody>
      </p:sp>
      <p:sp>
        <p:nvSpPr>
          <p:cNvPr id="5" name="4 Rectángulo"/>
          <p:cNvSpPr/>
          <p:nvPr/>
        </p:nvSpPr>
        <p:spPr>
          <a:xfrm>
            <a:off x="2285984" y="3214686"/>
            <a:ext cx="6357982" cy="3643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6628" name="Picture 4" descr="Atención – Espacio sinápti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3214686"/>
            <a:ext cx="6655183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 smtClean="0"/>
              <a:t>Formación reticular.</a:t>
            </a:r>
            <a:endParaRPr lang="es-MX" sz="4400" b="1" dirty="0"/>
          </a:p>
        </p:txBody>
      </p:sp>
      <p:pic>
        <p:nvPicPr>
          <p:cNvPr id="27650" name="Picture 2" descr="No hay ninguna descripción de la foto disponible."/>
          <p:cNvPicPr>
            <a:picLocks noChangeAspect="1" noChangeArrowheads="1"/>
          </p:cNvPicPr>
          <p:nvPr/>
        </p:nvPicPr>
        <p:blipFill>
          <a:blip r:embed="rId2"/>
          <a:srcRect l="5151" t="4121" r="6249" b="5219"/>
          <a:stretch>
            <a:fillRect/>
          </a:stretch>
        </p:blipFill>
        <p:spPr bwMode="auto">
          <a:xfrm>
            <a:off x="1214414" y="1214422"/>
            <a:ext cx="6929486" cy="5317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6124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Red atencional posterior</a:t>
            </a:r>
            <a:endParaRPr lang="es-MX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571472" y="1071546"/>
            <a:ext cx="82868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es-MX" sz="2000" dirty="0"/>
              <a:t>Se encarga de establecer una orientación automática hacia el lugar del espacio donde se encuentra el nuevo </a:t>
            </a:r>
            <a:r>
              <a:rPr lang="es-MX" sz="2000" dirty="0" smtClean="0"/>
              <a:t>estímulo.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r>
              <a:rPr lang="es-MX" sz="2000" dirty="0" smtClean="0"/>
              <a:t>Mediante </a:t>
            </a:r>
            <a:r>
              <a:rPr lang="es-MX" sz="2000" dirty="0"/>
              <a:t>esta orientación automática, el sujeto puede liberarse de un foco atencional y centrarse en otro, es decir, puede cambiar la atención de un lugar del espacio a </a:t>
            </a:r>
            <a:r>
              <a:rPr lang="es-MX" sz="2000" dirty="0" smtClean="0"/>
              <a:t>otro.</a:t>
            </a:r>
          </a:p>
          <a:p>
            <a:pPr algn="just">
              <a:buClr>
                <a:schemeClr val="accent2"/>
              </a:buClr>
            </a:pPr>
            <a:endParaRPr lang="es-MX" sz="2000" dirty="0" smtClean="0"/>
          </a:p>
          <a:p>
            <a:pPr algn="just">
              <a:buClr>
                <a:schemeClr val="accent2"/>
              </a:buClr>
              <a:buFont typeface="Courier New" pitchFamily="49" charset="0"/>
              <a:buChar char="o"/>
            </a:pPr>
            <a:r>
              <a:rPr lang="es-MX" sz="2000" dirty="0" smtClean="0"/>
              <a:t>Estudios de </a:t>
            </a:r>
            <a:r>
              <a:rPr lang="es-MX" sz="2000" dirty="0" err="1" smtClean="0"/>
              <a:t>neuroimagen</a:t>
            </a:r>
            <a:r>
              <a:rPr lang="es-MX" sz="2000" dirty="0" smtClean="0"/>
              <a:t> con personas sin lesiones cerebrales, muestran que las áreas cerebrales implicadas en esta función de orientación son el </a:t>
            </a:r>
            <a:r>
              <a:rPr lang="es-MX" sz="2000" dirty="0" err="1" smtClean="0"/>
              <a:t>córtex</a:t>
            </a:r>
            <a:r>
              <a:rPr lang="es-MX" sz="2000" dirty="0" smtClean="0"/>
              <a:t> parietal posterior , el </a:t>
            </a:r>
            <a:r>
              <a:rPr lang="es-MX" sz="2000" dirty="0" err="1" smtClean="0"/>
              <a:t>pulvinar</a:t>
            </a:r>
            <a:r>
              <a:rPr lang="es-MX" sz="2000" dirty="0" smtClean="0"/>
              <a:t> (tálamo) y los </a:t>
            </a:r>
            <a:r>
              <a:rPr lang="es-MX" sz="2000" dirty="0" err="1" smtClean="0"/>
              <a:t>colículos</a:t>
            </a:r>
            <a:r>
              <a:rPr lang="es-MX" sz="2000" dirty="0" smtClean="0"/>
              <a:t> o tubérculos superiores. </a:t>
            </a:r>
          </a:p>
          <a:p>
            <a:pPr algn="just">
              <a:buClr>
                <a:schemeClr val="accent2"/>
              </a:buClr>
              <a:buFont typeface="Courier New" pitchFamily="49" charset="0"/>
              <a:buChar char="o"/>
            </a:pPr>
            <a:r>
              <a:rPr lang="es-MX" sz="2000" dirty="0" smtClean="0"/>
              <a:t>El lóbulo parietal interviene para desligar la atención que se tiene puesta en un determinado estímulo, con el fin de que el </a:t>
            </a:r>
            <a:r>
              <a:rPr lang="es-MX" sz="2000" dirty="0" err="1" smtClean="0"/>
              <a:t>colículo</a:t>
            </a:r>
            <a:r>
              <a:rPr lang="es-MX" sz="2000" dirty="0" smtClean="0"/>
              <a:t> superior pueda trasladar la atención (mediante el movimiento de los ojos) hacia un nuevo estímulo, y entonces poder iniciar la lectura de los datos del nuevo estímulo desde la nueva localización espacial (</a:t>
            </a:r>
            <a:r>
              <a:rPr lang="es-MX" sz="2000" dirty="0" err="1" smtClean="0"/>
              <a:t>pulvinar</a:t>
            </a:r>
            <a:r>
              <a:rPr lang="es-MX" sz="2000" dirty="0" smtClean="0"/>
              <a:t>).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v"/>
            </a:pPr>
            <a:endParaRPr lang="es-MX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incipales conexiones corticales implicadas en atención visual tomado... |  Download Scientific Diagram"/>
          <p:cNvPicPr>
            <a:picLocks noChangeAspect="1" noChangeArrowheads="1"/>
          </p:cNvPicPr>
          <p:nvPr/>
        </p:nvPicPr>
        <p:blipFill>
          <a:blip r:embed="rId2"/>
          <a:srcRect l="8000" r="4999"/>
          <a:stretch>
            <a:fillRect/>
          </a:stretch>
        </p:blipFill>
        <p:spPr bwMode="auto">
          <a:xfrm>
            <a:off x="1785918" y="214290"/>
            <a:ext cx="5845175" cy="564357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428728" y="6000768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Figura 1. Principales conexiones subcorticales implicadas en la atención visual. Basado en </a:t>
            </a:r>
            <a:r>
              <a:rPr lang="es-MX" dirty="0" err="1"/>
              <a:t>Posner</a:t>
            </a:r>
            <a:r>
              <a:rPr lang="es-MX" dirty="0"/>
              <a:t> y Peterson.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0"/>
            <a:ext cx="7239000" cy="1085834"/>
          </a:xfrm>
        </p:spPr>
        <p:txBody>
          <a:bodyPr/>
          <a:lstStyle/>
          <a:p>
            <a:pPr algn="ctr"/>
            <a:r>
              <a:rPr lang="es-MX" dirty="0" smtClean="0"/>
              <a:t>Red atencional anterior.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571472" y="1285860"/>
            <a:ext cx="77153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Es la encargada de ejercer el control voluntario sobre el procesamiento ante situaciones que requieren algún tipo de planificación, desarrollo de estrategias, resolución de conflicto o situaciones que impliquen la generación de una respuesta novedosa. </a:t>
            </a:r>
          </a:p>
          <a:p>
            <a:pPr algn="just"/>
            <a:r>
              <a:rPr lang="es-MX" sz="2000" dirty="0" smtClean="0"/>
              <a:t>“Atención </a:t>
            </a:r>
            <a:r>
              <a:rPr lang="es-MX" sz="2000" dirty="0"/>
              <a:t>para la acción”: recluta y controla las áreas cerebrales necesarias para ejecutar tareas cognitivas complejas.</a:t>
            </a:r>
          </a:p>
        </p:txBody>
      </p:sp>
      <p:pic>
        <p:nvPicPr>
          <p:cNvPr id="29698" name="Picture 2" descr="Libro 50 herramientas recursos humanos psicología laboral conflictos  labora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571876"/>
            <a:ext cx="4095736" cy="2892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4000504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La función es detectar y hacer consciente el estímulo que ha sido transmitido por la red posterior. La detección de un estímulo incluye el reconocimiento de su identidad y la realización de las instrucciones u objetivos a llevar a cabo con el mismo (red ejecutiva</a:t>
            </a:r>
            <a:r>
              <a:rPr lang="es-MX" sz="2000" dirty="0" smtClean="0"/>
              <a:t>).</a:t>
            </a:r>
          </a:p>
          <a:p>
            <a:pPr algn="just"/>
            <a:r>
              <a:rPr lang="es-MX" sz="2000" dirty="0" smtClean="0"/>
              <a:t>Formada </a:t>
            </a:r>
            <a:r>
              <a:rPr lang="es-MX" sz="2000" dirty="0"/>
              <a:t>anatómicamente por la corteza </a:t>
            </a:r>
            <a:r>
              <a:rPr lang="es-MX" sz="2000" dirty="0" err="1"/>
              <a:t>prefrontal</a:t>
            </a:r>
            <a:r>
              <a:rPr lang="es-MX" sz="2000" dirty="0"/>
              <a:t> y sus divisiones, el </a:t>
            </a:r>
            <a:r>
              <a:rPr lang="es-MX" sz="2000" dirty="0" err="1"/>
              <a:t>cingulado</a:t>
            </a:r>
            <a:r>
              <a:rPr lang="es-MX" sz="2000" dirty="0"/>
              <a:t> </a:t>
            </a:r>
            <a:r>
              <a:rPr lang="es-MX" sz="2000" dirty="0" smtClean="0"/>
              <a:t>anterior, </a:t>
            </a:r>
            <a:r>
              <a:rPr lang="es-MX" sz="2000" dirty="0"/>
              <a:t>los ganglios basales y el área motora </a:t>
            </a:r>
            <a:r>
              <a:rPr lang="es-MX" sz="2000" dirty="0" smtClean="0"/>
              <a:t>suplementaria.</a:t>
            </a:r>
            <a:endParaRPr lang="es-MX" sz="2000" dirty="0"/>
          </a:p>
        </p:txBody>
      </p:sp>
      <p:sp>
        <p:nvSpPr>
          <p:cNvPr id="31746" name="AutoShape 2" descr="Atención integral de personas con enfermedad de y otras demen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1752" name="AutoShape 8" descr="Atención integral de personas con enfermedad de y otras demen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 descr="cereb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85728"/>
            <a:ext cx="4857784" cy="36574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0"/>
            <a:ext cx="8062912" cy="7461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Estructuras anatómicas.</a:t>
            </a:r>
            <a:endParaRPr lang="es-MX" sz="4000" b="1" dirty="0"/>
          </a:p>
        </p:txBody>
      </p:sp>
      <p:pic>
        <p:nvPicPr>
          <p:cNvPr id="32770" name="Picture 2" descr="Funciones de la corteza cerebral: áreas de Wernicke, Broca y de asociación  límb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500174"/>
            <a:ext cx="4071966" cy="3500380"/>
          </a:xfrm>
          <a:prstGeom prst="rect">
            <a:avLst/>
          </a:prstGeom>
          <a:noFill/>
        </p:spPr>
      </p:pic>
      <p:pic>
        <p:nvPicPr>
          <p:cNvPr id="32772" name="Picture 4" descr="NÚCLEOS BASALES | Mind Map"/>
          <p:cNvPicPr>
            <a:picLocks noChangeAspect="1" noChangeArrowheads="1"/>
          </p:cNvPicPr>
          <p:nvPr/>
        </p:nvPicPr>
        <p:blipFill>
          <a:blip r:embed="rId3"/>
          <a:srcRect b="6578"/>
          <a:stretch>
            <a:fillRect/>
          </a:stretch>
        </p:blipFill>
        <p:spPr bwMode="auto">
          <a:xfrm>
            <a:off x="357158" y="1071545"/>
            <a:ext cx="4257665" cy="5536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0"/>
            <a:ext cx="7239000" cy="1362075"/>
          </a:xfrm>
        </p:spPr>
        <p:txBody>
          <a:bodyPr>
            <a:normAutofit/>
          </a:bodyPr>
          <a:lstStyle/>
          <a:p>
            <a:pPr algn="ctr"/>
            <a:r>
              <a:rPr lang="es-MX" sz="4000" dirty="0" smtClean="0"/>
              <a:t>Sistema de redes atencionales.</a:t>
            </a:r>
            <a:endParaRPr lang="es-MX" sz="4000" dirty="0"/>
          </a:p>
        </p:txBody>
      </p:sp>
      <p:sp>
        <p:nvSpPr>
          <p:cNvPr id="4" name="3 Rectángulo"/>
          <p:cNvSpPr/>
          <p:nvPr/>
        </p:nvSpPr>
        <p:spPr>
          <a:xfrm>
            <a:off x="357158" y="1357298"/>
            <a:ext cx="83582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s-MX" sz="2000" dirty="0" smtClean="0"/>
              <a:t>La teoría original de </a:t>
            </a:r>
            <a:r>
              <a:rPr lang="es-MX" sz="2000" dirty="0" err="1" smtClean="0"/>
              <a:t>Posner</a:t>
            </a:r>
            <a:r>
              <a:rPr lang="es-MX" sz="2000" dirty="0" smtClean="0"/>
              <a:t> defiende la idea de que las tres redes son sistemas anatómica y funcionalmente diferentes, aunque interconectados entre sí. </a:t>
            </a:r>
            <a:endParaRPr lang="es-MX" sz="2000" dirty="0" smtClean="0"/>
          </a:p>
          <a:p>
            <a:pPr algn="just">
              <a:buClr>
                <a:schemeClr val="accent2"/>
              </a:buClr>
              <a:buFont typeface="Wingdings" pitchFamily="2" charset="2"/>
              <a:buChar char="Ø"/>
            </a:pPr>
            <a:endParaRPr lang="es-MX" sz="2000" dirty="0" smtClean="0"/>
          </a:p>
          <a:p>
            <a:pPr algn="just">
              <a:buClr>
                <a:schemeClr val="accent2"/>
              </a:buClr>
              <a:buFont typeface="Wingdings" pitchFamily="2" charset="2"/>
              <a:buChar char="Ø"/>
            </a:pPr>
            <a:r>
              <a:rPr lang="es-MX" sz="2000" dirty="0" smtClean="0"/>
              <a:t>El </a:t>
            </a:r>
            <a:r>
              <a:rPr lang="es-MX" sz="2000" dirty="0" smtClean="0"/>
              <a:t>modelo otorga un papel especial a la red anterior, que tendría capacidad de modular a las otras dos redes a través del desarrollo de estrategias, cuando las condiciones de la tarea así lo requieran. </a:t>
            </a:r>
            <a:endParaRPr lang="es-MX" sz="2000" dirty="0"/>
          </a:p>
        </p:txBody>
      </p:sp>
      <p:pic>
        <p:nvPicPr>
          <p:cNvPr id="1026" name="Picture 2" descr="Redes atencionales y sistema visual selectivo"/>
          <p:cNvPicPr>
            <a:picLocks noChangeAspect="1" noChangeArrowheads="1"/>
          </p:cNvPicPr>
          <p:nvPr/>
        </p:nvPicPr>
        <p:blipFill>
          <a:blip r:embed="rId2"/>
          <a:srcRect l="14649" t="9967"/>
          <a:stretch>
            <a:fillRect/>
          </a:stretch>
        </p:blipFill>
        <p:spPr bwMode="auto">
          <a:xfrm>
            <a:off x="2428860" y="3786190"/>
            <a:ext cx="5214974" cy="2898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500562" y="214290"/>
            <a:ext cx="44291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A nuestro cerebro llegan continuamente numerosas informaciones que no pueden ser procesadas de modo simultáneo, por lo que es necesario que exista un proceso de selección y filtro que establezca un orden de prioridades, y secuencie temporalmente las respuestas más adecuadas para cada ocasión.</a:t>
            </a:r>
          </a:p>
        </p:txBody>
      </p:sp>
      <p:pic>
        <p:nvPicPr>
          <p:cNvPr id="2050" name="Picture 2" descr="Tropical Data IV: un viaje guíado por lo mejor de Internet (cuerpo, poesía  y espíritu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881442" cy="38814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89804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Modalidades de atención.</a:t>
            </a:r>
            <a:endParaRPr lang="es-MX" sz="4000" b="1" dirty="0"/>
          </a:p>
        </p:txBody>
      </p:sp>
      <p:sp>
        <p:nvSpPr>
          <p:cNvPr id="5" name="4 Rectángulo"/>
          <p:cNvSpPr/>
          <p:nvPr/>
        </p:nvSpPr>
        <p:spPr>
          <a:xfrm>
            <a:off x="1071538" y="1428736"/>
            <a:ext cx="73581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arenR"/>
            </a:pPr>
            <a:r>
              <a:rPr lang="es-MX" sz="2000" b="1" dirty="0" smtClean="0"/>
              <a:t>Atención selectiva: </a:t>
            </a:r>
            <a:r>
              <a:rPr lang="es-MX" sz="2000" dirty="0" smtClean="0"/>
              <a:t>Capacidad </a:t>
            </a:r>
            <a:r>
              <a:rPr lang="es-MX" sz="2000" dirty="0" smtClean="0"/>
              <a:t>para mantener una determinada respuesta ante un estímulo, a pesar de la presencia de varios distractores que, de manera simultánea, compiten entre sí. </a:t>
            </a:r>
          </a:p>
          <a:p>
            <a:pPr marL="342900" indent="-342900" algn="just">
              <a:buAutoNum type="arabicParenR"/>
            </a:pPr>
            <a:r>
              <a:rPr lang="es-MX" sz="2000" b="1" dirty="0" smtClean="0"/>
              <a:t>Atención dividida: </a:t>
            </a:r>
            <a:r>
              <a:rPr lang="es-MX" sz="2000" dirty="0" smtClean="0"/>
              <a:t>Capacidad </a:t>
            </a:r>
            <a:r>
              <a:rPr lang="es-MX" sz="2000" dirty="0" smtClean="0"/>
              <a:t>para responder simultáneamente a diferentes estímulos y tareas o demandas diferentes durante la realización de una misma </a:t>
            </a:r>
            <a:r>
              <a:rPr lang="es-MX" sz="2000" dirty="0" smtClean="0"/>
              <a:t>tarea.</a:t>
            </a:r>
          </a:p>
          <a:p>
            <a:pPr marL="342900" indent="-342900" algn="just">
              <a:buAutoNum type="arabicParenR"/>
            </a:pPr>
            <a:r>
              <a:rPr lang="es-MX" sz="2000" b="1" dirty="0" smtClean="0"/>
              <a:t>Atención </a:t>
            </a:r>
            <a:r>
              <a:rPr lang="es-MX" sz="2000" b="1" dirty="0" smtClean="0"/>
              <a:t>excluyente o de </a:t>
            </a:r>
            <a:r>
              <a:rPr lang="es-MX" sz="2000" b="1" dirty="0" smtClean="0"/>
              <a:t>inhibición</a:t>
            </a:r>
            <a:r>
              <a:rPr lang="es-MX" sz="2000" dirty="0" smtClean="0"/>
              <a:t>: Capacidad </a:t>
            </a:r>
            <a:r>
              <a:rPr lang="es-MX" sz="2000" dirty="0" smtClean="0"/>
              <a:t>para producir una respuesta inhibiendo otras que no son relevantes para el logro de metas, lo que exige la ignorancia de estímulos irrelevantes para la realización de una </a:t>
            </a:r>
            <a:r>
              <a:rPr lang="es-MX" sz="2000" dirty="0" smtClean="0"/>
              <a:t>tarea.</a:t>
            </a:r>
          </a:p>
          <a:p>
            <a:pPr marL="342900" indent="-342900" algn="just">
              <a:buAutoNum type="arabicParenR"/>
            </a:pPr>
            <a:r>
              <a:rPr lang="es-MX" sz="2000" b="1" dirty="0" smtClean="0"/>
              <a:t>Otras</a:t>
            </a:r>
            <a:r>
              <a:rPr lang="es-MX" sz="2000" b="1" dirty="0" smtClean="0"/>
              <a:t>.</a:t>
            </a:r>
            <a:r>
              <a:rPr lang="es-MX" sz="2000" dirty="0" smtClean="0"/>
              <a:t> </a:t>
            </a:r>
            <a:endParaRPr lang="es-MX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Atención selectiva.</a:t>
            </a:r>
            <a:endParaRPr lang="es-MX" sz="4000" b="1" dirty="0"/>
          </a:p>
        </p:txBody>
      </p:sp>
      <p:pic>
        <p:nvPicPr>
          <p:cNvPr id="34820" name="Picture 4" descr="cancelación – NEUPS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6214857" cy="486521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071670" y="6143644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 smtClean="0"/>
              <a:t>Tests</a:t>
            </a:r>
            <a:r>
              <a:rPr lang="es-MX" sz="2400" b="1" dirty="0" smtClean="0"/>
              <a:t> de </a:t>
            </a:r>
            <a:r>
              <a:rPr lang="es-MX" sz="2400" b="1" dirty="0" smtClean="0"/>
              <a:t>cancelación </a:t>
            </a:r>
            <a:r>
              <a:rPr lang="es-MX" sz="2400" b="1" dirty="0" smtClean="0"/>
              <a:t>de figura.</a:t>
            </a:r>
            <a:endParaRPr lang="es-MX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8366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Atención dividida.</a:t>
            </a:r>
            <a:endParaRPr lang="es-MX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3500430" y="5929330"/>
            <a:ext cx="2204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 smtClean="0"/>
              <a:t>Trail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Making</a:t>
            </a:r>
            <a:r>
              <a:rPr lang="es-MX" sz="2000" b="1" dirty="0" smtClean="0"/>
              <a:t> Test</a:t>
            </a:r>
            <a:endParaRPr lang="es-MX" sz="2000" b="1" dirty="0"/>
          </a:p>
        </p:txBody>
      </p:sp>
      <p:pic>
        <p:nvPicPr>
          <p:cNvPr id="33794" name="Picture 2" descr="Three versions of Trail Making Test. Practice tests of original TMT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928670"/>
            <a:ext cx="5000660" cy="4744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 smtClean="0"/>
              <a:t>ATENCION EXCLUYENTE (O DE INHIBICION) Efecto </a:t>
            </a:r>
            <a:r>
              <a:rPr lang="es-MX" sz="4000" b="1" dirty="0" err="1" smtClean="0"/>
              <a:t>Stroop</a:t>
            </a:r>
            <a:r>
              <a:rPr lang="es-MX" sz="4000" b="1" dirty="0" smtClean="0"/>
              <a:t>.</a:t>
            </a:r>
            <a:endParaRPr lang="es-MX" sz="4000" b="1" dirty="0"/>
          </a:p>
        </p:txBody>
      </p:sp>
      <p:sp>
        <p:nvSpPr>
          <p:cNvPr id="3" name="2 Rectángulo"/>
          <p:cNvSpPr/>
          <p:nvPr/>
        </p:nvSpPr>
        <p:spPr>
          <a:xfrm>
            <a:off x="2571736" y="1571612"/>
            <a:ext cx="4333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/>
              <a:t>Decir el </a:t>
            </a:r>
            <a:r>
              <a:rPr lang="es-MX" sz="2000" b="1" dirty="0" smtClean="0"/>
              <a:t>color y leerlo en voz alta.</a:t>
            </a:r>
            <a:endParaRPr lang="es-MX" sz="2000" b="1" dirty="0"/>
          </a:p>
        </p:txBody>
      </p:sp>
      <p:pic>
        <p:nvPicPr>
          <p:cNvPr id="32770" name="Picture 2" descr="Test colores de Lüscher, test de personalidad de tipo proyectivo para  pruebas de selección de personal. Hacer el test de los colores on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61113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28860" y="714356"/>
            <a:ext cx="43332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smtClean="0"/>
              <a:t>Decir el </a:t>
            </a:r>
            <a:r>
              <a:rPr lang="es-MX" sz="2000" b="1" dirty="0" smtClean="0"/>
              <a:t>color y leerlo en voz alta.</a:t>
            </a:r>
            <a:endParaRPr lang="es-MX" sz="2000" b="1" dirty="0"/>
          </a:p>
        </p:txBody>
      </p:sp>
      <p:pic>
        <p:nvPicPr>
          <p:cNvPr id="37890" name="Picture 2" descr="Puedes decir el color y no la palabra? — La Red Hispa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372350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32680"/>
          </a:xfrm>
        </p:spPr>
        <p:txBody>
          <a:bodyPr/>
          <a:lstStyle/>
          <a:p>
            <a:pPr algn="ctr"/>
            <a:r>
              <a:rPr lang="es-MX" b="1" dirty="0" smtClean="0"/>
              <a:t>La atención.</a:t>
            </a:r>
            <a:endParaRPr lang="es-MX" b="1" dirty="0"/>
          </a:p>
        </p:txBody>
      </p:sp>
      <p:sp>
        <p:nvSpPr>
          <p:cNvPr id="3" name="2 Rectángulo"/>
          <p:cNvSpPr/>
          <p:nvPr/>
        </p:nvSpPr>
        <p:spPr>
          <a:xfrm>
            <a:off x="0" y="1285860"/>
            <a:ext cx="58578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s-MX" dirty="0"/>
              <a:t>La atención es la encargada de realizar el proceso de selección de la información dentro del sistema nervioso, siendo el elemento fundamental que articula los procesos </a:t>
            </a:r>
            <a:r>
              <a:rPr lang="es-MX" dirty="0" smtClean="0"/>
              <a:t>cognitivos. </a:t>
            </a:r>
          </a:p>
          <a:p>
            <a:pPr algn="just">
              <a:buClr>
                <a:schemeClr val="accent2"/>
              </a:buClr>
            </a:pPr>
            <a:endParaRPr lang="es-MX" dirty="0" smtClean="0"/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s-MX" dirty="0" smtClean="0"/>
              <a:t>No es </a:t>
            </a:r>
            <a:r>
              <a:rPr lang="es-MX" dirty="0"/>
              <a:t>un proceso unitario, sino un sistema funcional </a:t>
            </a:r>
            <a:r>
              <a:rPr lang="es-MX" dirty="0" smtClean="0"/>
              <a:t>complejo, </a:t>
            </a:r>
            <a:r>
              <a:rPr lang="es-MX" dirty="0"/>
              <a:t>dinámico y multimodal, que facilita el procesamiento de la información, seleccionando los estímulos pertinentes para realizar una determinada actividad sensorial, cognitiva o motora</a:t>
            </a:r>
            <a:r>
              <a:rPr lang="es-MX" dirty="0" smtClean="0"/>
              <a:t>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endParaRPr lang="es-MX" dirty="0"/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s-MX" dirty="0"/>
              <a:t>Consiste en la focalización selectiva hacia un determinado estímulo, filtrando, desechando e inhibiendo las informaciones no deseadas.</a:t>
            </a:r>
            <a:endParaRPr lang="es-MX" dirty="0" smtClean="0"/>
          </a:p>
          <a:p>
            <a:pPr algn="just"/>
            <a:endParaRPr lang="es-MX" dirty="0"/>
          </a:p>
        </p:txBody>
      </p:sp>
      <p:pic>
        <p:nvPicPr>
          <p:cNvPr id="3074" name="Picture 2" descr="Cerebro humano con iconos de conjunto de atención de salud mental 1890152  Vector en Vecteezy"/>
          <p:cNvPicPr>
            <a:picLocks noChangeAspect="1" noChangeArrowheads="1"/>
          </p:cNvPicPr>
          <p:nvPr/>
        </p:nvPicPr>
        <p:blipFill>
          <a:blip r:embed="rId2"/>
          <a:srcRect l="5769" t="9615" r="5769" b="11538"/>
          <a:stretch>
            <a:fillRect/>
          </a:stretch>
        </p:blipFill>
        <p:spPr bwMode="auto">
          <a:xfrm>
            <a:off x="5929322" y="192880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0" dirty="0" smtClean="0"/>
              <a:t>La eficacia del proceso atencional depende de: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1928802"/>
            <a:ext cx="7905776" cy="228601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MX" dirty="0" smtClean="0"/>
              <a:t>Las características físicas de los estímulos. </a:t>
            </a:r>
          </a:p>
          <a:p>
            <a:pPr algn="just">
              <a:buFont typeface="Wingdings" pitchFamily="2" charset="2"/>
              <a:buChar char="Ø"/>
            </a:pPr>
            <a:r>
              <a:rPr lang="es-MX" dirty="0" smtClean="0"/>
              <a:t>Nivel de activación fisiológica. Intereses y expectativas. </a:t>
            </a:r>
          </a:p>
          <a:p>
            <a:pPr algn="just">
              <a:buFont typeface="Wingdings" pitchFamily="2" charset="2"/>
              <a:buChar char="Ø"/>
            </a:pPr>
            <a:r>
              <a:rPr lang="es-MX" dirty="0" smtClean="0"/>
              <a:t>Estados transitorios (fatiga, estrés, sueño). </a:t>
            </a:r>
          </a:p>
          <a:p>
            <a:pPr algn="just">
              <a:buFont typeface="Wingdings" pitchFamily="2" charset="2"/>
              <a:buChar char="Ø"/>
            </a:pPr>
            <a:r>
              <a:rPr lang="es-MX" dirty="0" smtClean="0"/>
              <a:t>Velocidad de procesamiento (edad, tiempo de reacción).</a:t>
            </a:r>
            <a:endParaRPr lang="es-MX" dirty="0"/>
          </a:p>
        </p:txBody>
      </p:sp>
      <p:pic>
        <p:nvPicPr>
          <p:cNvPr id="17410" name="Picture 2" descr="ATENCIÓN SELECTIVA – PSICÓLOGA GIJÓ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643314"/>
            <a:ext cx="4640918" cy="2814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500042"/>
            <a:ext cx="4714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Al tratarse de una función compleja está constituida por diferentes estratos nerviosos, que se articulan en forma de redes neurales situadas en diversas estructuras </a:t>
            </a:r>
            <a:r>
              <a:rPr lang="es-MX" sz="2000" dirty="0" smtClean="0"/>
              <a:t>nerviosas.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Tres </a:t>
            </a:r>
            <a:r>
              <a:rPr lang="es-MX" sz="2000" dirty="0"/>
              <a:t>niveles de complejidad creciente : </a:t>
            </a:r>
          </a:p>
          <a:p>
            <a:pPr marL="457200" indent="-457200" algn="just">
              <a:buAutoNum type="arabicParenR"/>
            </a:pPr>
            <a:r>
              <a:rPr lang="es-MX" sz="2000" dirty="0" smtClean="0"/>
              <a:t>Estado </a:t>
            </a:r>
            <a:r>
              <a:rPr lang="es-MX" sz="2000" dirty="0"/>
              <a:t>de </a:t>
            </a:r>
            <a:r>
              <a:rPr lang="es-MX" sz="2000" dirty="0" smtClean="0"/>
              <a:t>alerta.</a:t>
            </a:r>
          </a:p>
          <a:p>
            <a:pPr marL="457200" indent="-457200" algn="just">
              <a:buAutoNum type="arabicParenR"/>
            </a:pPr>
            <a:r>
              <a:rPr lang="es-MX" sz="2000" dirty="0" smtClean="0"/>
              <a:t>Atención sostenida.</a:t>
            </a:r>
          </a:p>
          <a:p>
            <a:pPr marL="457200" indent="-457200" algn="just">
              <a:buAutoNum type="arabicParenR"/>
            </a:pPr>
            <a:r>
              <a:rPr lang="es-MX" sz="2000" dirty="0" smtClean="0"/>
              <a:t>Atención selectiva.</a:t>
            </a:r>
            <a:endParaRPr lang="es-MX" sz="2000" dirty="0"/>
          </a:p>
        </p:txBody>
      </p:sp>
      <p:pic>
        <p:nvPicPr>
          <p:cNvPr id="1026" name="Picture 2" descr="La práctica regular de Mindfulness produce cambios en el cerebro | Francesc  M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928934"/>
            <a:ext cx="3524232" cy="3524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062912" cy="960453"/>
          </a:xfrm>
        </p:spPr>
        <p:txBody>
          <a:bodyPr>
            <a:normAutofit/>
          </a:bodyPr>
          <a:lstStyle/>
          <a:p>
            <a:pPr algn="ctr"/>
            <a:r>
              <a:rPr lang="es-MX" b="1" dirty="0" smtClean="0"/>
              <a:t>1º nivel: Estado de alerta.</a:t>
            </a:r>
            <a:endParaRPr lang="es-MX" b="1" dirty="0"/>
          </a:p>
        </p:txBody>
      </p:sp>
      <p:sp>
        <p:nvSpPr>
          <p:cNvPr id="5" name="4 Rectángulo"/>
          <p:cNvSpPr/>
          <p:nvPr/>
        </p:nvSpPr>
        <p:spPr>
          <a:xfrm>
            <a:off x="285720" y="164305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s-MX" sz="2000" dirty="0"/>
              <a:t>También denominado </a:t>
            </a:r>
            <a:r>
              <a:rPr lang="es-MX" sz="2000" dirty="0" smtClean="0"/>
              <a:t>“vigilancia”, </a:t>
            </a:r>
            <a:r>
              <a:rPr lang="es-MX" sz="2000" dirty="0"/>
              <a:t>es la base fundamental de los procesos atencionales, y constituye su nivel más elemental y primario. </a:t>
            </a:r>
            <a:endParaRPr lang="es-MX" sz="2000" dirty="0" smtClean="0"/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endParaRPr lang="es-MX" sz="2000" dirty="0" smtClean="0"/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s-MX" sz="2000" dirty="0" smtClean="0"/>
              <a:t>Otorga </a:t>
            </a:r>
            <a:r>
              <a:rPr lang="es-MX" sz="2000" dirty="0"/>
              <a:t>al </a:t>
            </a:r>
            <a:r>
              <a:rPr lang="es-MX" sz="2000" dirty="0" smtClean="0"/>
              <a:t>sistema nervioso </a:t>
            </a:r>
            <a:r>
              <a:rPr lang="es-MX" sz="2000" dirty="0"/>
              <a:t>la capacidad para la recepción inespecífica de informaciones externas e internas</a:t>
            </a:r>
            <a:r>
              <a:rPr lang="es-MX" sz="2000" dirty="0" smtClean="0"/>
              <a:t>.</a:t>
            </a:r>
            <a:endParaRPr lang="es-MX" sz="2000" dirty="0"/>
          </a:p>
        </p:txBody>
      </p:sp>
      <p:pic>
        <p:nvPicPr>
          <p:cNvPr id="19460" name="Picture 4" descr="PNL: Atención | Accres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643314"/>
            <a:ext cx="573319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062912" cy="960453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2º nivel: Atención sostenida.</a:t>
            </a:r>
            <a:endParaRPr lang="es-MX" b="1" dirty="0"/>
          </a:p>
        </p:txBody>
      </p:sp>
      <p:sp>
        <p:nvSpPr>
          <p:cNvPr id="6" name="5 Rectángulo"/>
          <p:cNvSpPr/>
          <p:nvPr/>
        </p:nvSpPr>
        <p:spPr>
          <a:xfrm>
            <a:off x="642910" y="1714488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s-MX" sz="2000" dirty="0" smtClean="0"/>
              <a:t>Este </a:t>
            </a:r>
            <a:r>
              <a:rPr lang="es-MX" sz="2000" dirty="0"/>
              <a:t>proceso entra en juego, una vez que se dispone de suficiente nivel de activación para permitir el acceso de informaciones al </a:t>
            </a:r>
            <a:r>
              <a:rPr lang="es-MX" sz="2000" dirty="0" smtClean="0"/>
              <a:t>sistema nervioso.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s-MX" sz="2000" dirty="0" smtClean="0"/>
              <a:t>Es </a:t>
            </a:r>
            <a:r>
              <a:rPr lang="es-MX" sz="2000" dirty="0"/>
              <a:t>la capacidad mediante la cual el foco atencional se puede mantener, resistiendo a la fatiga y a las condiciones de </a:t>
            </a:r>
            <a:r>
              <a:rPr lang="es-MX" sz="2000" dirty="0" err="1"/>
              <a:t>distractibilidad</a:t>
            </a:r>
            <a:r>
              <a:rPr lang="es-MX" sz="2000" dirty="0"/>
              <a:t>. </a:t>
            </a:r>
          </a:p>
        </p:txBody>
      </p:sp>
      <p:pic>
        <p:nvPicPr>
          <p:cNvPr id="21510" name="Picture 6" descr="Ejercicio de atención dividid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00438"/>
            <a:ext cx="4536273" cy="3024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062912" cy="960453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3º nivel: Atención selectiva.</a:t>
            </a:r>
            <a:endParaRPr lang="es-MX" b="1" dirty="0"/>
          </a:p>
        </p:txBody>
      </p:sp>
      <p:sp>
        <p:nvSpPr>
          <p:cNvPr id="6" name="5 Rectángulo"/>
          <p:cNvSpPr/>
          <p:nvPr/>
        </p:nvSpPr>
        <p:spPr>
          <a:xfrm>
            <a:off x="428596" y="1357298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s-MX" sz="2000" dirty="0" smtClean="0"/>
              <a:t>Es la </a:t>
            </a:r>
            <a:r>
              <a:rPr lang="es-MX" sz="2000" dirty="0"/>
              <a:t>expresión más depurada de la atención, constituyendo el nivel jerárquico más elevado de los procesos </a:t>
            </a:r>
            <a:r>
              <a:rPr lang="es-MX" sz="2000" dirty="0" smtClean="0"/>
              <a:t>atencionales.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s-MX" sz="2000" dirty="0" smtClean="0"/>
              <a:t>Comprende </a:t>
            </a:r>
            <a:r>
              <a:rPr lang="es-MX" sz="2000" dirty="0"/>
              <a:t>la capacidad para la selección e integración de estímulos específicos, así como la habilidad para focalizar o alternar entre dichos </a:t>
            </a:r>
            <a:r>
              <a:rPr lang="es-MX" sz="2000" dirty="0" smtClean="0"/>
              <a:t>estímulos.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s-MX" sz="2000" dirty="0" smtClean="0"/>
              <a:t>Se </a:t>
            </a:r>
            <a:r>
              <a:rPr lang="es-MX" sz="2000" dirty="0"/>
              <a:t>trata de un proceso activo que, en gran medida, depende de las motivaciones e intereses de las personas. </a:t>
            </a:r>
          </a:p>
        </p:txBody>
      </p:sp>
      <p:pic>
        <p:nvPicPr>
          <p:cNvPr id="20482" name="Picture 2" descr="Atención selectiva (II) - Web del maestro"/>
          <p:cNvPicPr>
            <a:picLocks noChangeAspect="1" noChangeArrowheads="1"/>
          </p:cNvPicPr>
          <p:nvPr/>
        </p:nvPicPr>
        <p:blipFill>
          <a:blip r:embed="rId2"/>
          <a:srcRect r="48611"/>
          <a:stretch>
            <a:fillRect/>
          </a:stretch>
        </p:blipFill>
        <p:spPr bwMode="auto">
          <a:xfrm>
            <a:off x="2714612" y="3786190"/>
            <a:ext cx="3929090" cy="2914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Modelos </a:t>
            </a:r>
            <a:r>
              <a:rPr lang="es-MX" b="1" dirty="0" err="1" smtClean="0"/>
              <a:t>neuroatómicos</a:t>
            </a:r>
            <a:r>
              <a:rPr lang="es-MX" b="1" dirty="0" smtClean="0"/>
              <a:t>.</a:t>
            </a:r>
            <a:endParaRPr lang="es-MX" b="1" dirty="0"/>
          </a:p>
        </p:txBody>
      </p:sp>
      <p:sp>
        <p:nvSpPr>
          <p:cNvPr id="5" name="4 Rectángulo"/>
          <p:cNvSpPr/>
          <p:nvPr/>
        </p:nvSpPr>
        <p:spPr>
          <a:xfrm>
            <a:off x="214282" y="1928802"/>
            <a:ext cx="47149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Distintos </a:t>
            </a:r>
            <a:r>
              <a:rPr lang="es-MX" sz="2000" dirty="0"/>
              <a:t>modelos explicativos (complejidad de procesos </a:t>
            </a:r>
            <a:r>
              <a:rPr lang="es-MX" sz="2000" dirty="0" smtClean="0"/>
              <a:t>atencionales).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Mencionaremos </a:t>
            </a:r>
            <a:r>
              <a:rPr lang="es-MX" sz="2000" dirty="0"/>
              <a:t>dos, construidos sobre la base de los datos de conductas de sujetos normales (sin lesiones), y de pacientes con lesiones cerebrales: </a:t>
            </a:r>
            <a:r>
              <a:rPr lang="es-MX" sz="2000" dirty="0" smtClean="0"/>
              <a:t> </a:t>
            </a:r>
          </a:p>
          <a:p>
            <a:pPr algn="just"/>
            <a:endParaRPr lang="es-MX" sz="2000" dirty="0" smtClean="0"/>
          </a:p>
          <a:p>
            <a:pPr marL="457200" indent="-457200" algn="just">
              <a:buClr>
                <a:schemeClr val="accent2"/>
              </a:buClr>
              <a:buAutoNum type="arabicParenR"/>
            </a:pPr>
            <a:r>
              <a:rPr lang="es-MX" sz="2000" dirty="0" smtClean="0"/>
              <a:t>Modelo </a:t>
            </a:r>
            <a:r>
              <a:rPr lang="es-MX" sz="2000" dirty="0"/>
              <a:t>de </a:t>
            </a:r>
            <a:r>
              <a:rPr lang="es-MX" sz="2000" dirty="0" err="1"/>
              <a:t>Mesulam</a:t>
            </a:r>
            <a:r>
              <a:rPr lang="es-MX" sz="2000" dirty="0"/>
              <a:t> (</a:t>
            </a:r>
            <a:r>
              <a:rPr lang="es-MX" sz="2000" dirty="0" smtClean="0"/>
              <a:t>1985)</a:t>
            </a:r>
          </a:p>
          <a:p>
            <a:pPr marL="457200" indent="-457200" algn="just">
              <a:buClr>
                <a:schemeClr val="accent2"/>
              </a:buClr>
              <a:buAutoNum type="arabicParenR"/>
            </a:pPr>
            <a:r>
              <a:rPr lang="es-MX" sz="2000" dirty="0" smtClean="0"/>
              <a:t>Modelo </a:t>
            </a:r>
            <a:r>
              <a:rPr lang="es-MX" sz="2000" dirty="0"/>
              <a:t>de </a:t>
            </a:r>
            <a:r>
              <a:rPr lang="es-MX" sz="2000" dirty="0" err="1"/>
              <a:t>Posner</a:t>
            </a:r>
            <a:r>
              <a:rPr lang="es-MX" sz="2000" dirty="0"/>
              <a:t> y Peterson (1990)</a:t>
            </a:r>
          </a:p>
        </p:txBody>
      </p:sp>
      <p:pic>
        <p:nvPicPr>
          <p:cNvPr id="22530" name="Picture 2" descr="Events | Wu Tsai Neurosciences Institu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3" y="1714488"/>
            <a:ext cx="2071702" cy="2071702"/>
          </a:xfrm>
          <a:prstGeom prst="rect">
            <a:avLst/>
          </a:prstGeom>
          <a:noFill/>
        </p:spPr>
      </p:pic>
      <p:pic>
        <p:nvPicPr>
          <p:cNvPr id="22532" name="Picture 4" descr="autores proceso de atencion timeline | Timetoast timel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000504"/>
            <a:ext cx="1771650" cy="2581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199</TotalTime>
  <Words>1175</Words>
  <Application>Microsoft Office PowerPoint</Application>
  <PresentationFormat>Presentación en pantalla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Brío</vt:lpstr>
      <vt:lpstr>INSTITUTO POLITECNICO NACIONAL. “CICS-UST” LIC. PSICOLOGIA. </vt:lpstr>
      <vt:lpstr>Diapositiva 2</vt:lpstr>
      <vt:lpstr>La atención.</vt:lpstr>
      <vt:lpstr>La eficacia del proceso atencional depende de:</vt:lpstr>
      <vt:lpstr>Diapositiva 5</vt:lpstr>
      <vt:lpstr>1º nivel: Estado de alerta.</vt:lpstr>
      <vt:lpstr>2º nivel: Atención sostenida.</vt:lpstr>
      <vt:lpstr>3º nivel: Atención selectiva.</vt:lpstr>
      <vt:lpstr>Modelos neuroatómicos.</vt:lpstr>
      <vt:lpstr>Modelo de Mesulam.</vt:lpstr>
      <vt:lpstr>Modelo de Posner y Peterson </vt:lpstr>
      <vt:lpstr>Red de alerta o arousal.</vt:lpstr>
      <vt:lpstr>Formación reticular.</vt:lpstr>
      <vt:lpstr>Red atencional posterior</vt:lpstr>
      <vt:lpstr>Diapositiva 15</vt:lpstr>
      <vt:lpstr>Red atencional anterior.</vt:lpstr>
      <vt:lpstr>Diapositiva 17</vt:lpstr>
      <vt:lpstr>Estructuras anatómicas.</vt:lpstr>
      <vt:lpstr>Sistema de redes atencionales.</vt:lpstr>
      <vt:lpstr>Modalidades de atención.</vt:lpstr>
      <vt:lpstr>Atención selectiva.</vt:lpstr>
      <vt:lpstr>Atención dividida.</vt:lpstr>
      <vt:lpstr>ATENCION EXCLUYENTE (O DE INHIBICION) Efecto Stroop.</vt:lpstr>
      <vt:lpstr>Diapositiva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alondra juarez</dc:creator>
  <cp:lastModifiedBy>alondra juarez</cp:lastModifiedBy>
  <cp:revision>20</cp:revision>
  <dcterms:created xsi:type="dcterms:W3CDTF">2021-07-23T20:34:54Z</dcterms:created>
  <dcterms:modified xsi:type="dcterms:W3CDTF">2021-07-24T05:31:55Z</dcterms:modified>
</cp:coreProperties>
</file>