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5161"/>
  </p:normalViewPr>
  <p:slideViewPr>
    <p:cSldViewPr snapToGrid="0" snapToObjects="1">
      <p:cViewPr varScale="1">
        <p:scale>
          <a:sx n="73" d="100"/>
          <a:sy n="73" d="100"/>
        </p:scale>
        <p:origin x="6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72A8B46-D0F0-5C43-9714-9B134945EB4C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807246B-051F-8546-B944-6EFCA3EEA539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853021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8B46-D0F0-5C43-9714-9B134945EB4C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46B-051F-8546-B944-6EFCA3EEA5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473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8B46-D0F0-5C43-9714-9B134945EB4C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46B-051F-8546-B944-6EFCA3EEA5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598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8B46-D0F0-5C43-9714-9B134945EB4C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46B-051F-8546-B944-6EFCA3EEA5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223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2A8B46-D0F0-5C43-9714-9B134945EB4C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07246B-051F-8546-B944-6EFCA3EEA539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876954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8B46-D0F0-5C43-9714-9B134945EB4C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46B-051F-8546-B944-6EFCA3EEA5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53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8B46-D0F0-5C43-9714-9B134945EB4C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46B-051F-8546-B944-6EFCA3EEA5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3968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8B46-D0F0-5C43-9714-9B134945EB4C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46B-051F-8546-B944-6EFCA3EEA5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796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8B46-D0F0-5C43-9714-9B134945EB4C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46B-051F-8546-B944-6EFCA3EEA5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845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2A8B46-D0F0-5C43-9714-9B134945EB4C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07246B-051F-8546-B944-6EFCA3EEA539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63544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2A8B46-D0F0-5C43-9714-9B134945EB4C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07246B-051F-8546-B944-6EFCA3EEA539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2526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72A8B46-D0F0-5C43-9714-9B134945EB4C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807246B-051F-8546-B944-6EFCA3EEA539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3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ibliotecafrancisco.files.wordpress.com/2016/06/manual-de-psicologc3ada-educacional-arancibia-v-herrera-p-strasser-k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BDFBEA-0A54-5D6C-6714-7FB4B0618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674719"/>
            <a:ext cx="8361229" cy="2098226"/>
          </a:xfrm>
        </p:spPr>
        <p:txBody>
          <a:bodyPr/>
          <a:lstStyle/>
          <a:p>
            <a:r>
              <a:rPr lang="es-MX" dirty="0" smtClean="0"/>
              <a:t>TEORÍA </a:t>
            </a:r>
            <a:r>
              <a:rPr lang="es-MX" dirty="0"/>
              <a:t>DEL APRENDIZAJE SOCIAL</a:t>
            </a:r>
          </a:p>
        </p:txBody>
      </p:sp>
    </p:spTree>
    <p:extLst>
      <p:ext uri="{BB962C8B-B14F-4D97-AF65-F5344CB8AC3E}">
        <p14:creationId xmlns:p14="http://schemas.microsoft.com/office/powerpoint/2010/main" val="3706541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74B7090-EEC7-470B-B664-DE9BB0FDEFB5}"/>
              </a:ext>
            </a:extLst>
          </p:cNvPr>
          <p:cNvSpPr txBox="1"/>
          <p:nvPr/>
        </p:nvSpPr>
        <p:spPr>
          <a:xfrm>
            <a:off x="1772530" y="542840"/>
            <a:ext cx="9509759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effectLst/>
                <a:latin typeface="GaramondThree"/>
              </a:rPr>
              <a:t> </a:t>
            </a:r>
            <a:r>
              <a:rPr lang="es-MX" dirty="0" smtClean="0">
                <a:effectLst/>
                <a:latin typeface="Arial Narrow" panose="020B0606020202030204" pitchFamily="34" charset="0"/>
              </a:rPr>
              <a:t>Para </a:t>
            </a:r>
            <a:r>
              <a:rPr lang="es-MX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Herrera </a:t>
            </a:r>
            <a:r>
              <a:rPr lang="es-MX" dirty="0">
                <a:latin typeface="Arial Narrow" panose="020B0606020202030204" pitchFamily="34" charset="0"/>
                <a:cs typeface="Times New Roman" panose="02020603050405020304" pitchFamily="18" charset="0"/>
              </a:rPr>
              <a:t>y </a:t>
            </a:r>
            <a:r>
              <a:rPr lang="es-MX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Strasser</a:t>
            </a:r>
            <a:r>
              <a:rPr lang="es-MX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(2011), l</a:t>
            </a:r>
            <a:r>
              <a:rPr lang="es-MX" dirty="0" smtClean="0">
                <a:effectLst/>
                <a:latin typeface="Arial Narrow" panose="020B0606020202030204" pitchFamily="34" charset="0"/>
              </a:rPr>
              <a:t>os </a:t>
            </a:r>
            <a:r>
              <a:rPr lang="es-MX" dirty="0">
                <a:effectLst/>
                <a:latin typeface="Arial Narrow" panose="020B0606020202030204" pitchFamily="34" charset="0"/>
              </a:rPr>
              <a:t>tipos de aprendizaje tienen dos </a:t>
            </a:r>
            <a:r>
              <a:rPr lang="es-MX" dirty="0" smtClean="0">
                <a:effectLst/>
                <a:latin typeface="Arial Narrow" panose="020B0606020202030204" pitchFamily="34" charset="0"/>
              </a:rPr>
              <a:t>características </a:t>
            </a:r>
            <a:r>
              <a:rPr lang="es-MX" dirty="0">
                <a:effectLst/>
                <a:latin typeface="Arial Narrow" panose="020B0606020202030204" pitchFamily="34" charset="0"/>
              </a:rPr>
              <a:t>comunes: </a:t>
            </a:r>
          </a:p>
          <a:p>
            <a:pPr algn="just">
              <a:lnSpc>
                <a:spcPct val="150000"/>
              </a:lnSpc>
            </a:pPr>
            <a:endParaRPr lang="es-MX" dirty="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effectLst/>
                <a:latin typeface="Arial Narrow" panose="020B0606020202030204" pitchFamily="34" charset="0"/>
              </a:rPr>
              <a:t>El aprendizaje ocurre gradualmente en la medida en que se asocian </a:t>
            </a:r>
            <a:r>
              <a:rPr lang="es-MX" dirty="0" smtClean="0">
                <a:effectLst/>
                <a:latin typeface="Arial Narrow" panose="020B0606020202030204" pitchFamily="34" charset="0"/>
              </a:rPr>
              <a:t>estímulos </a:t>
            </a:r>
            <a:r>
              <a:rPr lang="es-MX" dirty="0">
                <a:effectLst/>
                <a:latin typeface="Arial Narrow" panose="020B0606020202030204" pitchFamily="34" charset="0"/>
              </a:rPr>
              <a:t>con respuestas o acciones con consecuencias. </a:t>
            </a:r>
          </a:p>
          <a:p>
            <a:pPr algn="just">
              <a:lnSpc>
                <a:spcPct val="150000"/>
              </a:lnSpc>
            </a:pPr>
            <a:endParaRPr lang="es-MX" dirty="0">
              <a:effectLst/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effectLst/>
                <a:latin typeface="Arial Narrow" panose="020B0606020202030204" pitchFamily="34" charset="0"/>
              </a:rPr>
              <a:t>Enfatizan el rol del comportamiento observable, descartando aquellos procesos no observables de la persona, como los pensamientos o </a:t>
            </a:r>
            <a:r>
              <a:rPr lang="es-MX" dirty="0" smtClean="0">
                <a:effectLst/>
                <a:latin typeface="Arial Narrow" panose="020B0606020202030204" pitchFamily="34" charset="0"/>
              </a:rPr>
              <a:t>sentimientos</a:t>
            </a:r>
            <a:endParaRPr lang="es-MX" dirty="0">
              <a:effectLst/>
              <a:latin typeface="Arial Narrow" panose="020B0606020202030204" pitchFamily="34" charset="0"/>
            </a:endParaRPr>
          </a:p>
        </p:txBody>
      </p:sp>
      <p:pic>
        <p:nvPicPr>
          <p:cNvPr id="6" name="Picture 4" descr="Manchas png">
            <a:extLst>
              <a:ext uri="{FF2B5EF4-FFF2-40B4-BE49-F238E27FC236}">
                <a16:creationId xmlns:a16="http://schemas.microsoft.com/office/drawing/2014/main" id="{7979CFF1-9B85-0EB4-D5A9-807AFDD56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0505" y="-388545"/>
            <a:ext cx="1874517" cy="18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Manchas png">
            <a:extLst>
              <a:ext uri="{FF2B5EF4-FFF2-40B4-BE49-F238E27FC236}">
                <a16:creationId xmlns:a16="http://schemas.microsoft.com/office/drawing/2014/main" id="{B1A7FE31-7182-B0B7-AD2B-75E728AD7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4816"/>
            <a:ext cx="1874517" cy="18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stilos de aprendizaje">
            <a:extLst>
              <a:ext uri="{FF2B5EF4-FFF2-40B4-BE49-F238E27FC236}">
                <a16:creationId xmlns:a16="http://schemas.microsoft.com/office/drawing/2014/main" id="{A4A21E5E-A370-FDD6-0AD2-55E3EC989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772" y="3807193"/>
            <a:ext cx="3672156" cy="238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024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anchas png">
            <a:extLst>
              <a:ext uri="{FF2B5EF4-FFF2-40B4-BE49-F238E27FC236}">
                <a16:creationId xmlns:a16="http://schemas.microsoft.com/office/drawing/2014/main" id="{B742D748-E471-BC62-D4EB-C0822DFB7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4270"/>
            <a:ext cx="1874517" cy="18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Manchas png">
            <a:extLst>
              <a:ext uri="{FF2B5EF4-FFF2-40B4-BE49-F238E27FC236}">
                <a16:creationId xmlns:a16="http://schemas.microsoft.com/office/drawing/2014/main" id="{865CCEBB-1CE6-A295-815A-C9D70BBBD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983483"/>
            <a:ext cx="1874517" cy="18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B85D7404-E16B-E30C-780C-A5568123142F}"/>
              </a:ext>
            </a:extLst>
          </p:cNvPr>
          <p:cNvSpPr txBox="1"/>
          <p:nvPr/>
        </p:nvSpPr>
        <p:spPr>
          <a:xfrm>
            <a:off x="1965957" y="1223432"/>
            <a:ext cx="9379638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Arial Narrow" panose="020B0606020202030204" pitchFamily="34" charset="0"/>
              </a:rPr>
              <a:t>Los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teóricos 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del aprendizaje social, conocidos, sobre todo, por la obra del canadiense </a:t>
            </a:r>
            <a:r>
              <a:rPr lang="es-MX" sz="1800" b="1" dirty="0">
                <a:effectLst/>
                <a:latin typeface="Arial Narrow" panose="020B0606020202030204" pitchFamily="34" charset="0"/>
              </a:rPr>
              <a:t>Albert </a:t>
            </a:r>
            <a:r>
              <a:rPr lang="es-MX" sz="1800" b="1" dirty="0" smtClean="0">
                <a:effectLst/>
                <a:latin typeface="Arial Narrow" panose="020B0606020202030204" pitchFamily="34" charset="0"/>
              </a:rPr>
              <a:t>Bandura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, 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si bien validan los mecanismos de aprendizaje anteriormente planteados, sugieren que existe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además 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otro tipo de aprendizaje de vital importancia para el desarrollo de la personalidad, el cual es: </a:t>
            </a:r>
            <a:r>
              <a:rPr lang="es-MX" sz="1800" b="1" dirty="0">
                <a:effectLst/>
                <a:latin typeface="Arial Narrow" panose="020B0606020202030204" pitchFamily="34" charset="0"/>
              </a:rPr>
              <a:t>el Aprendizaje por </a:t>
            </a:r>
            <a:r>
              <a:rPr lang="es-MX" sz="1800" b="1" dirty="0" smtClean="0">
                <a:effectLst/>
                <a:latin typeface="Arial Narrow" panose="020B0606020202030204" pitchFamily="34" charset="0"/>
              </a:rPr>
              <a:t>observación </a:t>
            </a:r>
            <a:r>
              <a:rPr lang="es-MX" sz="1800" b="1" dirty="0">
                <a:effectLst/>
                <a:latin typeface="Arial Narrow" panose="020B0606020202030204" pitchFamily="34" charset="0"/>
              </a:rPr>
              <a:t>o Vicario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es-MX" sz="1800" dirty="0" smtClean="0">
                <a:effectLst/>
                <a:latin typeface="Arial Narrow" panose="020B0606020202030204" pitchFamily="34" charset="0"/>
              </a:rPr>
              <a:t>Esta teoría 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plantea que si bien la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mayoría 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de la conducta es controlada por fuerzas ambientales,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más 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que internas, tal como planteaban los conductistas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más clásicos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, existen mecanismos internos de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representación 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de la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información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, que son centrales para que se genere el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aprendizaje</a:t>
            </a:r>
            <a:r>
              <a:rPr lang="es-MX" dirty="0">
                <a:latin typeface="Arial Narrow" panose="020B0606020202030204" pitchFamily="34" charset="0"/>
              </a:rPr>
              <a:t> </a:t>
            </a:r>
            <a:r>
              <a:rPr lang="es-MX" dirty="0">
                <a:latin typeface="Arial Narrow" panose="020B0606020202030204" pitchFamily="34" charset="0"/>
                <a:cs typeface="Times New Roman" panose="02020603050405020304" pitchFamily="18" charset="0"/>
              </a:rPr>
              <a:t>(Herrera y Strasser, 2011).</a:t>
            </a:r>
            <a:endParaRPr lang="es-MX" dirty="0">
              <a:effectLst/>
              <a:latin typeface="Arial Narrow" panose="020B0606020202030204" pitchFamily="34" charset="0"/>
            </a:endParaRPr>
          </a:p>
        </p:txBody>
      </p:sp>
      <p:pic>
        <p:nvPicPr>
          <p:cNvPr id="2050" name="Picture 2" descr="La pedagogía y sus diferentes tipos de aprendizaje">
            <a:extLst>
              <a:ext uri="{FF2B5EF4-FFF2-40B4-BE49-F238E27FC236}">
                <a16:creationId xmlns:a16="http://schemas.microsoft.com/office/drawing/2014/main" id="{015759B6-C1E8-FDD2-8167-E70FBAC07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620" y="4279245"/>
            <a:ext cx="3733800" cy="218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3411137" y="245110"/>
            <a:ext cx="64892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APRENDIZAJE SOCIAL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051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anchas png">
            <a:extLst>
              <a:ext uri="{FF2B5EF4-FFF2-40B4-BE49-F238E27FC236}">
                <a16:creationId xmlns:a16="http://schemas.microsoft.com/office/drawing/2014/main" id="{A5E964AE-C578-C1E0-A93A-43BC27D76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4270"/>
            <a:ext cx="1874517" cy="18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Manchas png">
            <a:extLst>
              <a:ext uri="{FF2B5EF4-FFF2-40B4-BE49-F238E27FC236}">
                <a16:creationId xmlns:a16="http://schemas.microsoft.com/office/drawing/2014/main" id="{23C98409-F4C4-6E3D-C0EB-EB9ECD9E7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983483"/>
            <a:ext cx="1874517" cy="18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82DDBCA-7715-28B8-007E-4DFA0D272B39}"/>
              </a:ext>
            </a:extLst>
          </p:cNvPr>
          <p:cNvSpPr txBox="1"/>
          <p:nvPr/>
        </p:nvSpPr>
        <p:spPr>
          <a:xfrm>
            <a:off x="2029259" y="506047"/>
            <a:ext cx="9253029" cy="871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>
                <a:latin typeface="Arial Narrow" panose="020B0606020202030204" pitchFamily="34" charset="0"/>
              </a:rPr>
              <a:t>E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sta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teoría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, a pesar de que rescata los aportes del conductismo, agrega el estudio del procesamiento de la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información 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implicado en el aprendizaje, el cual se realiza mediante procedimientos de tipo cognitivo. </a:t>
            </a:r>
            <a:endParaRPr lang="es-MX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9EF7E65-89BE-3063-3277-E9441F7B035B}"/>
              </a:ext>
            </a:extLst>
          </p:cNvPr>
          <p:cNvSpPr txBox="1"/>
          <p:nvPr/>
        </p:nvSpPr>
        <p:spPr>
          <a:xfrm>
            <a:off x="2029260" y="1800247"/>
            <a:ext cx="9253028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dirty="0" smtClean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Para </a:t>
            </a:r>
            <a:r>
              <a:rPr lang="es-MX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Herrera </a:t>
            </a:r>
            <a:r>
              <a:rPr lang="es-MX" dirty="0">
                <a:latin typeface="Arial Narrow" panose="020B0606020202030204" pitchFamily="34" charset="0"/>
                <a:cs typeface="Times New Roman" panose="02020603050405020304" pitchFamily="18" charset="0"/>
              </a:rPr>
              <a:t>y </a:t>
            </a:r>
            <a:r>
              <a:rPr lang="es-MX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Strasser</a:t>
            </a:r>
            <a:r>
              <a:rPr lang="es-MX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(2011), </a:t>
            </a:r>
            <a:r>
              <a:rPr lang="es-MX" dirty="0">
                <a:latin typeface="Arial Narrow" panose="020B0606020202030204" pitchFamily="34" charset="0"/>
                <a:cs typeface="Times New Roman" panose="02020603050405020304" pitchFamily="18" charset="0"/>
              </a:rPr>
              <a:t>l</a:t>
            </a:r>
            <a:r>
              <a:rPr lang="es-MX" dirty="0" smtClean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os </a:t>
            </a:r>
            <a:r>
              <a:rPr lang="es-MX" i="1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supuestos </a:t>
            </a:r>
            <a:r>
              <a:rPr lang="es-MX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que forman parte de esta </a:t>
            </a:r>
            <a:r>
              <a:rPr lang="es-MX" dirty="0" smtClean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teoría </a:t>
            </a:r>
            <a:r>
              <a:rPr lang="es-MX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son: </a:t>
            </a:r>
          </a:p>
          <a:p>
            <a:pPr algn="just"/>
            <a:endParaRPr lang="es-MX" dirty="0">
              <a:effectLst/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La </a:t>
            </a:r>
            <a:r>
              <a:rPr lang="es-MX" dirty="0" smtClean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mayoría </a:t>
            </a:r>
            <a:r>
              <a:rPr lang="es-MX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de la conducta humana es aprendida, en vez de innata. </a:t>
            </a:r>
            <a:endParaRPr lang="es-MX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endParaRPr lang="es-MX" dirty="0">
              <a:effectLst/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La </a:t>
            </a:r>
            <a:r>
              <a:rPr lang="es-MX" dirty="0" smtClean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mayoría </a:t>
            </a:r>
            <a:r>
              <a:rPr lang="es-MX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de la conducta es controlada por influencias ambientales, </a:t>
            </a:r>
            <a:r>
              <a:rPr lang="es-MX" dirty="0" smtClean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más </a:t>
            </a:r>
            <a:r>
              <a:rPr lang="es-MX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que fuerzas internas, por lo tanto el refuerzo positivo, es decir, la </a:t>
            </a:r>
            <a:r>
              <a:rPr lang="es-MX" dirty="0" smtClean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modificación </a:t>
            </a:r>
            <a:r>
              <a:rPr lang="es-MX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de la  conducta mediante la </a:t>
            </a:r>
            <a:r>
              <a:rPr lang="es-MX" dirty="0" smtClean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alteración </a:t>
            </a:r>
            <a:r>
              <a:rPr lang="es-MX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de sus consecuencias recompensatorias, constituye un procedimiento importante en el aprendizaje conductual. </a:t>
            </a:r>
          </a:p>
        </p:txBody>
      </p:sp>
      <p:pic>
        <p:nvPicPr>
          <p:cNvPr id="3074" name="Picture 2" descr="Teorías y Tipos de Aprendizaje - Campuseducacion.com">
            <a:extLst>
              <a:ext uri="{FF2B5EF4-FFF2-40B4-BE49-F238E27FC236}">
                <a16:creationId xmlns:a16="http://schemas.microsoft.com/office/drawing/2014/main" id="{828FDF39-FFD6-D08E-8BBF-1605367F5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953" y="4665463"/>
            <a:ext cx="2982933" cy="168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anchas png">
            <a:extLst>
              <a:ext uri="{FF2B5EF4-FFF2-40B4-BE49-F238E27FC236}">
                <a16:creationId xmlns:a16="http://schemas.microsoft.com/office/drawing/2014/main" id="{98C9CECE-F7E4-4B47-9B7F-5E378BA3D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4270"/>
            <a:ext cx="1874517" cy="18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Manchas png">
            <a:extLst>
              <a:ext uri="{FF2B5EF4-FFF2-40B4-BE49-F238E27FC236}">
                <a16:creationId xmlns:a16="http://schemas.microsoft.com/office/drawing/2014/main" id="{30F51B4A-0CFD-D247-BB9A-76B80B7BA7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983483"/>
            <a:ext cx="1874517" cy="18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7AFA9A60-9FC5-CCB1-4EDD-707CF574BED5}"/>
              </a:ext>
            </a:extLst>
          </p:cNvPr>
          <p:cNvSpPr txBox="1"/>
          <p:nvPr/>
        </p:nvSpPr>
        <p:spPr>
          <a:xfrm>
            <a:off x="2161401" y="399649"/>
            <a:ext cx="877824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800" dirty="0">
                <a:effectLst/>
                <a:latin typeface="Arial Narrow" panose="020B0606020202030204" pitchFamily="34" charset="0"/>
              </a:rPr>
              <a:t>Los seres humanos generan representaciones internas de las asociaciones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estímulo- 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respuesta, es decir, son las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imágenes 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de hechos, las que determinan el aprendizaje. En consecuencia, si bien los mecanismos de los aprendizajes son conductistas por su forma, el contenido del aprendizaje es cognitivo. </a:t>
            </a:r>
          </a:p>
          <a:p>
            <a:pPr algn="just">
              <a:lnSpc>
                <a:spcPct val="150000"/>
              </a:lnSpc>
            </a:pPr>
            <a:endParaRPr lang="es-MX" sz="1800" dirty="0">
              <a:effectLst/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800" dirty="0">
                <a:effectLst/>
                <a:latin typeface="Arial Narrow" panose="020B0606020202030204" pitchFamily="34" charset="0"/>
              </a:rPr>
              <a:t>El ser humano es un agente intencional y reflexivo, con capacidad simbolizadora, capacidad de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previsión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, capacidad vicaria y capacidad de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autorregulación 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y </a:t>
            </a:r>
            <a:r>
              <a:rPr lang="es-MX" sz="1800" dirty="0" smtClean="0">
                <a:effectLst/>
                <a:latin typeface="Arial Narrow" panose="020B0606020202030204" pitchFamily="34" charset="0"/>
              </a:rPr>
              <a:t>autorreflexión</a:t>
            </a:r>
            <a:r>
              <a:rPr lang="es-MX" sz="1800" dirty="0">
                <a:effectLst/>
                <a:latin typeface="Arial Narrow" panose="020B0606020202030204" pitchFamily="34" charset="0"/>
              </a:rPr>
              <a:t>. Esto le otorga un rol activo al ser humano en el proceso del aprendizaje. </a:t>
            </a:r>
          </a:p>
        </p:txBody>
      </p:sp>
      <p:pic>
        <p:nvPicPr>
          <p:cNvPr id="4098" name="Picture 2" descr="24 tipos de aprendizaje: cuáles son, características y ejemplos -  Diferenciador">
            <a:extLst>
              <a:ext uri="{FF2B5EF4-FFF2-40B4-BE49-F238E27FC236}">
                <a16:creationId xmlns:a16="http://schemas.microsoft.com/office/drawing/2014/main" id="{55EEE27A-4567-C667-4DB5-949BBC41C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053" y="4137308"/>
            <a:ext cx="4586068" cy="240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96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495CC70-1B24-8EC4-5118-9DBA9D37C0C1}"/>
              </a:ext>
            </a:extLst>
          </p:cNvPr>
          <p:cNvSpPr txBox="1"/>
          <p:nvPr/>
        </p:nvSpPr>
        <p:spPr>
          <a:xfrm>
            <a:off x="1615775" y="477968"/>
            <a:ext cx="925654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latin typeface="Arial Narrow" panose="020B0606020202030204" pitchFamily="34" charset="0"/>
              </a:rPr>
              <a:t>Para </a:t>
            </a:r>
            <a:r>
              <a:rPr lang="es-MX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Herrera </a:t>
            </a:r>
            <a:r>
              <a:rPr lang="es-MX" dirty="0">
                <a:latin typeface="Arial Narrow" panose="020B0606020202030204" pitchFamily="34" charset="0"/>
                <a:cs typeface="Times New Roman" panose="02020603050405020304" pitchFamily="18" charset="0"/>
              </a:rPr>
              <a:t>y </a:t>
            </a:r>
            <a:r>
              <a:rPr lang="es-MX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Strasser</a:t>
            </a:r>
            <a:r>
              <a:rPr lang="es-MX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(2011), el </a:t>
            </a:r>
            <a:r>
              <a:rPr lang="es-MX" i="1" dirty="0" smtClean="0">
                <a:effectLst/>
                <a:latin typeface="Arial Narrow" panose="020B0606020202030204" pitchFamily="34" charset="0"/>
              </a:rPr>
              <a:t>aprendizaje </a:t>
            </a:r>
            <a:r>
              <a:rPr lang="es-MX" i="1" dirty="0">
                <a:effectLst/>
                <a:latin typeface="Arial Narrow" panose="020B0606020202030204" pitchFamily="34" charset="0"/>
              </a:rPr>
              <a:t>vicario </a:t>
            </a:r>
            <a:r>
              <a:rPr lang="es-MX" dirty="0">
                <a:effectLst/>
                <a:latin typeface="Arial Narrow" panose="020B0606020202030204" pitchFamily="34" charset="0"/>
              </a:rPr>
              <a:t>ocurre a </a:t>
            </a:r>
            <a:r>
              <a:rPr lang="es-MX" dirty="0" smtClean="0">
                <a:effectLst/>
                <a:latin typeface="Arial Narrow" panose="020B0606020202030204" pitchFamily="34" charset="0"/>
              </a:rPr>
              <a:t>través </a:t>
            </a:r>
            <a:r>
              <a:rPr lang="es-MX" dirty="0">
                <a:effectLst/>
                <a:latin typeface="Arial Narrow" panose="020B0606020202030204" pitchFamily="34" charset="0"/>
              </a:rPr>
              <a:t>de cuatro etapas: </a:t>
            </a:r>
          </a:p>
          <a:p>
            <a:pPr algn="just">
              <a:lnSpc>
                <a:spcPct val="150000"/>
              </a:lnSpc>
            </a:pPr>
            <a:endParaRPr lang="es-MX" dirty="0">
              <a:effectLst/>
              <a:latin typeface="Arial Narrow" panose="020B0606020202030204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>
                <a:effectLst/>
                <a:latin typeface="Arial Narrow" panose="020B0606020202030204" pitchFamily="34" charset="0"/>
              </a:rPr>
              <a:t>Lo primero que debe ocurrir es que el sujeto </a:t>
            </a:r>
            <a:r>
              <a:rPr lang="es-MX" i="1" dirty="0">
                <a:effectLst/>
                <a:latin typeface="Arial Narrow" panose="020B0606020202030204" pitchFamily="34" charset="0"/>
              </a:rPr>
              <a:t>preste </a:t>
            </a:r>
            <a:r>
              <a:rPr lang="es-MX" i="1" dirty="0" smtClean="0">
                <a:effectLst/>
                <a:latin typeface="Arial Narrow" panose="020B0606020202030204" pitchFamily="34" charset="0"/>
              </a:rPr>
              <a:t>atención </a:t>
            </a:r>
            <a:r>
              <a:rPr lang="es-MX" dirty="0">
                <a:effectLst/>
                <a:latin typeface="Arial Narrow" panose="020B0606020202030204" pitchFamily="34" charset="0"/>
              </a:rPr>
              <a:t>y observe al modelo. El sujeto va a prestar </a:t>
            </a:r>
            <a:r>
              <a:rPr lang="es-MX" dirty="0" smtClean="0">
                <a:effectLst/>
                <a:latin typeface="Arial Narrow" panose="020B0606020202030204" pitchFamily="34" charset="0"/>
              </a:rPr>
              <a:t>atención </a:t>
            </a:r>
            <a:r>
              <a:rPr lang="es-MX" dirty="0">
                <a:effectLst/>
                <a:latin typeface="Arial Narrow" panose="020B0606020202030204" pitchFamily="34" charset="0"/>
              </a:rPr>
              <a:t>a este modelo en </a:t>
            </a:r>
            <a:r>
              <a:rPr lang="es-MX" dirty="0" smtClean="0">
                <a:effectLst/>
                <a:latin typeface="Arial Narrow" panose="020B0606020202030204" pitchFamily="34" charset="0"/>
              </a:rPr>
              <a:t>función </a:t>
            </a:r>
            <a:r>
              <a:rPr lang="es-MX" dirty="0">
                <a:effectLst/>
                <a:latin typeface="Arial Narrow" panose="020B0606020202030204" pitchFamily="34" charset="0"/>
              </a:rPr>
              <a:t>de los refuerzos que ha recibido anteriormente y de los refuerzos que recibe el modelo. 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endParaRPr lang="es-MX" dirty="0">
              <a:effectLst/>
              <a:latin typeface="Arial Narrow" panose="020B0606020202030204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>
                <a:effectLst/>
                <a:latin typeface="Arial Narrow" panose="020B0606020202030204" pitchFamily="34" charset="0"/>
              </a:rPr>
              <a:t>Lo segundo que debe ocurrir es que el sujeto codifique bajo formas de memoria la conducta modelada </a:t>
            </a:r>
            <a:r>
              <a:rPr lang="es-MX" i="1" dirty="0">
                <a:effectLst/>
                <a:latin typeface="Arial Narrow" panose="020B0606020202030204" pitchFamily="34" charset="0"/>
              </a:rPr>
              <a:t>(</a:t>
            </a:r>
            <a:r>
              <a:rPr lang="es-MX" i="1" dirty="0" smtClean="0">
                <a:effectLst/>
                <a:latin typeface="Arial Narrow" panose="020B0606020202030204" pitchFamily="34" charset="0"/>
              </a:rPr>
              <a:t>retención</a:t>
            </a:r>
            <a:r>
              <a:rPr lang="es-MX" dirty="0">
                <a:effectLst/>
                <a:latin typeface="Arial Narrow" panose="020B0606020202030204" pitchFamily="34" charset="0"/>
              </a:rPr>
              <a:t>). </a:t>
            </a:r>
          </a:p>
        </p:txBody>
      </p:sp>
      <p:pic>
        <p:nvPicPr>
          <p:cNvPr id="6" name="Picture 4" descr="Manchas png">
            <a:extLst>
              <a:ext uri="{FF2B5EF4-FFF2-40B4-BE49-F238E27FC236}">
                <a16:creationId xmlns:a16="http://schemas.microsoft.com/office/drawing/2014/main" id="{F515FF6C-D08B-0594-B190-28FA14B696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4270"/>
            <a:ext cx="1874517" cy="18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Manchas png">
            <a:extLst>
              <a:ext uri="{FF2B5EF4-FFF2-40B4-BE49-F238E27FC236}">
                <a16:creationId xmlns:a16="http://schemas.microsoft.com/office/drawing/2014/main" id="{0E87C680-6227-E8FF-4791-830E1BCE6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93" y="4983483"/>
            <a:ext cx="1874517" cy="18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Aprendizaje vicario: características, teoría de Bandura y ejemplos">
            <a:extLst>
              <a:ext uri="{FF2B5EF4-FFF2-40B4-BE49-F238E27FC236}">
                <a16:creationId xmlns:a16="http://schemas.microsoft.com/office/drawing/2014/main" id="{FC5BB4C0-9C3A-1DDF-C1CD-78B761100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943" y="4282401"/>
            <a:ext cx="34798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077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EB08910-2E7D-C5D8-2A3A-C0BDFC2E536C}"/>
              </a:ext>
            </a:extLst>
          </p:cNvPr>
          <p:cNvSpPr txBox="1"/>
          <p:nvPr/>
        </p:nvSpPr>
        <p:spPr>
          <a:xfrm>
            <a:off x="2409511" y="629589"/>
            <a:ext cx="8261251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effectLst/>
                <a:latin typeface="Arial Narrow" panose="020B0606020202030204" pitchFamily="34" charset="0"/>
              </a:rPr>
              <a:t>3.- El </a:t>
            </a:r>
            <a:r>
              <a:rPr lang="es-MX" dirty="0">
                <a:effectLst/>
                <a:latin typeface="Arial Narrow" panose="020B0606020202030204" pitchFamily="34" charset="0"/>
              </a:rPr>
              <a:t>tercer componente es la </a:t>
            </a:r>
            <a:r>
              <a:rPr lang="es-MX" i="1" dirty="0" smtClean="0">
                <a:effectLst/>
                <a:latin typeface="Arial Narrow" panose="020B0606020202030204" pitchFamily="34" charset="0"/>
              </a:rPr>
              <a:t>reproducción </a:t>
            </a:r>
            <a:r>
              <a:rPr lang="es-MX" i="1" dirty="0">
                <a:effectLst/>
                <a:latin typeface="Arial Narrow" panose="020B0606020202030204" pitchFamily="34" charset="0"/>
              </a:rPr>
              <a:t>motora </a:t>
            </a:r>
            <a:r>
              <a:rPr lang="es-MX" dirty="0">
                <a:effectLst/>
                <a:latin typeface="Arial Narrow" panose="020B0606020202030204" pitchFamily="34" charset="0"/>
              </a:rPr>
              <a:t>de la conducta observada. </a:t>
            </a:r>
          </a:p>
          <a:p>
            <a:pPr algn="just">
              <a:lnSpc>
                <a:spcPct val="150000"/>
              </a:lnSpc>
            </a:pPr>
            <a:endParaRPr lang="es-MX" dirty="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dirty="0" smtClean="0">
                <a:effectLst/>
                <a:latin typeface="Arial Narrow" panose="020B0606020202030204" pitchFamily="34" charset="0"/>
              </a:rPr>
              <a:t>4.- El </a:t>
            </a:r>
            <a:r>
              <a:rPr lang="es-MX" dirty="0">
                <a:latin typeface="Arial Narrow" panose="020B0606020202030204" pitchFamily="34" charset="0"/>
              </a:rPr>
              <a:t>ú</a:t>
            </a:r>
            <a:r>
              <a:rPr lang="es-MX" dirty="0" smtClean="0">
                <a:effectLst/>
                <a:latin typeface="Arial Narrow" panose="020B0606020202030204" pitchFamily="34" charset="0"/>
              </a:rPr>
              <a:t>ltimo </a:t>
            </a:r>
            <a:r>
              <a:rPr lang="es-MX" dirty="0">
                <a:effectLst/>
                <a:latin typeface="Arial Narrow" panose="020B0606020202030204" pitchFamily="34" charset="0"/>
              </a:rPr>
              <a:t>proceso es la </a:t>
            </a:r>
            <a:r>
              <a:rPr lang="es-MX" i="1" dirty="0" smtClean="0">
                <a:effectLst/>
                <a:latin typeface="Arial Narrow" panose="020B0606020202030204" pitchFamily="34" charset="0"/>
              </a:rPr>
              <a:t>incentivación </a:t>
            </a:r>
            <a:r>
              <a:rPr lang="es-MX" i="1" dirty="0">
                <a:effectLst/>
                <a:latin typeface="Arial Narrow" panose="020B0606020202030204" pitchFamily="34" charset="0"/>
              </a:rPr>
              <a:t>o </a:t>
            </a:r>
            <a:r>
              <a:rPr lang="es-MX" i="1" dirty="0" smtClean="0">
                <a:effectLst/>
                <a:latin typeface="Arial Narrow" panose="020B0606020202030204" pitchFamily="34" charset="0"/>
              </a:rPr>
              <a:t>motivación</a:t>
            </a:r>
            <a:r>
              <a:rPr lang="es-MX" dirty="0">
                <a:effectLst/>
                <a:latin typeface="Arial Narrow" panose="020B0606020202030204" pitchFamily="34" charset="0"/>
              </a:rPr>
              <a:t>. El refuerzo determina aquello que se modela, aquello que se ensaya, y </a:t>
            </a:r>
            <a:r>
              <a:rPr lang="es-MX" dirty="0" smtClean="0">
                <a:effectLst/>
                <a:latin typeface="Arial Narrow" panose="020B0606020202030204" pitchFamily="34" charset="0"/>
              </a:rPr>
              <a:t>cuál </a:t>
            </a:r>
            <a:r>
              <a:rPr lang="es-MX" dirty="0">
                <a:effectLst/>
                <a:latin typeface="Arial Narrow" panose="020B0606020202030204" pitchFamily="34" charset="0"/>
              </a:rPr>
              <a:t>es la conducta que se emite. Aunque Bandura no considera el refuerzo como una variable directa del aprendizaje, estima que la expectativa de recompensa (o la </a:t>
            </a:r>
            <a:r>
              <a:rPr lang="es-MX" dirty="0" smtClean="0">
                <a:effectLst/>
                <a:latin typeface="Arial Narrow" panose="020B0606020202030204" pitchFamily="34" charset="0"/>
              </a:rPr>
              <a:t>evitación </a:t>
            </a:r>
            <a:r>
              <a:rPr lang="es-MX" dirty="0">
                <a:effectLst/>
                <a:latin typeface="Arial Narrow" panose="020B0606020202030204" pitchFamily="34" charset="0"/>
              </a:rPr>
              <a:t>de consecuencias adversas) es necesaria para la </a:t>
            </a:r>
            <a:r>
              <a:rPr lang="es-MX" dirty="0" smtClean="0">
                <a:effectLst/>
                <a:latin typeface="Arial Narrow" panose="020B0606020202030204" pitchFamily="34" charset="0"/>
              </a:rPr>
              <a:t>emisión </a:t>
            </a:r>
            <a:r>
              <a:rPr lang="es-MX" dirty="0">
                <a:effectLst/>
                <a:latin typeface="Arial Narrow" panose="020B0606020202030204" pitchFamily="34" charset="0"/>
              </a:rPr>
              <a:t>de la conducta. </a:t>
            </a:r>
          </a:p>
        </p:txBody>
      </p:sp>
      <p:pic>
        <p:nvPicPr>
          <p:cNvPr id="6" name="Picture 4" descr="Manchas png">
            <a:extLst>
              <a:ext uri="{FF2B5EF4-FFF2-40B4-BE49-F238E27FC236}">
                <a16:creationId xmlns:a16="http://schemas.microsoft.com/office/drawing/2014/main" id="{C1AB4D42-8D86-E5ED-9A58-2B516BC16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4270"/>
            <a:ext cx="1874517" cy="18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Manchas png">
            <a:extLst>
              <a:ext uri="{FF2B5EF4-FFF2-40B4-BE49-F238E27FC236}">
                <a16:creationId xmlns:a16="http://schemas.microsoft.com/office/drawing/2014/main" id="{2E6D0829-60B0-186B-11F1-48EAC22D1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892852"/>
            <a:ext cx="1874517" cy="18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Qué es el aprendizaje vicario? Modelos de Aprendizaje social">
            <a:extLst>
              <a:ext uri="{FF2B5EF4-FFF2-40B4-BE49-F238E27FC236}">
                <a16:creationId xmlns:a16="http://schemas.microsoft.com/office/drawing/2014/main" id="{DAD91C86-7067-07ED-DF2C-875F9C83C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399" y="4092752"/>
            <a:ext cx="4775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Manchas png">
            <a:extLst>
              <a:ext uri="{FF2B5EF4-FFF2-40B4-BE49-F238E27FC236}">
                <a16:creationId xmlns:a16="http://schemas.microsoft.com/office/drawing/2014/main" id="{F02FA65F-1D4B-39A9-F9C2-6FBE13131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0122" y="4892852"/>
            <a:ext cx="1874517" cy="18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61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A650FF-90AA-ED25-E519-009C80F9F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2191" y="1498209"/>
            <a:ext cx="9601200" cy="3581400"/>
          </a:xfrm>
        </p:spPr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Herrera, P., &amp; Strasser, K. (2011). Teorias conductuales del aprendizaje. </a:t>
            </a:r>
            <a:r>
              <a:rPr lang="es-MX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 de </a:t>
            </a:r>
            <a:r>
              <a:rPr lang="es-MX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psicología </a:t>
            </a:r>
            <a:r>
              <a:rPr lang="es-MX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educacional.</a:t>
            </a: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</a:t>
            </a:r>
            <a:r>
              <a:rPr lang="es-MX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45-51</a:t>
            </a:r>
            <a:r>
              <a:rPr lang="es-MX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s-MX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sz="2400" dirty="0">
                <a:hlinkClick r:id="rId2"/>
              </a:rPr>
              <a:t>https://</a:t>
            </a:r>
            <a:r>
              <a:rPr lang="es-MX" sz="2400" dirty="0" smtClean="0">
                <a:hlinkClick r:id="rId2"/>
              </a:rPr>
              <a:t>bibliotecafrancisco.files.wordpress.com/2016/06/manual-de-psicologc3ada-educacional-arancibia-v-herrera-p-strasser-k.pdf</a:t>
            </a:r>
            <a:endParaRPr lang="es-MX" sz="2400" dirty="0" smtClean="0"/>
          </a:p>
          <a:p>
            <a:pPr marL="0" indent="0">
              <a:buNone/>
            </a:pPr>
            <a:endParaRPr lang="es-MX" sz="2400"/>
          </a:p>
          <a:p>
            <a:pPr marL="0" indent="0">
              <a:buNone/>
            </a:pPr>
            <a:endParaRPr lang="es-MX" sz="2400" dirty="0"/>
          </a:p>
        </p:txBody>
      </p:sp>
      <p:pic>
        <p:nvPicPr>
          <p:cNvPr id="4" name="Picture 4" descr="Manchas png">
            <a:extLst>
              <a:ext uri="{FF2B5EF4-FFF2-40B4-BE49-F238E27FC236}">
                <a16:creationId xmlns:a16="http://schemas.microsoft.com/office/drawing/2014/main" id="{DA60A855-47DE-1EF8-3AF6-6CAFC0035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4" y="0"/>
            <a:ext cx="1603717" cy="160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373750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Recort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{451D60C4-1081-7D4B-9B47-8EEFB43AFFD8}tf10001072</Template>
  <TotalTime>40</TotalTime>
  <Words>576</Words>
  <Application>Microsoft Office PowerPoint</Application>
  <PresentationFormat>Panorámica</PresentationFormat>
  <Paragraphs>31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Franklin Gothic Book</vt:lpstr>
      <vt:lpstr>GaramondThree</vt:lpstr>
      <vt:lpstr>Times New Roman</vt:lpstr>
      <vt:lpstr>Recorte</vt:lpstr>
      <vt:lpstr>TEORÍA DEL APRENDIZAJE SOCIAL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DEL APRENDIZAJE SOCIAL</dc:title>
  <dc:creator>Microsoft Office User</dc:creator>
  <cp:lastModifiedBy>Less</cp:lastModifiedBy>
  <cp:revision>5</cp:revision>
  <dcterms:created xsi:type="dcterms:W3CDTF">2022-06-12T23:13:57Z</dcterms:created>
  <dcterms:modified xsi:type="dcterms:W3CDTF">2022-10-16T20:11:35Z</dcterms:modified>
</cp:coreProperties>
</file>