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1" r:id="rId4"/>
    <p:sldId id="262" r:id="rId5"/>
    <p:sldId id="258" r:id="rId6"/>
    <p:sldId id="263" r:id="rId7"/>
    <p:sldId id="264" r:id="rId8"/>
    <p:sldId id="265" r:id="rId9"/>
    <p:sldId id="259" r:id="rId10"/>
    <p:sldId id="267" r:id="rId11"/>
    <p:sldId id="260" r:id="rId12"/>
    <p:sldId id="266" r:id="rId13"/>
    <p:sldId id="268" r:id="rId1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19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A07A73B1-4253-4064-9D7E-5330982F5914}" type="datetimeFigureOut">
              <a:rPr lang="es-MX" smtClean="0"/>
              <a:t>20/08/2021</a:t>
            </a:fld>
            <a:endParaRPr lang="es-MX"/>
          </a:p>
        </p:txBody>
      </p:sp>
      <p:sp>
        <p:nvSpPr>
          <p:cNvPr id="8" name="Slide Number Placeholder 7"/>
          <p:cNvSpPr>
            <a:spLocks noGrp="1"/>
          </p:cNvSpPr>
          <p:nvPr>
            <p:ph type="sldNum" sz="quarter" idx="11"/>
          </p:nvPr>
        </p:nvSpPr>
        <p:spPr/>
        <p:txBody>
          <a:bodyPr/>
          <a:lstStyle/>
          <a:p>
            <a:fld id="{C669F9EB-DFCF-43A7-AA95-9D6B97432CCE}" type="slidenum">
              <a:rPr lang="es-MX" smtClean="0"/>
              <a:t>‹Nº›</a:t>
            </a:fld>
            <a:endParaRPr lang="es-MX"/>
          </a:p>
        </p:txBody>
      </p:sp>
      <p:sp>
        <p:nvSpPr>
          <p:cNvPr id="9" name="Footer Placeholder 8"/>
          <p:cNvSpPr>
            <a:spLocks noGrp="1"/>
          </p:cNvSpPr>
          <p:nvPr>
            <p:ph type="ftr" sz="quarter" idx="12"/>
          </p:nvPr>
        </p:nvSpPr>
        <p:spPr/>
        <p:txBody>
          <a:bodyPr/>
          <a:lstStyle/>
          <a:p>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07A73B1-4253-4064-9D7E-5330982F5914}" type="datetimeFigureOut">
              <a:rPr lang="es-MX" smtClean="0"/>
              <a:t>20/08/2021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669F9EB-DFCF-43A7-AA95-9D6B97432CCE}"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07A73B1-4253-4064-9D7E-5330982F5914}" type="datetimeFigureOut">
              <a:rPr lang="es-MX" smtClean="0"/>
              <a:t>20/08/2021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669F9EB-DFCF-43A7-AA95-9D6B97432CCE}"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07A73B1-4253-4064-9D7E-5330982F5914}" type="datetimeFigureOut">
              <a:rPr lang="es-MX" smtClean="0"/>
              <a:t>20/08/2021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669F9EB-DFCF-43A7-AA95-9D6B97432CCE}"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07A73B1-4253-4064-9D7E-5330982F5914}" type="datetimeFigureOut">
              <a:rPr lang="es-MX" smtClean="0"/>
              <a:t>20/08/2021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669F9EB-DFCF-43A7-AA95-9D6B97432CCE}"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07A73B1-4253-4064-9D7E-5330982F5914}" type="datetimeFigureOut">
              <a:rPr lang="es-MX" smtClean="0"/>
              <a:t>20/08/2021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669F9EB-DFCF-43A7-AA95-9D6B97432CCE}" type="slidenum">
              <a:rPr lang="es-MX" smtClean="0"/>
              <a:t>‹Nº›</a:t>
            </a:fld>
            <a:endParaRPr lang="es-MX"/>
          </a:p>
        </p:txBody>
      </p:sp>
      <p:sp>
        <p:nvSpPr>
          <p:cNvPr id="9" name="Title 8"/>
          <p:cNvSpPr>
            <a:spLocks noGrp="1"/>
          </p:cNvSpPr>
          <p:nvPr>
            <p:ph type="title"/>
          </p:nvPr>
        </p:nvSpPr>
        <p:spPr>
          <a:xfrm>
            <a:off x="914400" y="1544715"/>
            <a:ext cx="7315200" cy="1154097"/>
          </a:xfrm>
        </p:spPr>
        <p:txBody>
          <a:bodyPr/>
          <a:lstStyle/>
          <a:p>
            <a:r>
              <a:rPr lang="es-ES" smtClean="0"/>
              <a:t>Haga clic para modificar el estilo de título del patrón</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A07A73B1-4253-4064-9D7E-5330982F5914}" type="datetimeFigureOut">
              <a:rPr lang="es-MX" smtClean="0"/>
              <a:t>20/08/2021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C669F9EB-DFCF-43A7-AA95-9D6B97432CCE}" type="slidenum">
              <a:rPr lang="es-MX" smtClean="0"/>
              <a:t>‹Nº›</a:t>
            </a:fld>
            <a:endParaRPr lang="es-MX"/>
          </a:p>
        </p:txBody>
      </p:sp>
      <p:sp>
        <p:nvSpPr>
          <p:cNvPr id="10" name="Title 9"/>
          <p:cNvSpPr>
            <a:spLocks noGrp="1"/>
          </p:cNvSpPr>
          <p:nvPr>
            <p:ph type="title"/>
          </p:nvPr>
        </p:nvSpPr>
        <p:spPr>
          <a:xfrm>
            <a:off x="914400" y="1544715"/>
            <a:ext cx="7315200" cy="1154097"/>
          </a:xfrm>
        </p:spPr>
        <p:txBody>
          <a:bodyPr/>
          <a:lstStyle/>
          <a:p>
            <a:r>
              <a:rPr lang="es-ES" smtClean="0"/>
              <a:t>Haga clic para modificar el estilo de título del patrón</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A07A73B1-4253-4064-9D7E-5330982F5914}" type="datetimeFigureOut">
              <a:rPr lang="es-MX" smtClean="0"/>
              <a:t>20/08/2021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669F9EB-DFCF-43A7-AA95-9D6B97432CCE}"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A73B1-4253-4064-9D7E-5330982F5914}" type="datetimeFigureOut">
              <a:rPr lang="es-MX" smtClean="0"/>
              <a:t>20/08/2021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C669F9EB-DFCF-43A7-AA95-9D6B97432CCE}"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07A73B1-4253-4064-9D7E-5330982F5914}" type="datetimeFigureOut">
              <a:rPr lang="es-MX" smtClean="0"/>
              <a:t>20/08/2021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669F9EB-DFCF-43A7-AA95-9D6B97432CCE}"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07A73B1-4253-4064-9D7E-5330982F5914}" type="datetimeFigureOut">
              <a:rPr lang="es-MX" smtClean="0"/>
              <a:t>20/08/2021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669F9EB-DFCF-43A7-AA95-9D6B97432CCE}"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A07A73B1-4253-4064-9D7E-5330982F5914}" type="datetimeFigureOut">
              <a:rPr lang="es-MX" smtClean="0"/>
              <a:t>20/08/2021</a:t>
            </a:fld>
            <a:endParaRPr lang="es-MX"/>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C669F9EB-DFCF-43A7-AA95-9D6B97432CCE}" type="slidenum">
              <a:rPr lang="es-MX" smtClean="0"/>
              <a:t>‹Nº›</a:t>
            </a:fld>
            <a:endParaRPr lang="es-MX"/>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s-MX"/>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1278351" y="1577236"/>
            <a:ext cx="6384100" cy="4912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ctrTitle"/>
          </p:nvPr>
        </p:nvSpPr>
        <p:spPr>
          <a:xfrm>
            <a:off x="679450" y="2492896"/>
            <a:ext cx="7997005" cy="1470025"/>
          </a:xfrm>
          <a:noFill/>
        </p:spPr>
        <p:txBody>
          <a:bodyPr>
            <a:normAutofit fontScale="90000"/>
          </a:bodyPr>
          <a:lstStyle/>
          <a:p>
            <a:pPr algn="ctr"/>
            <a:r>
              <a:rPr lang="es-MX" b="1" dirty="0">
                <a:solidFill>
                  <a:schemeClr val="accent1">
                    <a:lumMod val="50000"/>
                  </a:schemeClr>
                </a:solidFill>
              </a:rPr>
              <a:t>F</a:t>
            </a:r>
            <a:r>
              <a:rPr lang="es-MX" b="1" dirty="0" smtClean="0">
                <a:solidFill>
                  <a:schemeClr val="accent1">
                    <a:lumMod val="50000"/>
                  </a:schemeClr>
                </a:solidFill>
              </a:rPr>
              <a:t>actores en la creación y distribución de fuerzas </a:t>
            </a:r>
            <a:endParaRPr lang="es-MX" b="1" dirty="0">
              <a:solidFill>
                <a:schemeClr val="accent1">
                  <a:lumMod val="50000"/>
                </a:schemeClr>
              </a:solidFill>
            </a:endParaRPr>
          </a:p>
        </p:txBody>
      </p:sp>
      <p:grpSp>
        <p:nvGrpSpPr>
          <p:cNvPr id="22" name="Group 5"/>
          <p:cNvGrpSpPr>
            <a:grpSpLocks noChangeAspect="1"/>
          </p:cNvGrpSpPr>
          <p:nvPr/>
        </p:nvGrpSpPr>
        <p:grpSpPr bwMode="auto">
          <a:xfrm>
            <a:off x="109539" y="264536"/>
            <a:ext cx="8896350" cy="1323975"/>
            <a:chOff x="649" y="237"/>
            <a:chExt cx="5604" cy="834"/>
          </a:xfrm>
        </p:grpSpPr>
        <p:sp>
          <p:nvSpPr>
            <p:cNvPr id="23" name="AutoShape 4"/>
            <p:cNvSpPr>
              <a:spLocks noChangeAspect="1" noChangeArrowheads="1" noTextEdit="1"/>
            </p:cNvSpPr>
            <p:nvPr/>
          </p:nvSpPr>
          <p:spPr bwMode="auto">
            <a:xfrm>
              <a:off x="649" y="255"/>
              <a:ext cx="5604"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smtClean="0">
                <a:ln>
                  <a:noFill/>
                </a:ln>
                <a:solidFill>
                  <a:prstClr val="black"/>
                </a:solidFill>
                <a:effectLst/>
                <a:uLnTx/>
                <a:uFillTx/>
              </a:endParaRPr>
            </a:p>
          </p:txBody>
        </p:sp>
        <p:pic>
          <p:nvPicPr>
            <p:cNvPr id="2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 y="237"/>
              <a:ext cx="513" cy="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7"/>
            <p:cNvSpPr>
              <a:spLocks noChangeArrowheads="1"/>
            </p:cNvSpPr>
            <p:nvPr/>
          </p:nvSpPr>
          <p:spPr bwMode="auto">
            <a:xfrm>
              <a:off x="1238" y="346"/>
              <a:ext cx="155"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MX" altLang="es-MX" sz="2300" b="0" i="0" u="none" strike="noStrike" kern="0" cap="none" spc="0" normalizeH="0" baseline="0" noProof="0" smtClean="0">
                  <a:ln>
                    <a:noFill/>
                  </a:ln>
                  <a:solidFill>
                    <a:srgbClr val="000000"/>
                  </a:solidFill>
                  <a:effectLst/>
                  <a:uLnTx/>
                  <a:uFillTx/>
                  <a:latin typeface="Cambria" pitchFamily="18" charset="0"/>
                  <a:cs typeface="Arial" pitchFamily="34" charset="0"/>
                </a:rPr>
                <a:t> </a:t>
              </a:r>
              <a:endParaRPr kumimoji="0" lang="es-MX" altLang="es-MX"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26" name="Rectangle 8"/>
            <p:cNvSpPr>
              <a:spLocks noChangeArrowheads="1"/>
            </p:cNvSpPr>
            <p:nvPr/>
          </p:nvSpPr>
          <p:spPr bwMode="auto">
            <a:xfrm>
              <a:off x="2235" y="346"/>
              <a:ext cx="155"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MX" altLang="es-MX" sz="2300" b="0" i="0" u="none" strike="noStrike" kern="0" cap="none" spc="0" normalizeH="0" baseline="0" noProof="0" smtClean="0">
                  <a:ln>
                    <a:noFill/>
                  </a:ln>
                  <a:solidFill>
                    <a:srgbClr val="000000"/>
                  </a:solidFill>
                  <a:effectLst/>
                  <a:uLnTx/>
                  <a:uFillTx/>
                  <a:latin typeface="Cambria" pitchFamily="18" charset="0"/>
                  <a:cs typeface="Arial" pitchFamily="34" charset="0"/>
                </a:rPr>
                <a:t> </a:t>
              </a:r>
              <a:endParaRPr kumimoji="0" lang="es-MX" altLang="es-MX"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27" name="Rectangle 9"/>
            <p:cNvSpPr>
              <a:spLocks noChangeArrowheads="1"/>
            </p:cNvSpPr>
            <p:nvPr/>
          </p:nvSpPr>
          <p:spPr bwMode="auto">
            <a:xfrm>
              <a:off x="2322" y="346"/>
              <a:ext cx="2382"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MX" altLang="es-MX" sz="2300" b="0" i="0" u="none" strike="noStrike" kern="0" cap="none" spc="0" normalizeH="0" baseline="0" noProof="0" dirty="0" smtClean="0">
                  <a:ln>
                    <a:noFill/>
                  </a:ln>
                  <a:effectLst/>
                  <a:uLnTx/>
                  <a:uFillTx/>
                  <a:latin typeface="Cambria" pitchFamily="18" charset="0"/>
                  <a:cs typeface="Arial" pitchFamily="34" charset="0"/>
                </a:rPr>
                <a:t>Instituto Politécnico Nacional </a:t>
              </a:r>
              <a:endParaRPr kumimoji="0" lang="es-MX" altLang="es-MX" sz="1800" b="0" i="0" u="none" strike="noStrike" kern="0" cap="none" spc="0" normalizeH="0" baseline="0" noProof="0" dirty="0" smtClean="0">
                <a:ln>
                  <a:noFill/>
                </a:ln>
                <a:effectLst/>
                <a:uLnTx/>
                <a:uFillTx/>
                <a:cs typeface="Arial" pitchFamily="34" charset="0"/>
              </a:endParaRPr>
            </a:p>
          </p:txBody>
        </p:sp>
        <p:sp>
          <p:nvSpPr>
            <p:cNvPr id="28" name="Rectangle 10"/>
            <p:cNvSpPr>
              <a:spLocks noChangeArrowheads="1"/>
            </p:cNvSpPr>
            <p:nvPr/>
          </p:nvSpPr>
          <p:spPr bwMode="auto">
            <a:xfrm>
              <a:off x="4642" y="346"/>
              <a:ext cx="155"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MX" altLang="es-MX" sz="2300" b="0" i="0" u="none" strike="noStrike" kern="0" cap="none" spc="0" normalizeH="0" baseline="0" noProof="0" smtClean="0">
                  <a:ln>
                    <a:noFill/>
                  </a:ln>
                  <a:solidFill>
                    <a:srgbClr val="000000"/>
                  </a:solidFill>
                  <a:effectLst/>
                  <a:uLnTx/>
                  <a:uFillTx/>
                  <a:latin typeface="Cambria" pitchFamily="18" charset="0"/>
                  <a:cs typeface="Arial" pitchFamily="34" charset="0"/>
                </a:rPr>
                <a:t> </a:t>
              </a:r>
              <a:endParaRPr kumimoji="0" lang="es-MX" altLang="es-MX"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29" name="Rectangle 11"/>
            <p:cNvSpPr>
              <a:spLocks noChangeArrowheads="1"/>
            </p:cNvSpPr>
            <p:nvPr/>
          </p:nvSpPr>
          <p:spPr bwMode="auto">
            <a:xfrm>
              <a:off x="1224" y="584"/>
              <a:ext cx="4345" cy="31"/>
            </a:xfrm>
            <a:prstGeom prst="rect">
              <a:avLst/>
            </a:prstGeom>
            <a:solidFill>
              <a:srgbClr val="6224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smtClean="0">
                <a:ln>
                  <a:noFill/>
                </a:ln>
                <a:solidFill>
                  <a:prstClr val="black"/>
                </a:solidFill>
                <a:effectLst/>
                <a:uLnTx/>
                <a:uFillTx/>
              </a:endParaRPr>
            </a:p>
          </p:txBody>
        </p:sp>
        <p:sp>
          <p:nvSpPr>
            <p:cNvPr id="30" name="Rectangle 12"/>
            <p:cNvSpPr>
              <a:spLocks noChangeArrowheads="1"/>
            </p:cNvSpPr>
            <p:nvPr/>
          </p:nvSpPr>
          <p:spPr bwMode="auto">
            <a:xfrm>
              <a:off x="1224" y="570"/>
              <a:ext cx="4345" cy="7"/>
            </a:xfrm>
            <a:prstGeom prst="rect">
              <a:avLst/>
            </a:prstGeom>
            <a:solidFill>
              <a:srgbClr val="6224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smtClean="0">
                <a:ln>
                  <a:noFill/>
                </a:ln>
                <a:solidFill>
                  <a:prstClr val="black"/>
                </a:solidFill>
                <a:effectLst/>
                <a:uLnTx/>
                <a:uFillTx/>
              </a:endParaRPr>
            </a:p>
          </p:txBody>
        </p:sp>
        <p:sp>
          <p:nvSpPr>
            <p:cNvPr id="31" name="Rectangle 13"/>
            <p:cNvSpPr>
              <a:spLocks noChangeArrowheads="1"/>
            </p:cNvSpPr>
            <p:nvPr/>
          </p:nvSpPr>
          <p:spPr bwMode="auto">
            <a:xfrm>
              <a:off x="1857" y="613"/>
              <a:ext cx="153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MX" altLang="es-MX" sz="1800" b="0" i="0" u="none" strike="noStrike" kern="0" cap="none" spc="0" normalizeH="0" baseline="0" noProof="0" dirty="0" smtClean="0">
                  <a:ln>
                    <a:noFill/>
                  </a:ln>
                  <a:effectLst/>
                  <a:uLnTx/>
                  <a:uFillTx/>
                  <a:latin typeface="Cambria" pitchFamily="18" charset="0"/>
                  <a:cs typeface="Arial" pitchFamily="34" charset="0"/>
                </a:rPr>
                <a:t>Centro Interdisciplinario</a:t>
              </a:r>
              <a:endParaRPr kumimoji="0" lang="es-MX" altLang="es-MX" sz="1800" b="0" i="0" u="none" strike="noStrike" kern="0" cap="none" spc="0" normalizeH="0" baseline="0" noProof="0" dirty="0" smtClean="0">
                <a:ln>
                  <a:noFill/>
                </a:ln>
                <a:effectLst/>
                <a:uLnTx/>
                <a:uFillTx/>
                <a:cs typeface="Arial" pitchFamily="34" charset="0"/>
              </a:endParaRPr>
            </a:p>
          </p:txBody>
        </p:sp>
        <p:sp>
          <p:nvSpPr>
            <p:cNvPr id="32" name="Rectangle 14"/>
            <p:cNvSpPr>
              <a:spLocks noChangeArrowheads="1"/>
            </p:cNvSpPr>
            <p:nvPr/>
          </p:nvSpPr>
          <p:spPr bwMode="auto">
            <a:xfrm>
              <a:off x="3350" y="613"/>
              <a:ext cx="12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MX" altLang="es-MX" sz="1800" b="0" i="0" u="none" strike="noStrike" kern="0" cap="none" spc="0" normalizeH="0" baseline="0" noProof="0" smtClean="0">
                  <a:ln>
                    <a:noFill/>
                  </a:ln>
                  <a:solidFill>
                    <a:srgbClr val="000000"/>
                  </a:solidFill>
                  <a:effectLst/>
                  <a:uLnTx/>
                  <a:uFillTx/>
                  <a:latin typeface="Cambria" pitchFamily="18" charset="0"/>
                  <a:cs typeface="Arial" pitchFamily="34" charset="0"/>
                </a:rPr>
                <a:t> </a:t>
              </a:r>
              <a:endParaRPr kumimoji="0" lang="es-MX" altLang="es-MX"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33" name="Rectangle 15"/>
            <p:cNvSpPr>
              <a:spLocks noChangeArrowheads="1"/>
            </p:cNvSpPr>
            <p:nvPr/>
          </p:nvSpPr>
          <p:spPr bwMode="auto">
            <a:xfrm>
              <a:off x="3381" y="613"/>
              <a:ext cx="33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MX" altLang="es-MX" sz="1800" b="0" i="0" u="none" strike="noStrike" kern="0" cap="none" spc="0" normalizeH="0" baseline="0" noProof="0" dirty="0" smtClean="0">
                  <a:ln>
                    <a:noFill/>
                  </a:ln>
                  <a:effectLst/>
                  <a:uLnTx/>
                  <a:uFillTx/>
                  <a:latin typeface="Cambria" pitchFamily="18" charset="0"/>
                  <a:cs typeface="Arial" pitchFamily="34" charset="0"/>
                </a:rPr>
                <a:t>  de C</a:t>
              </a:r>
              <a:endParaRPr kumimoji="0" lang="es-MX" altLang="es-MX" sz="1800" b="0" i="0" u="none" strike="noStrike" kern="0" cap="none" spc="0" normalizeH="0" baseline="0" noProof="0" dirty="0" smtClean="0">
                <a:ln>
                  <a:noFill/>
                </a:ln>
                <a:effectLst/>
                <a:uLnTx/>
                <a:uFillTx/>
                <a:cs typeface="Arial" pitchFamily="34" charset="0"/>
              </a:endParaRPr>
            </a:p>
          </p:txBody>
        </p:sp>
        <p:sp>
          <p:nvSpPr>
            <p:cNvPr id="34" name="Rectangle 16"/>
            <p:cNvSpPr>
              <a:spLocks noChangeArrowheads="1"/>
            </p:cNvSpPr>
            <p:nvPr/>
          </p:nvSpPr>
          <p:spPr bwMode="auto">
            <a:xfrm>
              <a:off x="3716" y="603"/>
              <a:ext cx="116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MX" altLang="es-MX" sz="1800" b="0" i="0" u="none" strike="noStrike" kern="0" cap="none" spc="0" normalizeH="0" baseline="0" noProof="0" dirty="0" err="1" smtClean="0">
                  <a:ln>
                    <a:noFill/>
                  </a:ln>
                  <a:effectLst/>
                  <a:uLnTx/>
                  <a:uFillTx/>
                  <a:latin typeface="Cambria" pitchFamily="18" charset="0"/>
                  <a:cs typeface="Arial" pitchFamily="34" charset="0"/>
                </a:rPr>
                <a:t>iencias</a:t>
              </a:r>
              <a:r>
                <a:rPr kumimoji="0" lang="es-MX" altLang="es-MX" sz="1800" b="0" i="0" u="none" strike="noStrike" kern="0" cap="none" spc="0" normalizeH="0" baseline="0" noProof="0" dirty="0" smtClean="0">
                  <a:ln>
                    <a:noFill/>
                  </a:ln>
                  <a:effectLst/>
                  <a:uLnTx/>
                  <a:uFillTx/>
                  <a:latin typeface="Cambria" pitchFamily="18" charset="0"/>
                  <a:cs typeface="Arial" pitchFamily="34" charset="0"/>
                </a:rPr>
                <a:t> de la Salud</a:t>
              </a:r>
              <a:endParaRPr kumimoji="0" lang="es-MX" altLang="es-MX" sz="1800" b="0" i="0" u="none" strike="noStrike" kern="0" cap="none" spc="0" normalizeH="0" baseline="0" noProof="0" dirty="0" smtClean="0">
                <a:ln>
                  <a:noFill/>
                </a:ln>
                <a:effectLst/>
                <a:uLnTx/>
                <a:uFillTx/>
                <a:cs typeface="Arial" pitchFamily="34" charset="0"/>
              </a:endParaRPr>
            </a:p>
          </p:txBody>
        </p:sp>
        <p:sp>
          <p:nvSpPr>
            <p:cNvPr id="35" name="Rectangle 17"/>
            <p:cNvSpPr>
              <a:spLocks noChangeArrowheads="1"/>
            </p:cNvSpPr>
            <p:nvPr/>
          </p:nvSpPr>
          <p:spPr bwMode="auto">
            <a:xfrm>
              <a:off x="4933" y="613"/>
              <a:ext cx="12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MX" altLang="es-MX" sz="1800" b="0" i="0" u="none" strike="noStrike" kern="0" cap="none" spc="0" normalizeH="0" baseline="0" noProof="0" smtClean="0">
                  <a:ln>
                    <a:noFill/>
                  </a:ln>
                  <a:solidFill>
                    <a:srgbClr val="000000"/>
                  </a:solidFill>
                  <a:effectLst/>
                  <a:uLnTx/>
                  <a:uFillTx/>
                  <a:latin typeface="Cambria" pitchFamily="18" charset="0"/>
                  <a:cs typeface="Arial" pitchFamily="34" charset="0"/>
                </a:rPr>
                <a:t> </a:t>
              </a:r>
              <a:endParaRPr kumimoji="0" lang="es-MX" altLang="es-MX"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36" name="Rectangle 18"/>
            <p:cNvSpPr>
              <a:spLocks noChangeArrowheads="1"/>
            </p:cNvSpPr>
            <p:nvPr/>
          </p:nvSpPr>
          <p:spPr bwMode="auto">
            <a:xfrm>
              <a:off x="3136" y="812"/>
              <a:ext cx="7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MX" altLang="es-MX" sz="1800" b="0" i="0" u="none" strike="noStrike" kern="0" cap="none" spc="0" normalizeH="0" baseline="0" noProof="0" dirty="0" smtClean="0">
                  <a:ln>
                    <a:noFill/>
                  </a:ln>
                  <a:effectLst/>
                  <a:uLnTx/>
                  <a:uFillTx/>
                  <a:latin typeface="Cambria" pitchFamily="18" charset="0"/>
                  <a:cs typeface="Arial" pitchFamily="34" charset="0"/>
                </a:rPr>
                <a:t>“OCLUSIÓN”</a:t>
              </a:r>
              <a:endParaRPr kumimoji="0" lang="es-MX" altLang="es-MX" sz="1800" b="0" i="0" u="none" strike="noStrike" kern="0" cap="none" spc="0" normalizeH="0" baseline="0" noProof="0" dirty="0" smtClean="0">
                <a:ln>
                  <a:noFill/>
                </a:ln>
                <a:effectLst/>
                <a:uLnTx/>
                <a:uFillTx/>
                <a:cs typeface="Arial" pitchFamily="34" charset="0"/>
              </a:endParaRPr>
            </a:p>
          </p:txBody>
        </p:sp>
        <p:sp>
          <p:nvSpPr>
            <p:cNvPr id="37" name="Rectangle 19"/>
            <p:cNvSpPr>
              <a:spLocks noChangeArrowheads="1"/>
            </p:cNvSpPr>
            <p:nvPr/>
          </p:nvSpPr>
          <p:spPr bwMode="auto">
            <a:xfrm>
              <a:off x="1987" y="779"/>
              <a:ext cx="12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MX" altLang="es-MX" sz="1800" b="0" i="0" u="none" strike="noStrike" kern="0" cap="none" spc="0" normalizeH="0" baseline="0" noProof="0" smtClean="0">
                  <a:ln>
                    <a:noFill/>
                  </a:ln>
                  <a:solidFill>
                    <a:srgbClr val="000000"/>
                  </a:solidFill>
                  <a:effectLst/>
                  <a:uLnTx/>
                  <a:uFillTx/>
                  <a:latin typeface="Cambria" pitchFamily="18" charset="0"/>
                  <a:cs typeface="Arial" pitchFamily="34" charset="0"/>
                </a:rPr>
                <a:t> </a:t>
              </a:r>
              <a:endParaRPr kumimoji="0" lang="es-MX" altLang="es-MX"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38" name="Rectangle 20"/>
            <p:cNvSpPr>
              <a:spLocks noChangeArrowheads="1"/>
            </p:cNvSpPr>
            <p:nvPr/>
          </p:nvSpPr>
          <p:spPr bwMode="auto">
            <a:xfrm>
              <a:off x="2018" y="807"/>
              <a:ext cx="83"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MX" altLang="es-MX" sz="1400" b="0" i="0" u="none" strike="noStrike" kern="0" cap="none" spc="0" normalizeH="0" baseline="0" noProof="0" smtClean="0">
                  <a:ln>
                    <a:noFill/>
                  </a:ln>
                  <a:solidFill>
                    <a:srgbClr val="000000"/>
                  </a:solidFill>
                  <a:effectLst/>
                  <a:uLnTx/>
                  <a:uFillTx/>
                  <a:latin typeface="Calibri" pitchFamily="34" charset="0"/>
                  <a:cs typeface="Arial" pitchFamily="34" charset="0"/>
                </a:rPr>
                <a:t> </a:t>
              </a:r>
              <a:endParaRPr kumimoji="0" lang="es-MX" altLang="es-MX"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pic>
          <p:nvPicPr>
            <p:cNvPr id="39"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4" y="292"/>
              <a:ext cx="604" cy="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24115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r>
              <a:rPr lang="es-MX" dirty="0" smtClean="0"/>
              <a:t>Contorno labial y vestibular en el tercio cervical. Línea imaginaria arriba de la línea cervical “cresta cervical” que protege del impacto de los alimentos.</a:t>
            </a:r>
          </a:p>
          <a:p>
            <a:endParaRPr lang="es-MX"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005064"/>
            <a:ext cx="258127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4005064"/>
            <a:ext cx="24765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9531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Componente anterior de la fuerza</a:t>
            </a:r>
            <a:endParaRPr lang="es-MX" dirty="0"/>
          </a:p>
        </p:txBody>
      </p:sp>
      <p:sp>
        <p:nvSpPr>
          <p:cNvPr id="3" name="2 Marcador de contenido"/>
          <p:cNvSpPr>
            <a:spLocks noGrp="1"/>
          </p:cNvSpPr>
          <p:nvPr>
            <p:ph idx="1"/>
          </p:nvPr>
        </p:nvSpPr>
        <p:spPr/>
        <p:txBody>
          <a:bodyPr/>
          <a:lstStyle/>
          <a:p>
            <a:r>
              <a:rPr lang="es-MX" dirty="0" smtClean="0"/>
              <a:t>Las fuerzas ejercidas por los músculos en el cierre de la mandíbula se distribuyen en diferentes sentidos por los planos inclinados de los dientes. La resultante de las fuerzas oclusales llevan a una que tiende a mover los dientes </a:t>
            </a:r>
            <a:r>
              <a:rPr lang="es-MX" dirty="0" err="1" smtClean="0"/>
              <a:t>mesialmente</a:t>
            </a:r>
            <a:r>
              <a:rPr lang="es-MX" dirty="0" smtClean="0"/>
              <a:t>.</a:t>
            </a:r>
            <a:endParaRPr lang="es-MX" dirty="0"/>
          </a:p>
        </p:txBody>
      </p:sp>
    </p:spTree>
    <p:extLst>
      <p:ext uri="{BB962C8B-B14F-4D97-AF65-F5344CB8AC3E}">
        <p14:creationId xmlns:p14="http://schemas.microsoft.com/office/powerpoint/2010/main" val="32620837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3284984"/>
            <a:ext cx="2952328" cy="2316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785192" y="620688"/>
            <a:ext cx="7315200" cy="1154097"/>
          </a:xfrm>
        </p:spPr>
        <p:txBody>
          <a:bodyPr>
            <a:normAutofit fontScale="90000"/>
          </a:bodyPr>
          <a:lstStyle/>
          <a:p>
            <a:r>
              <a:rPr lang="es-MX" dirty="0" smtClean="0"/>
              <a:t>Otros factores en la distribución de las fuerzas </a:t>
            </a:r>
            <a:endParaRPr lang="es-MX" dirty="0"/>
          </a:p>
        </p:txBody>
      </p:sp>
      <p:sp>
        <p:nvSpPr>
          <p:cNvPr id="3" name="2 Marcador de contenido"/>
          <p:cNvSpPr>
            <a:spLocks noGrp="1"/>
          </p:cNvSpPr>
          <p:nvPr>
            <p:ph idx="1"/>
          </p:nvPr>
        </p:nvSpPr>
        <p:spPr>
          <a:xfrm>
            <a:off x="755104" y="1959063"/>
            <a:ext cx="7315200" cy="3539527"/>
          </a:xfrm>
        </p:spPr>
        <p:txBody>
          <a:bodyPr/>
          <a:lstStyle/>
          <a:p>
            <a:r>
              <a:rPr lang="es-MX" dirty="0" smtClean="0"/>
              <a:t>Magnitud y cantidad de la fuerza aplicada a los dientes</a:t>
            </a:r>
          </a:p>
          <a:p>
            <a:r>
              <a:rPr lang="es-MX" dirty="0" smtClean="0"/>
              <a:t>Fuerza de masticación varia de acuerdo al sexo</a:t>
            </a:r>
          </a:p>
          <a:p>
            <a:r>
              <a:rPr lang="es-MX" dirty="0" smtClean="0"/>
              <a:t>Tipo de órgano dentario</a:t>
            </a:r>
          </a:p>
          <a:p>
            <a:r>
              <a:rPr lang="es-MX" dirty="0" smtClean="0"/>
              <a:t>Tipo de alimentación </a:t>
            </a:r>
            <a:endParaRPr lang="es-MX"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4293096"/>
            <a:ext cx="2592288" cy="2179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68312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Bibliografía </a:t>
            </a:r>
            <a:endParaRPr lang="es-MX" dirty="0"/>
          </a:p>
        </p:txBody>
      </p:sp>
      <p:sp>
        <p:nvSpPr>
          <p:cNvPr id="3" name="2 Marcador de contenido"/>
          <p:cNvSpPr>
            <a:spLocks noGrp="1"/>
          </p:cNvSpPr>
          <p:nvPr>
            <p:ph idx="1"/>
          </p:nvPr>
        </p:nvSpPr>
        <p:spPr/>
        <p:txBody>
          <a:bodyPr>
            <a:normAutofit/>
          </a:bodyPr>
          <a:lstStyle/>
          <a:p>
            <a:pPr lvl="0"/>
            <a:r>
              <a:rPr lang="en-US" dirty="0"/>
              <a:t>Alonso A.A., Albertini  J. S. </a:t>
            </a:r>
            <a:r>
              <a:rPr lang="en-US" dirty="0" err="1"/>
              <a:t>Becheli</a:t>
            </a:r>
            <a:r>
              <a:rPr lang="en-US" dirty="0"/>
              <a:t>. </a:t>
            </a:r>
            <a:r>
              <a:rPr lang="es-MX" dirty="0"/>
              <a:t>Oclusión y </a:t>
            </a:r>
            <a:r>
              <a:rPr lang="es-MX" dirty="0" smtClean="0"/>
              <a:t>Diagnóstico </a:t>
            </a:r>
            <a:r>
              <a:rPr lang="es-MX" dirty="0"/>
              <a:t>en Rehabilitación Oral. Editorial Médica Panamericana,1999</a:t>
            </a:r>
          </a:p>
          <a:p>
            <a:r>
              <a:rPr lang="es-MX" dirty="0" smtClean="0"/>
              <a:t>Jeffrey P. </a:t>
            </a:r>
            <a:r>
              <a:rPr lang="es-MX" dirty="0" err="1" smtClean="0"/>
              <a:t>Pkeson</a:t>
            </a:r>
            <a:r>
              <a:rPr lang="es-MX" dirty="0" smtClean="0"/>
              <a:t>. Tratamiento de Oclusión y Afecciones </a:t>
            </a:r>
            <a:r>
              <a:rPr lang="es-MX" dirty="0"/>
              <a:t>T</a:t>
            </a:r>
            <a:r>
              <a:rPr lang="es-MX" dirty="0" smtClean="0"/>
              <a:t>emporomandibulares. Editorial </a:t>
            </a:r>
            <a:r>
              <a:rPr lang="es-MX" dirty="0" err="1" smtClean="0"/>
              <a:t>Elsevier</a:t>
            </a:r>
            <a:r>
              <a:rPr lang="es-MX" dirty="0" smtClean="0"/>
              <a:t>, 2007</a:t>
            </a:r>
          </a:p>
          <a:p>
            <a:r>
              <a:rPr lang="es-MX" dirty="0" smtClean="0"/>
              <a:t>Martínez Ross Erik., Oclusión Orgánica. Editorial Salvat, 1984</a:t>
            </a:r>
          </a:p>
        </p:txBody>
      </p:sp>
    </p:spTree>
    <p:extLst>
      <p:ext uri="{BB962C8B-B14F-4D97-AF65-F5344CB8AC3E}">
        <p14:creationId xmlns:p14="http://schemas.microsoft.com/office/powerpoint/2010/main" val="2967909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260648"/>
            <a:ext cx="7315200" cy="1154097"/>
          </a:xfrm>
        </p:spPr>
        <p:txBody>
          <a:bodyPr/>
          <a:lstStyle/>
          <a:p>
            <a:r>
              <a:rPr lang="es-MX" dirty="0" smtClean="0"/>
              <a:t>Actividad muscular</a:t>
            </a:r>
            <a:endParaRPr lang="es-MX" dirty="0"/>
          </a:p>
        </p:txBody>
      </p:sp>
      <p:sp>
        <p:nvSpPr>
          <p:cNvPr id="3" name="2 Marcador de contenido"/>
          <p:cNvSpPr>
            <a:spLocks noGrp="1"/>
          </p:cNvSpPr>
          <p:nvPr>
            <p:ph idx="1"/>
          </p:nvPr>
        </p:nvSpPr>
        <p:spPr>
          <a:xfrm>
            <a:off x="611560" y="1484784"/>
            <a:ext cx="7315200" cy="3539527"/>
          </a:xfrm>
        </p:spPr>
        <p:txBody>
          <a:bodyPr>
            <a:normAutofit/>
          </a:bodyPr>
          <a:lstStyle/>
          <a:p>
            <a:r>
              <a:rPr lang="es-MX" sz="2600" dirty="0" smtClean="0"/>
              <a:t>FUNCIÓN MUSCULAR COORDINADA DURANTE LA APERTURA DE LA MANDÍBULA: </a:t>
            </a:r>
            <a:r>
              <a:rPr lang="es-MX" sz="2800" dirty="0" smtClean="0"/>
              <a:t>Se refiere a la relajación oportuna de un músculo o de un grupo de músculos mientras ocurre la contracción de los músculos antagonistas.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4139952" y="4362344"/>
            <a:ext cx="4608512" cy="2493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010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99592" y="2204864"/>
            <a:ext cx="7315200" cy="3539527"/>
          </a:xfrm>
        </p:spPr>
        <p:txBody>
          <a:bodyPr/>
          <a:lstStyle/>
          <a:p>
            <a:r>
              <a:rPr lang="es-MX" dirty="0" smtClean="0"/>
              <a:t>Durante la apertura de la mandíbula los músculos depresores se contraen mientras que los elevadores se relajan. El músculo pterigoideo lateral inferior se contrae durante la apertura</a:t>
            </a:r>
          </a:p>
          <a:p>
            <a:endParaRPr lang="es-MX"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645024"/>
            <a:ext cx="5058034" cy="2979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4492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1052736"/>
            <a:ext cx="7315200" cy="3539527"/>
          </a:xfrm>
        </p:spPr>
        <p:txBody>
          <a:bodyPr/>
          <a:lstStyle/>
          <a:p>
            <a:r>
              <a:rPr lang="es-MX" sz="2400" dirty="0" smtClean="0"/>
              <a:t>FUNCIÓN MUSCULAR COORDINADA DE CIERRE DE LA MANDÍBULA: </a:t>
            </a:r>
            <a:r>
              <a:rPr lang="es-MX" sz="2800" dirty="0" smtClean="0"/>
              <a:t>Los músculos elevadores se contraen mientras que los músculos depresores liberan su contracción. Durante el cierre de la mandíbula el musculo pterigoideo lateral inferior libera su contracción y es pasivo.</a:t>
            </a:r>
            <a:endParaRPr lang="es-MX"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4293095"/>
            <a:ext cx="3096344" cy="2303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7964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692696"/>
            <a:ext cx="7315200" cy="1154097"/>
          </a:xfrm>
        </p:spPr>
        <p:txBody>
          <a:bodyPr>
            <a:normAutofit fontScale="90000"/>
          </a:bodyPr>
          <a:lstStyle/>
          <a:p>
            <a:r>
              <a:rPr lang="es-MX" dirty="0" smtClean="0"/>
              <a:t>Forma e inclinación de los dientes </a:t>
            </a:r>
            <a:endParaRPr lang="es-MX" dirty="0"/>
          </a:p>
        </p:txBody>
      </p:sp>
      <p:sp>
        <p:nvSpPr>
          <p:cNvPr id="3" name="2 Marcador de contenido"/>
          <p:cNvSpPr>
            <a:spLocks noGrp="1"/>
          </p:cNvSpPr>
          <p:nvPr>
            <p:ph idx="1"/>
          </p:nvPr>
        </p:nvSpPr>
        <p:spPr>
          <a:xfrm>
            <a:off x="683568" y="1844824"/>
            <a:ext cx="7315200" cy="3539527"/>
          </a:xfrm>
        </p:spPr>
        <p:txBody>
          <a:bodyPr/>
          <a:lstStyle/>
          <a:p>
            <a:r>
              <a:rPr lang="es-MX" dirty="0" smtClean="0"/>
              <a:t>La forma coincide con la función que lleva a cabo y con su posición y distribución de  las estructuras involucradas en la dinámica oclusal, en la masticación</a:t>
            </a:r>
            <a:endParaRPr lang="es-MX"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140968"/>
            <a:ext cx="3577580" cy="3064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3188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r>
              <a:rPr lang="es-MX" dirty="0" smtClean="0"/>
              <a:t>Ciertas formas dentarias afectan la transmisión de las fuerzas oclusales. El incisivo central superior tiene una forma tal que la inclinación </a:t>
            </a:r>
            <a:r>
              <a:rPr lang="es-MX" dirty="0" err="1" smtClean="0"/>
              <a:t>mesial</a:t>
            </a:r>
            <a:r>
              <a:rPr lang="es-MX" dirty="0" smtClean="0"/>
              <a:t> proporciona una eficacia máxima del borde cortante. </a:t>
            </a:r>
            <a:endParaRPr lang="es-MX"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861048"/>
            <a:ext cx="2866132" cy="2462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3304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71600" y="1947268"/>
            <a:ext cx="7315200" cy="3539527"/>
          </a:xfrm>
        </p:spPr>
        <p:txBody>
          <a:bodyPr/>
          <a:lstStyle/>
          <a:p>
            <a:r>
              <a:rPr lang="es-MX" dirty="0" smtClean="0"/>
              <a:t>Los molares están inclinados </a:t>
            </a:r>
            <a:r>
              <a:rPr lang="es-MX" dirty="0" err="1" smtClean="0"/>
              <a:t>mesialmente</a:t>
            </a:r>
            <a:r>
              <a:rPr lang="es-MX" dirty="0" smtClean="0"/>
              <a:t> de tal forma que puedan transmitir un componente a las fuerzas oclusales verticales a los premolares y caninos.</a:t>
            </a:r>
          </a:p>
          <a:p>
            <a:endParaRPr lang="es-MX"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140968"/>
            <a:ext cx="37719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2375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06372" y="1628800"/>
            <a:ext cx="7315200" cy="3539527"/>
          </a:xfrm>
        </p:spPr>
        <p:txBody>
          <a:bodyPr/>
          <a:lstStyle/>
          <a:p>
            <a:r>
              <a:rPr lang="es-MX" dirty="0" smtClean="0"/>
              <a:t>Las fuerzas oclusales en restauraciones deben estar dirigido al eje longitudinal del diente </a:t>
            </a:r>
            <a:endParaRPr lang="es-MX"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5572" y="2924944"/>
            <a:ext cx="48768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326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692696"/>
            <a:ext cx="7315200" cy="1154097"/>
          </a:xfrm>
        </p:spPr>
        <p:txBody>
          <a:bodyPr/>
          <a:lstStyle/>
          <a:p>
            <a:r>
              <a:rPr lang="es-MX" dirty="0" smtClean="0"/>
              <a:t>Contactos proximales </a:t>
            </a:r>
            <a:endParaRPr lang="es-MX" dirty="0"/>
          </a:p>
        </p:txBody>
      </p:sp>
      <p:sp>
        <p:nvSpPr>
          <p:cNvPr id="3" name="2 Marcador de contenido"/>
          <p:cNvSpPr>
            <a:spLocks noGrp="1"/>
          </p:cNvSpPr>
          <p:nvPr>
            <p:ph idx="1"/>
          </p:nvPr>
        </p:nvSpPr>
        <p:spPr>
          <a:xfrm>
            <a:off x="827584" y="2204864"/>
            <a:ext cx="7315200" cy="3539527"/>
          </a:xfrm>
        </p:spPr>
        <p:txBody>
          <a:bodyPr/>
          <a:lstStyle/>
          <a:p>
            <a:r>
              <a:rPr lang="es-MX" dirty="0" smtClean="0"/>
              <a:t> Se requieren contactos proximales razonablemente “apretados”(positivo) y crestas marginales para impedir que las fibras del alimento se atrapen entre los dientes</a:t>
            </a:r>
            <a:endParaRPr lang="es-MX"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5118"/>
          <a:stretch/>
        </p:blipFill>
        <p:spPr bwMode="auto">
          <a:xfrm>
            <a:off x="2123728" y="3633191"/>
            <a:ext cx="4752528" cy="2816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32602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a">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a">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135</TotalTime>
  <Words>421</Words>
  <Application>Microsoft Office PowerPoint</Application>
  <PresentationFormat>Presentación en pantalla (4:3)</PresentationFormat>
  <Paragraphs>36</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Perspectiva</vt:lpstr>
      <vt:lpstr>Factores en la creación y distribución de fuerzas </vt:lpstr>
      <vt:lpstr>Actividad muscular</vt:lpstr>
      <vt:lpstr>Presentación de PowerPoint</vt:lpstr>
      <vt:lpstr>Presentación de PowerPoint</vt:lpstr>
      <vt:lpstr>Forma e inclinación de los dientes </vt:lpstr>
      <vt:lpstr>Presentación de PowerPoint</vt:lpstr>
      <vt:lpstr>Presentación de PowerPoint</vt:lpstr>
      <vt:lpstr>Presentación de PowerPoint</vt:lpstr>
      <vt:lpstr>Contactos proximales </vt:lpstr>
      <vt:lpstr>Presentación de PowerPoint</vt:lpstr>
      <vt:lpstr>Componente anterior de la fuerza</vt:lpstr>
      <vt:lpstr>Otros factores en la distribución de las fuerzas </vt:lpstr>
      <vt:lpstr>Bibliografía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Factores en la creación y distribución de fuerzas</dc:title>
  <dc:creator>Diana</dc:creator>
  <cp:lastModifiedBy>Diana</cp:lastModifiedBy>
  <cp:revision>14</cp:revision>
  <dcterms:created xsi:type="dcterms:W3CDTF">2021-05-26T17:15:04Z</dcterms:created>
  <dcterms:modified xsi:type="dcterms:W3CDTF">2021-08-20T16:38:05Z</dcterms:modified>
</cp:coreProperties>
</file>