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52"/>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29858561-8F15-394D-9BA1-F7513008056E}"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11595315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9858561-8F15-394D-9BA1-F7513008056E}"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248782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9858561-8F15-394D-9BA1-F7513008056E}"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3189138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9858561-8F15-394D-9BA1-F7513008056E}"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184541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29858561-8F15-394D-9BA1-F7513008056E}"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251985318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29858561-8F15-394D-9BA1-F7513008056E}" type="datetimeFigureOut">
              <a:rPr lang="es-MX" smtClean="0"/>
              <a:t>06/11/2022</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897935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29858561-8F15-394D-9BA1-F7513008056E}"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98C7EBC-DF97-344B-A92E-277BFCD779D8}"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2457617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9858561-8F15-394D-9BA1-F7513008056E}"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3405859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858561-8F15-394D-9BA1-F7513008056E}"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2193795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29858561-8F15-394D-9BA1-F7513008056E}" type="datetimeFigureOut">
              <a:rPr lang="es-MX" smtClean="0"/>
              <a:t>06/11/2022</a:t>
            </a:fld>
            <a:endParaRPr lang="es-MX"/>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1" name="Slide Number Placeholder 10"/>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718299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9858561-8F15-394D-9BA1-F7513008056E}" type="datetimeFigureOut">
              <a:rPr lang="es-MX" smtClean="0"/>
              <a:t>06/11/2022</a:t>
            </a:fld>
            <a:endParaRPr lang="es-MX"/>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0" name="Slide Number Placeholder 9"/>
          <p:cNvSpPr>
            <a:spLocks noGrp="1"/>
          </p:cNvSpPr>
          <p:nvPr>
            <p:ph type="sldNum" sz="quarter" idx="12"/>
          </p:nvPr>
        </p:nvSpPr>
        <p:spPr/>
        <p:txBody>
          <a:bodyPr/>
          <a:lstStyle/>
          <a:p>
            <a:fld id="{F98C7EBC-DF97-344B-A92E-277BFCD779D8}" type="slidenum">
              <a:rPr lang="es-MX" smtClean="0"/>
              <a:t>‹Nº›</a:t>
            </a:fld>
            <a:endParaRPr lang="es-MX"/>
          </a:p>
        </p:txBody>
      </p:sp>
    </p:spTree>
    <p:extLst>
      <p:ext uri="{BB962C8B-B14F-4D97-AF65-F5344CB8AC3E}">
        <p14:creationId xmlns:p14="http://schemas.microsoft.com/office/powerpoint/2010/main" val="3886941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29858561-8F15-394D-9BA1-F7513008056E}" type="datetimeFigureOut">
              <a:rPr lang="es-MX" smtClean="0"/>
              <a:t>06/11/2022</a:t>
            </a:fld>
            <a:endParaRPr lang="es-MX"/>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MX"/>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F98C7EBC-DF97-344B-A92E-277BFCD779D8}" type="slidenum">
              <a:rPr lang="es-MX" smtClean="0"/>
              <a:t>‹Nº›</a:t>
            </a:fld>
            <a:endParaRPr lang="es-MX"/>
          </a:p>
        </p:txBody>
      </p:sp>
    </p:spTree>
    <p:extLst>
      <p:ext uri="{BB962C8B-B14F-4D97-AF65-F5344CB8AC3E}">
        <p14:creationId xmlns:p14="http://schemas.microsoft.com/office/powerpoint/2010/main" val="24420185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aulavirtual.iberoamericana.edu.co/recursosel/documentos_para-descarga/Principios%20de%20aprendizaje%20y%20conducta%20-%20Domjan%209th.pdf" TargetMode="External"/><Relationship Id="rId4" Type="http://schemas.openxmlformats.org/officeDocument/2006/relationships/hyperlink" Target="https://dialnet.unirioja.es/descarga/articulo/7101373.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C5FF4C-148C-9DB6-C6E6-8AE636E58214}"/>
              </a:ext>
            </a:extLst>
          </p:cNvPr>
          <p:cNvSpPr>
            <a:spLocks noGrp="1"/>
          </p:cNvSpPr>
          <p:nvPr>
            <p:ph type="ctrTitle"/>
          </p:nvPr>
        </p:nvSpPr>
        <p:spPr>
          <a:xfrm>
            <a:off x="1600200" y="2312890"/>
            <a:ext cx="8991600" cy="1645920"/>
          </a:xfrm>
        </p:spPr>
        <p:txBody>
          <a:bodyPr>
            <a:normAutofit fontScale="90000"/>
          </a:bodyPr>
          <a:lstStyle/>
          <a:p>
            <a:r>
              <a:rPr lang="es-MX" b="1" i="1" u="sng" dirty="0"/>
              <a:t>APRENDIZAJE NO ASOCIATIVO DE UN SOLO </a:t>
            </a:r>
            <a:r>
              <a:rPr lang="es-MX" b="1" i="1" u="sng" dirty="0" smtClean="0"/>
              <a:t>ESTÍMULO</a:t>
            </a:r>
            <a:r>
              <a:rPr lang="es-MX" dirty="0"/>
              <a:t/>
            </a:r>
            <a:br>
              <a:rPr lang="es-MX" dirty="0"/>
            </a:br>
            <a:endParaRPr lang="es-MX" dirty="0"/>
          </a:p>
        </p:txBody>
      </p:sp>
    </p:spTree>
    <p:extLst>
      <p:ext uri="{BB962C8B-B14F-4D97-AF65-F5344CB8AC3E}">
        <p14:creationId xmlns:p14="http://schemas.microsoft.com/office/powerpoint/2010/main" val="243041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AD0DBE8A-5BC5-E26F-1825-ABCBF40595FB}"/>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80691E0A-A4FE-AF19-D150-104DE4A0B562}"/>
              </a:ext>
            </a:extLst>
          </p:cNvPr>
          <p:cNvSpPr txBox="1"/>
          <p:nvPr/>
        </p:nvSpPr>
        <p:spPr>
          <a:xfrm>
            <a:off x="911524" y="794782"/>
            <a:ext cx="10368951" cy="5940088"/>
          </a:xfrm>
          <a:prstGeom prst="rect">
            <a:avLst/>
          </a:prstGeom>
          <a:noFill/>
        </p:spPr>
        <p:txBody>
          <a:bodyPr wrap="square">
            <a:spAutoFit/>
          </a:bodyPr>
          <a:lstStyle/>
          <a:p>
            <a:pPr algn="just">
              <a:lnSpc>
                <a:spcPct val="150000"/>
              </a:lnSpc>
            </a:pPr>
            <a:r>
              <a:rPr lang="es-MX" sz="2000" dirty="0">
                <a:effectLst/>
                <a:latin typeface="Arial" panose="020B0604020202020204" pitchFamily="34" charset="0"/>
                <a:ea typeface="Calibri" panose="020F0502020204030204" pitchFamily="34" charset="0"/>
                <a:cs typeface="Times New Roman" panose="02020603050405020304" pitchFamily="18" charset="0"/>
              </a:rPr>
              <a:t>Bibliografia</a:t>
            </a:r>
          </a:p>
          <a:p>
            <a:pPr algn="just">
              <a:lnSpc>
                <a:spcPct val="150000"/>
              </a:lnSpc>
            </a:pP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2000" dirty="0">
                <a:effectLst/>
                <a:latin typeface="Arial" panose="020B0604020202020204" pitchFamily="34" charset="0"/>
                <a:ea typeface="Calibri" panose="020F0502020204030204" pitchFamily="34" charset="0"/>
                <a:cs typeface="Times New Roman" panose="02020603050405020304" pitchFamily="18" charset="0"/>
              </a:rPr>
              <a:t>       Algarabel, S. (2012). Procesos no Asociativos. </a:t>
            </a:r>
            <a:r>
              <a:rPr lang="es-MX" sz="2000" i="1" dirty="0">
                <a:effectLst/>
                <a:latin typeface="Arial" panose="020B0604020202020204" pitchFamily="34" charset="0"/>
                <a:ea typeface="Calibri" panose="020F0502020204030204" pitchFamily="34" charset="0"/>
                <a:cs typeface="Times New Roman" panose="02020603050405020304" pitchFamily="18" charset="0"/>
              </a:rPr>
              <a:t>Analisis y modificacion de conducta</a:t>
            </a:r>
            <a:r>
              <a:rPr lang="es-MX" sz="2000" i="1" dirty="0">
                <a:latin typeface="Arial" panose="020B0604020202020204" pitchFamily="34" charset="0"/>
                <a:ea typeface="Calibri" panose="020F0502020204030204" pitchFamily="34" charset="0"/>
                <a:cs typeface="Times New Roman" panose="02020603050405020304" pitchFamily="18" charset="0"/>
              </a:rPr>
              <a:t>,</a:t>
            </a:r>
            <a:r>
              <a:rPr lang="es-MX" sz="2000" dirty="0">
                <a:effectLst/>
                <a:latin typeface="Arial" panose="020B0604020202020204" pitchFamily="34" charset="0"/>
                <a:ea typeface="Calibri" panose="020F0502020204030204" pitchFamily="34" charset="0"/>
                <a:cs typeface="Times New Roman" panose="02020603050405020304" pitchFamily="18" charset="0"/>
              </a:rPr>
              <a:t> </a:t>
            </a:r>
            <a:r>
              <a:rPr lang="es-MX" sz="2000" i="1" dirty="0">
                <a:effectLst/>
                <a:latin typeface="Arial" panose="020B0604020202020204" pitchFamily="34" charset="0"/>
                <a:ea typeface="Calibri" panose="020F0502020204030204" pitchFamily="34" charset="0"/>
                <a:cs typeface="Times New Roman" panose="02020603050405020304" pitchFamily="18" charset="0"/>
              </a:rPr>
              <a:t>9</a:t>
            </a:r>
            <a:r>
              <a:rPr lang="es-MX" sz="2000" dirty="0">
                <a:effectLst/>
                <a:latin typeface="Arial" panose="020B0604020202020204" pitchFamily="34" charset="0"/>
                <a:ea typeface="Calibri" panose="020F0502020204030204" pitchFamily="34" charset="0"/>
                <a:cs typeface="Times New Roman" panose="02020603050405020304" pitchFamily="18" charset="0"/>
              </a:rPr>
              <a:t>(22</a:t>
            </a:r>
            <a:r>
              <a:rPr lang="es-MX" sz="2000" dirty="0">
                <a:latin typeface="Arial" panose="020B0604020202020204" pitchFamily="34" charset="0"/>
                <a:ea typeface="Calibri" panose="020F0502020204030204" pitchFamily="34" charset="0"/>
                <a:cs typeface="Times New Roman" panose="02020603050405020304" pitchFamily="18" charset="0"/>
              </a:rPr>
              <a:t>),</a:t>
            </a:r>
            <a:r>
              <a:rPr lang="es-MX" sz="2000" dirty="0">
                <a:effectLst/>
                <a:latin typeface="Arial" panose="020B0604020202020204" pitchFamily="34" charset="0"/>
                <a:ea typeface="Calibri" panose="020F0502020204030204" pitchFamily="34" charset="0"/>
                <a:cs typeface="Times New Roman" panose="02020603050405020304" pitchFamily="18" charset="0"/>
              </a:rPr>
              <a:t> 427-429</a:t>
            </a:r>
            <a:r>
              <a:rPr lang="es-MX" sz="2000" dirty="0" smtClean="0">
                <a:effectLst/>
                <a:latin typeface="Arial" panose="020B0604020202020204" pitchFamily="34" charset="0"/>
                <a:ea typeface="Calibri" panose="020F0502020204030204" pitchFamily="34" charset="0"/>
                <a:cs typeface="Times New Roman" panose="02020603050405020304" pitchFamily="18" charset="0"/>
              </a:rPr>
              <a:t>.</a:t>
            </a:r>
          </a:p>
          <a:p>
            <a:endParaRPr lang="es-MX" sz="2000" dirty="0">
              <a:latin typeface="Arial" panose="020B0604020202020204" pitchFamily="34" charset="0"/>
              <a:cs typeface="Times New Roman" panose="02020603050405020304" pitchFamily="18" charset="0"/>
              <a:hlinkClick r:id="rId4"/>
            </a:endParaRPr>
          </a:p>
          <a:p>
            <a:r>
              <a:rPr lang="es-MX" sz="2000" dirty="0" smtClean="0">
                <a:hlinkClick r:id="rId4"/>
              </a:rPr>
              <a:t>APRENDIZAJE </a:t>
            </a:r>
            <a:r>
              <a:rPr lang="es-MX" sz="2000" dirty="0">
                <a:hlinkClick r:id="rId4"/>
              </a:rPr>
              <a:t>1 : PROCESOS NOASOCIATIVOS ... - </a:t>
            </a:r>
            <a:r>
              <a:rPr lang="es-MX" sz="2000" dirty="0" err="1">
                <a:hlinkClick r:id="rId4"/>
              </a:rPr>
              <a:t>Dialnet</a:t>
            </a:r>
            <a:endParaRPr lang="es-MX" sz="2000" dirty="0">
              <a:hlinkClick r:id=""/>
            </a:endParaRPr>
          </a:p>
          <a:p>
            <a:r>
              <a:rPr lang="es-MX" sz="2000" dirty="0">
                <a:hlinkClick r:id=""/>
              </a:rPr>
              <a:t>https://dialnet.unirioja.es › descarga › articulo</a:t>
            </a:r>
          </a:p>
          <a:p>
            <a:pPr algn="just">
              <a:lnSpc>
                <a:spcPct val="150000"/>
              </a:lnSpc>
            </a:pPr>
            <a:endParaRPr lang="es-MX" sz="2000" dirty="0">
              <a:effectLst/>
              <a:latin typeface="Arial" panose="020B0604020202020204" pitchFamily="34" charset="0"/>
              <a:ea typeface="Calibri" panose="020F0502020204030204" pitchFamily="34" charset="0"/>
              <a:cs typeface="Times New Roman" panose="02020603050405020304" pitchFamily="18" charset="0"/>
            </a:endParaRPr>
          </a:p>
          <a:p>
            <a:r>
              <a:rPr lang="es-MX" sz="2000" dirty="0">
                <a:latin typeface="Calibri" panose="020F0502020204030204" pitchFamily="34" charset="0"/>
                <a:ea typeface="Times New Roman" panose="02020603050405020304" pitchFamily="18" charset="0"/>
                <a:cs typeface="Times New Roman" panose="02020603050405020304" pitchFamily="18" charset="0"/>
              </a:rPr>
              <a:t> </a:t>
            </a:r>
            <a:r>
              <a:rPr lang="es-MX" sz="2000" dirty="0" smtClean="0">
                <a:latin typeface="Calibri" panose="020F0502020204030204" pitchFamily="34" charset="0"/>
                <a:ea typeface="Times New Roman" panose="02020603050405020304" pitchFamily="18" charset="0"/>
                <a:cs typeface="Times New Roman" panose="02020603050405020304" pitchFamily="18" charset="0"/>
              </a:rPr>
              <a:t>        </a:t>
            </a: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Domjan</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effectLst/>
                <a:latin typeface="Arial" panose="020B0604020202020204" pitchFamily="34" charset="0"/>
                <a:ea typeface="Times New Roman" panose="02020603050405020304" pitchFamily="18" charset="0"/>
                <a:cs typeface="Times New Roman" panose="02020603050405020304" pitchFamily="18" charset="0"/>
              </a:rPr>
              <a:t>Principios de aprendizaje y conducta.</a:t>
            </a:r>
            <a:r>
              <a:rPr lang="es-MX" sz="2000" dirty="0">
                <a:effectLst/>
                <a:latin typeface="Arial" panose="020B0604020202020204" pitchFamily="34" charset="0"/>
                <a:ea typeface="Times New Roman" panose="02020603050405020304" pitchFamily="18" charset="0"/>
                <a:cs typeface="Times New Roman" panose="02020603050405020304" pitchFamily="18" charset="0"/>
              </a:rPr>
              <a:t> Cengage </a:t>
            </a:r>
            <a:r>
              <a:rPr lang="es-MX" sz="2000" dirty="0" err="1">
                <a:effectLst/>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effectLst/>
                <a:latin typeface="Arial" panose="020B0604020202020204" pitchFamily="34" charset="0"/>
                <a:ea typeface="Times New Roman" panose="02020603050405020304" pitchFamily="18" charset="0"/>
                <a:cs typeface="Times New Roman" panose="02020603050405020304" pitchFamily="18" charset="0"/>
              </a:rPr>
              <a:t>.</a:t>
            </a:r>
          </a:p>
          <a:p>
            <a:endParaRPr lang="es-MX" sz="2000" dirty="0">
              <a:latin typeface="Arial" panose="020B0604020202020204" pitchFamily="34" charset="0"/>
              <a:ea typeface="Calibri" panose="020F0502020204030204" pitchFamily="34" charset="0"/>
              <a:cs typeface="Times New Roman" panose="02020603050405020304" pitchFamily="18" charset="0"/>
            </a:endParaRPr>
          </a:p>
          <a:p>
            <a:r>
              <a:rPr lang="es-MX" sz="2000" dirty="0">
                <a:latin typeface="Calibri" panose="020F0502020204030204" pitchFamily="34" charset="0"/>
                <a:ea typeface="Calibri" panose="020F0502020204030204" pitchFamily="34" charset="0"/>
                <a:cs typeface="Times New Roman" panose="02020603050405020304" pitchFamily="18" charset="0"/>
                <a:hlinkClick r:id="rId5"/>
              </a:rPr>
              <a:t>http://aulavirtual.iberoamericana.edu.co/recursosel/documentos_para-descarga/Principios%20de%20aprendizaje%20y%20conducta%20-%</a:t>
            </a:r>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5"/>
              </a:rPr>
              <a:t>20Domjan%209th.pdf</a:t>
            </a: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es-MX" sz="2000" dirty="0" smtClean="0">
              <a:latin typeface="Calibri" panose="020F0502020204030204" pitchFamily="34" charset="0"/>
              <a:cs typeface="Times New Roman" panose="02020603050405020304" pitchFamily="18" charset="0"/>
              <a:hlinkClick r:id="rId4"/>
            </a:endParaRPr>
          </a:p>
          <a:p>
            <a:r>
              <a:rPr lang="es-MX" sz="2000" dirty="0"/>
              <a:t/>
            </a:r>
            <a:br>
              <a:rPr lang="es-MX" sz="2000" dirty="0"/>
            </a:b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2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5387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áfico 4" descr="Braille">
            <a:extLst>
              <a:ext uri="{FF2B5EF4-FFF2-40B4-BE49-F238E27FC236}">
                <a16:creationId xmlns:a16="http://schemas.microsoft.com/office/drawing/2014/main" id="{28C78544-1329-8270-CFA5-B0FF38BA2F3A}"/>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7" name="CuadroTexto 6">
            <a:extLst>
              <a:ext uri="{FF2B5EF4-FFF2-40B4-BE49-F238E27FC236}">
                <a16:creationId xmlns:a16="http://schemas.microsoft.com/office/drawing/2014/main" id="{DEECFE69-7DE4-47E4-D440-1B5F8A6A1F4D}"/>
              </a:ext>
            </a:extLst>
          </p:cNvPr>
          <p:cNvSpPr txBox="1"/>
          <p:nvPr/>
        </p:nvSpPr>
        <p:spPr>
          <a:xfrm>
            <a:off x="375249" y="1104181"/>
            <a:ext cx="11080629" cy="1422505"/>
          </a:xfrm>
          <a:prstGeom prst="rect">
            <a:avLst/>
          </a:prstGeom>
          <a:noFill/>
        </p:spPr>
        <p:txBody>
          <a:bodyPr wrap="square">
            <a:spAutoFit/>
          </a:bodyPr>
          <a:lstStyle/>
          <a:p>
            <a:pPr algn="ctr">
              <a:lnSpc>
                <a:spcPct val="150000"/>
              </a:lnSpc>
            </a:pPr>
            <a:r>
              <a:rPr lang="es-MX" sz="2000" dirty="0">
                <a:effectLst/>
                <a:latin typeface="Amasis MT Pro" panose="02040504050005020304" pitchFamily="18" charset="0"/>
                <a:ea typeface="Calibri" panose="020F0502020204030204" pitchFamily="34" charset="0"/>
              </a:rPr>
              <a:t>Un importante porcentaje de nuestra conducta se debe a aprendizajes</a:t>
            </a:r>
            <a:r>
              <a:rPr lang="es-MX" sz="2000" dirty="0">
                <a:latin typeface="Amasis MT Pro" panose="02040504050005020304" pitchFamily="18" charset="0"/>
                <a:ea typeface="Calibri" panose="020F0502020204030204" pitchFamily="34" charset="0"/>
              </a:rPr>
              <a:t>, estos</a:t>
            </a:r>
            <a:r>
              <a:rPr lang="es-MX" sz="2000" dirty="0">
                <a:effectLst/>
                <a:latin typeface="Amasis MT Pro" panose="02040504050005020304" pitchFamily="18" charset="0"/>
                <a:ea typeface="Calibri" panose="020F0502020204030204" pitchFamily="34" charset="0"/>
              </a:rPr>
              <a:t> aprendizajes pueden ser conscientes pero, en la mayoría de los casos, se dan de forma totalmente casual, sin que nos demos cuenta de qué respuesta hemos relacionado con qué estímulo</a:t>
            </a:r>
            <a:r>
              <a:rPr lang="es-MX" sz="2000" dirty="0">
                <a:latin typeface="Amasis MT Pro" panose="02040504050005020304" pitchFamily="18" charset="0"/>
                <a:ea typeface="Calibri" panose="020F0502020204030204" pitchFamily="34" charset="0"/>
              </a:rPr>
              <a:t> (Algarabel, 2012).</a:t>
            </a:r>
            <a:endParaRPr lang="es-MX" sz="2000" dirty="0">
              <a:latin typeface="Amasis MT Pro" panose="02040504050005020304" pitchFamily="18" charset="0"/>
            </a:endParaRPr>
          </a:p>
        </p:txBody>
      </p:sp>
      <p:sp>
        <p:nvSpPr>
          <p:cNvPr id="9" name="CuadroTexto 8">
            <a:extLst>
              <a:ext uri="{FF2B5EF4-FFF2-40B4-BE49-F238E27FC236}">
                <a16:creationId xmlns:a16="http://schemas.microsoft.com/office/drawing/2014/main" id="{4982B93B-0F6E-DE8D-17DF-B03CE5E04648}"/>
              </a:ext>
            </a:extLst>
          </p:cNvPr>
          <p:cNvSpPr txBox="1"/>
          <p:nvPr/>
        </p:nvSpPr>
        <p:spPr>
          <a:xfrm>
            <a:off x="375249" y="2688782"/>
            <a:ext cx="11201400" cy="1422505"/>
          </a:xfrm>
          <a:prstGeom prst="rect">
            <a:avLst/>
          </a:prstGeom>
          <a:noFill/>
        </p:spPr>
        <p:txBody>
          <a:bodyPr wrap="square">
            <a:spAutoFit/>
          </a:bodyPr>
          <a:lstStyle/>
          <a:p>
            <a:pPr algn="ctr">
              <a:lnSpc>
                <a:spcPct val="150000"/>
              </a:lnSpc>
            </a:pPr>
            <a:r>
              <a:rPr lang="es-MX" sz="2000" dirty="0">
                <a:effectLst/>
                <a:latin typeface="Amasis MT Pro" panose="02040504050005020304" pitchFamily="18" charset="0"/>
                <a:ea typeface="Calibri" panose="020F0502020204030204" pitchFamily="34" charset="0"/>
              </a:rPr>
              <a:t>El aprendizaje no asociativo es una de las formas por las que los seres vivos podemos cambiar nuestra conducta, haciendo que nuestra respuesta ante un estímulo determinado se vea reducida o, en el caso contrario, significativamente incrementada.</a:t>
            </a:r>
            <a:r>
              <a:rPr lang="es-MX" sz="2000" dirty="0">
                <a:effectLst/>
                <a:latin typeface="Amasis MT Pro" panose="02040504050005020304" pitchFamily="18" charset="0"/>
              </a:rPr>
              <a:t> </a:t>
            </a:r>
            <a:endParaRPr lang="es-MX" sz="2000" dirty="0">
              <a:latin typeface="Amasis MT Pro" panose="02040504050005020304" pitchFamily="18" charset="0"/>
            </a:endParaRPr>
          </a:p>
        </p:txBody>
      </p:sp>
      <p:pic>
        <p:nvPicPr>
          <p:cNvPr id="1026" name="Picture 2" descr="Qué es un estímulo y una respuesta en el aprendizaje asociativo?">
            <a:extLst>
              <a:ext uri="{FF2B5EF4-FFF2-40B4-BE49-F238E27FC236}">
                <a16:creationId xmlns:a16="http://schemas.microsoft.com/office/drawing/2014/main" id="{71233FC2-A4B2-4AA2-FF37-A67145442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5586" y="4273383"/>
            <a:ext cx="4424327" cy="2157203"/>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D48AA6CC-106F-456D-9A68-CAB48A0CF810}"/>
              </a:ext>
            </a:extLst>
          </p:cNvPr>
          <p:cNvSpPr txBox="1"/>
          <p:nvPr/>
        </p:nvSpPr>
        <p:spPr>
          <a:xfrm>
            <a:off x="3106615" y="427414"/>
            <a:ext cx="5978769" cy="523220"/>
          </a:xfrm>
          <a:prstGeom prst="rect">
            <a:avLst/>
          </a:prstGeom>
          <a:noFill/>
        </p:spPr>
        <p:txBody>
          <a:bodyPr wrap="square" rtlCol="0">
            <a:spAutoFit/>
          </a:bodyPr>
          <a:lstStyle/>
          <a:p>
            <a:r>
              <a:rPr lang="es-MX" sz="2800" dirty="0">
                <a:latin typeface="Amasis MT Pro Black" panose="020B0604020202020204" pitchFamily="18" charset="0"/>
              </a:rPr>
              <a:t>APRENDIZAJE NO ASOCIATIVO</a:t>
            </a:r>
          </a:p>
        </p:txBody>
      </p:sp>
    </p:spTree>
    <p:extLst>
      <p:ext uri="{BB962C8B-B14F-4D97-AF65-F5344CB8AC3E}">
        <p14:creationId xmlns:p14="http://schemas.microsoft.com/office/powerpoint/2010/main" val="846379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68FD279C-C9A4-83C9-3649-A87BBCD0C76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CE484009-2FBD-04E0-65D0-85B1CB194A7C}"/>
              </a:ext>
            </a:extLst>
          </p:cNvPr>
          <p:cNvSpPr txBox="1"/>
          <p:nvPr/>
        </p:nvSpPr>
        <p:spPr>
          <a:xfrm>
            <a:off x="810883" y="1101611"/>
            <a:ext cx="10852030" cy="2400657"/>
          </a:xfrm>
          <a:prstGeom prst="rect">
            <a:avLst/>
          </a:prstGeom>
          <a:noFill/>
        </p:spPr>
        <p:txBody>
          <a:bodyPr wrap="square">
            <a:spAutoFit/>
          </a:bodyPr>
          <a:lstStyle/>
          <a:p>
            <a:pPr algn="ctr">
              <a:lnSpc>
                <a:spcPct val="150000"/>
              </a:lnSpc>
            </a:pPr>
            <a:r>
              <a:rPr lang="es-MX" sz="2000" dirty="0">
                <a:effectLst/>
                <a:latin typeface="Amasis MT Pro" panose="02040504050005020304" pitchFamily="18" charset="0"/>
                <a:ea typeface="Calibri" panose="020F0502020204030204" pitchFamily="34" charset="0"/>
                <a:cs typeface="Times New Roman" panose="02020603050405020304" pitchFamily="18" charset="0"/>
              </a:rPr>
              <a:t>El </a:t>
            </a:r>
            <a:r>
              <a:rPr lang="es-MX" sz="2000" b="1" dirty="0">
                <a:effectLst/>
                <a:latin typeface="Amasis MT Pro" panose="02040504050005020304" pitchFamily="18" charset="0"/>
                <a:ea typeface="Calibri" panose="020F0502020204030204" pitchFamily="34" charset="0"/>
                <a:cs typeface="Times New Roman" panose="02020603050405020304" pitchFamily="18" charset="0"/>
              </a:rPr>
              <a:t>aprendizaje no asociativo </a:t>
            </a:r>
            <a:r>
              <a:rPr lang="es-MX" sz="2000" dirty="0">
                <a:effectLst/>
                <a:latin typeface="Amasis MT Pro" panose="02040504050005020304" pitchFamily="18" charset="0"/>
                <a:ea typeface="Calibri" panose="020F0502020204030204" pitchFamily="34" charset="0"/>
                <a:cs typeface="Times New Roman" panose="02020603050405020304" pitchFamily="18" charset="0"/>
              </a:rPr>
              <a:t>es un cambio permanente en la respuesta hacia un estímulo debido a la exposición repetida y prolongada al mismo durante relativamente mucho tiempo. Normalmente, el cambio producido en la conducta del individuo tiene que ver con el grado de respuesta al estímulo, es decir, o bien da una respuesta más débil o, por el contrario, da una respuesta más fuerte (</a:t>
            </a:r>
            <a:r>
              <a:rPr lang="es-MX" sz="2000" dirty="0" smtClean="0">
                <a:effectLst/>
                <a:latin typeface="Amasis MT Pro" panose="02040504050005020304" pitchFamily="18" charset="0"/>
                <a:ea typeface="Calibri" panose="020F0502020204030204" pitchFamily="34" charset="0"/>
                <a:cs typeface="Times New Roman" panose="02020603050405020304" pitchFamily="18" charset="0"/>
              </a:rPr>
              <a:t>Domjan</a:t>
            </a:r>
            <a:r>
              <a:rPr lang="es-MX" sz="2000" dirty="0">
                <a:effectLst/>
                <a:latin typeface="Amasis MT Pro" panose="02040504050005020304" pitchFamily="18" charset="0"/>
                <a:ea typeface="Calibri" panose="020F0502020204030204" pitchFamily="34" charset="0"/>
                <a:cs typeface="Times New Roman" panose="02020603050405020304" pitchFamily="18" charset="0"/>
              </a:rPr>
              <a:t>, 2010).</a:t>
            </a:r>
            <a:endParaRPr lang="es-MX" dirty="0">
              <a:effectLst/>
              <a:latin typeface="Amasis MT Pro" panose="02040504050005020304" pitchFamily="18" charset="0"/>
              <a:ea typeface="Calibri" panose="020F0502020204030204" pitchFamily="34" charset="0"/>
              <a:cs typeface="Times New Roman" panose="02020603050405020304" pitchFamily="18" charset="0"/>
            </a:endParaRPr>
          </a:p>
        </p:txBody>
      </p:sp>
      <p:pic>
        <p:nvPicPr>
          <p:cNvPr id="2050" name="Picture 2" descr="Teorías del aprendizaje: Condicionamiento Clásico y Condicionamiento  Operante">
            <a:extLst>
              <a:ext uri="{FF2B5EF4-FFF2-40B4-BE49-F238E27FC236}">
                <a16:creationId xmlns:a16="http://schemas.microsoft.com/office/drawing/2014/main" id="{CC42EF5B-5CCC-1497-9186-DB756582EE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1322" y="3865097"/>
            <a:ext cx="3848100" cy="212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348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E2ED67BB-33B6-71D1-CAB8-D1025A439F1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882C9802-E39B-83BA-7052-B4A8A906C523}"/>
              </a:ext>
            </a:extLst>
          </p:cNvPr>
          <p:cNvSpPr txBox="1"/>
          <p:nvPr/>
        </p:nvSpPr>
        <p:spPr>
          <a:xfrm>
            <a:off x="1104181" y="870735"/>
            <a:ext cx="10575985" cy="5632311"/>
          </a:xfrm>
          <a:prstGeom prst="rect">
            <a:avLst/>
          </a:prstGeom>
          <a:noFill/>
        </p:spPr>
        <p:txBody>
          <a:bodyPr wrap="square">
            <a:spAutoFit/>
          </a:bodyPr>
          <a:lstStyle/>
          <a:p>
            <a:pPr algn="ctr">
              <a:lnSpc>
                <a:spcPct val="150000"/>
              </a:lnSpc>
            </a:pPr>
            <a:r>
              <a:rPr lang="es-MX" sz="2000" dirty="0">
                <a:latin typeface="Amasis MT Pro" panose="02040504050005020304" pitchFamily="18" charset="0"/>
                <a:ea typeface="Calibri" panose="020F0502020204030204" pitchFamily="34" charset="0"/>
              </a:rPr>
              <a:t>Pongamos un ejemplo para entender de mejor manera el aprendizaje no asociativo:</a:t>
            </a:r>
          </a:p>
          <a:p>
            <a:pPr algn="ctr">
              <a:lnSpc>
                <a:spcPct val="150000"/>
              </a:lnSpc>
            </a:pPr>
            <a:endParaRPr lang="es-MX" sz="2000" dirty="0">
              <a:latin typeface="Amasis MT Pro" panose="02040504050005020304" pitchFamily="18" charset="0"/>
              <a:ea typeface="Calibri" panose="020F0502020204030204" pitchFamily="34" charset="0"/>
            </a:endParaRPr>
          </a:p>
          <a:p>
            <a:pPr algn="ctr">
              <a:lnSpc>
                <a:spcPct val="150000"/>
              </a:lnSpc>
            </a:pPr>
            <a:r>
              <a:rPr lang="es-MX" sz="2000" dirty="0">
                <a:effectLst/>
                <a:latin typeface="Amasis MT Pro" panose="02040504050005020304" pitchFamily="18" charset="0"/>
                <a:ea typeface="Calibri" panose="020F0502020204030204" pitchFamily="34" charset="0"/>
              </a:rPr>
              <a:t>Es</a:t>
            </a:r>
            <a:r>
              <a:rPr lang="es-MX" sz="2000" dirty="0">
                <a:latin typeface="Amasis MT Pro" panose="02040504050005020304" pitchFamily="18" charset="0"/>
                <a:ea typeface="Calibri" panose="020F0502020204030204" pitchFamily="34" charset="0"/>
              </a:rPr>
              <a:t> </a:t>
            </a:r>
            <a:r>
              <a:rPr lang="es-MX" sz="2000" dirty="0">
                <a:effectLst/>
                <a:latin typeface="Amasis MT Pro" panose="02040504050005020304" pitchFamily="18" charset="0"/>
                <a:ea typeface="Calibri" panose="020F0502020204030204" pitchFamily="34" charset="0"/>
              </a:rPr>
              <a:t>normal que, al entrar en el establecimiento, oigamos las voces de los demás clientes, que están charlando de sus cosas. A medida que van pasando los minutos y nos tomamos algo con nuestros </a:t>
            </a:r>
            <a:r>
              <a:rPr lang="es-MX" sz="2000" dirty="0" smtClean="0">
                <a:effectLst/>
                <a:latin typeface="Amasis MT Pro" panose="02040504050005020304" pitchFamily="18" charset="0"/>
                <a:ea typeface="Calibri" panose="020F0502020204030204" pitchFamily="34" charset="0"/>
              </a:rPr>
              <a:t>amigos, </a:t>
            </a:r>
            <a:r>
              <a:rPr lang="es-MX" sz="2000" dirty="0">
                <a:effectLst/>
                <a:latin typeface="Amasis MT Pro" panose="02040504050005020304" pitchFamily="18" charset="0"/>
                <a:ea typeface="Calibri" panose="020F0502020204030204" pitchFamily="34" charset="0"/>
              </a:rPr>
              <a:t>dejamos de prestar atención a las demás </a:t>
            </a:r>
            <a:r>
              <a:rPr lang="es-MX" sz="2000" dirty="0" smtClean="0">
                <a:effectLst/>
                <a:latin typeface="Amasis MT Pro" panose="02040504050005020304" pitchFamily="18" charset="0"/>
                <a:ea typeface="Calibri" panose="020F0502020204030204" pitchFamily="34" charset="0"/>
              </a:rPr>
              <a:t>conversaciones, </a:t>
            </a:r>
            <a:r>
              <a:rPr lang="es-MX" sz="2000" dirty="0">
                <a:effectLst/>
                <a:latin typeface="Amasis MT Pro" panose="02040504050005020304" pitchFamily="18" charset="0"/>
                <a:ea typeface="Calibri" panose="020F0502020204030204" pitchFamily="34" charset="0"/>
              </a:rPr>
              <a:t>es </a:t>
            </a:r>
            <a:r>
              <a:rPr lang="es-MX" sz="2000" dirty="0" smtClean="0">
                <a:effectLst/>
                <a:latin typeface="Amasis MT Pro" panose="02040504050005020304" pitchFamily="18" charset="0"/>
                <a:ea typeface="Calibri" panose="020F0502020204030204" pitchFamily="34" charset="0"/>
              </a:rPr>
              <a:t>decir, </a:t>
            </a:r>
            <a:r>
              <a:rPr lang="es-MX" sz="2000" dirty="0">
                <a:effectLst/>
                <a:latin typeface="Amasis MT Pro" panose="02040504050005020304" pitchFamily="18" charset="0"/>
                <a:ea typeface="Calibri" panose="020F0502020204030204" pitchFamily="34" charset="0"/>
              </a:rPr>
              <a:t>nos hemos acostumbrado. Ya no nos causa </a:t>
            </a:r>
            <a:r>
              <a:rPr lang="es-MX" sz="2000" dirty="0" smtClean="0">
                <a:latin typeface="Amasis MT Pro" panose="02040504050005020304" pitchFamily="18" charset="0"/>
                <a:ea typeface="Calibri" panose="020F0502020204030204" pitchFamily="34" charset="0"/>
              </a:rPr>
              <a:t>problema</a:t>
            </a:r>
            <a:r>
              <a:rPr lang="es-MX" sz="2000" dirty="0" smtClean="0">
                <a:effectLst/>
                <a:latin typeface="Amasis MT Pro" panose="02040504050005020304" pitchFamily="18" charset="0"/>
                <a:ea typeface="Calibri" panose="020F0502020204030204" pitchFamily="34" charset="0"/>
              </a:rPr>
              <a:t> </a:t>
            </a:r>
            <a:r>
              <a:rPr lang="es-MX" sz="2000" dirty="0">
                <a:effectLst/>
                <a:latin typeface="Amasis MT Pro" panose="02040504050005020304" pitchFamily="18" charset="0"/>
                <a:ea typeface="Calibri" panose="020F0502020204030204" pitchFamily="34" charset="0"/>
              </a:rPr>
              <a:t>perder el hilo de la conversación o no ser capaz de escuchar bien lo que nuestros amigos nos tienen que decir. </a:t>
            </a:r>
          </a:p>
          <a:p>
            <a:pPr algn="ctr">
              <a:lnSpc>
                <a:spcPct val="150000"/>
              </a:lnSpc>
            </a:pPr>
            <a:r>
              <a:rPr lang="es-MX" sz="2000" dirty="0">
                <a:effectLst/>
                <a:latin typeface="Amasis MT Pro" panose="02040504050005020304" pitchFamily="18" charset="0"/>
                <a:ea typeface="Calibri" panose="020F0502020204030204" pitchFamily="34" charset="0"/>
              </a:rPr>
              <a:t>Para </a:t>
            </a:r>
            <a:r>
              <a:rPr lang="es-MX" sz="2000" dirty="0" err="1" smtClean="0">
                <a:effectLst/>
                <a:latin typeface="Amasis MT Pro" panose="02040504050005020304" pitchFamily="18" charset="0"/>
                <a:ea typeface="Calibri" panose="020F0502020204030204" pitchFamily="34" charset="0"/>
              </a:rPr>
              <a:t>Algarabel</a:t>
            </a:r>
            <a:r>
              <a:rPr lang="es-MX" sz="2000" dirty="0" smtClean="0">
                <a:effectLst/>
                <a:latin typeface="Amasis MT Pro" panose="02040504050005020304" pitchFamily="18" charset="0"/>
                <a:ea typeface="Calibri" panose="020F0502020204030204" pitchFamily="34" charset="0"/>
              </a:rPr>
              <a:t> (2012</a:t>
            </a:r>
            <a:r>
              <a:rPr lang="es-MX" sz="2000" dirty="0">
                <a:effectLst/>
                <a:latin typeface="Amasis MT Pro" panose="02040504050005020304" pitchFamily="18" charset="0"/>
                <a:ea typeface="Calibri" panose="020F0502020204030204" pitchFamily="34" charset="0"/>
              </a:rPr>
              <a:t>), la principal </a:t>
            </a:r>
            <a:r>
              <a:rPr lang="es-MX" sz="2000" b="1" dirty="0">
                <a:effectLst/>
                <a:latin typeface="Amasis MT Pro" panose="02040504050005020304" pitchFamily="18" charset="0"/>
                <a:ea typeface="Calibri" panose="020F0502020204030204" pitchFamily="34" charset="0"/>
              </a:rPr>
              <a:t>característica </a:t>
            </a:r>
            <a:r>
              <a:rPr lang="es-MX" sz="2000" dirty="0">
                <a:effectLst/>
                <a:latin typeface="Amasis MT Pro" panose="02040504050005020304" pitchFamily="18" charset="0"/>
                <a:ea typeface="Calibri" panose="020F0502020204030204" pitchFamily="34" charset="0"/>
              </a:rPr>
              <a:t>del </a:t>
            </a:r>
            <a:r>
              <a:rPr lang="es-MX" sz="2000" b="1" dirty="0">
                <a:effectLst/>
                <a:latin typeface="Amasis MT Pro" panose="02040504050005020304" pitchFamily="18" charset="0"/>
                <a:ea typeface="Calibri" panose="020F0502020204030204" pitchFamily="34" charset="0"/>
              </a:rPr>
              <a:t>aprendizaje no asociativo </a:t>
            </a:r>
            <a:r>
              <a:rPr lang="es-MX" sz="2000" dirty="0">
                <a:effectLst/>
                <a:latin typeface="Amasis MT Pro" panose="02040504050005020304" pitchFamily="18" charset="0"/>
                <a:ea typeface="Calibri" panose="020F0502020204030204" pitchFamily="34" charset="0"/>
              </a:rPr>
              <a:t>es que es capaz de provocar cambios en la conducta o respuesta del individuo sin necesidad de que haya varios estímulos relacionándose entre sí, de ahí lo de no asociativo. Se diferencia de su contraparte, el aprendizaje asociativo</a:t>
            </a:r>
            <a:r>
              <a:rPr lang="es-MX" sz="2000" dirty="0">
                <a:effectLst/>
                <a:latin typeface="Amasis MT Pro" panose="02040504050005020304" pitchFamily="18" charset="0"/>
              </a:rPr>
              <a:t> </a:t>
            </a:r>
            <a:endParaRPr lang="es-MX" sz="2000" dirty="0">
              <a:latin typeface="Amasis MT Pro" panose="02040504050005020304" pitchFamily="18" charset="0"/>
            </a:endParaRPr>
          </a:p>
        </p:txBody>
      </p:sp>
      <p:sp>
        <p:nvSpPr>
          <p:cNvPr id="2" name="CuadroTexto 1">
            <a:extLst>
              <a:ext uri="{FF2B5EF4-FFF2-40B4-BE49-F238E27FC236}">
                <a16:creationId xmlns:a16="http://schemas.microsoft.com/office/drawing/2014/main" id="{06ED5548-687A-4E30-B70B-F5FA4188C482}"/>
              </a:ext>
            </a:extLst>
          </p:cNvPr>
          <p:cNvSpPr txBox="1"/>
          <p:nvPr/>
        </p:nvSpPr>
        <p:spPr>
          <a:xfrm>
            <a:off x="3646036" y="394239"/>
            <a:ext cx="5948103" cy="400110"/>
          </a:xfrm>
          <a:prstGeom prst="rect">
            <a:avLst/>
          </a:prstGeom>
          <a:noFill/>
        </p:spPr>
        <p:txBody>
          <a:bodyPr wrap="none" rtlCol="0">
            <a:spAutoFit/>
          </a:bodyPr>
          <a:lstStyle/>
          <a:p>
            <a:r>
              <a:rPr lang="es-MX" sz="2000" b="1" dirty="0"/>
              <a:t>EJEMPLO DE APRENDIZAJE NO ASOCIATIVO</a:t>
            </a:r>
          </a:p>
        </p:txBody>
      </p:sp>
    </p:spTree>
    <p:extLst>
      <p:ext uri="{BB962C8B-B14F-4D97-AF65-F5344CB8AC3E}">
        <p14:creationId xmlns:p14="http://schemas.microsoft.com/office/powerpoint/2010/main" val="1609754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EF80965F-FC29-C7DB-FCCA-136DD22D1B4F}"/>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4ECAEC83-1216-587D-D27A-264CC94CA119}"/>
              </a:ext>
            </a:extLst>
          </p:cNvPr>
          <p:cNvSpPr txBox="1"/>
          <p:nvPr/>
        </p:nvSpPr>
        <p:spPr>
          <a:xfrm>
            <a:off x="741750" y="1104181"/>
            <a:ext cx="11046125" cy="2400657"/>
          </a:xfrm>
          <a:prstGeom prst="rect">
            <a:avLst/>
          </a:prstGeom>
          <a:noFill/>
        </p:spPr>
        <p:txBody>
          <a:bodyPr wrap="square">
            <a:spAutoFit/>
          </a:bodyPr>
          <a:lstStyle/>
          <a:p>
            <a:pPr algn="ctr">
              <a:lnSpc>
                <a:spcPct val="150000"/>
              </a:lnSpc>
            </a:pPr>
            <a:r>
              <a:rPr lang="es-MX" sz="2000" dirty="0">
                <a:latin typeface="Amasis MT Pro" panose="02040504050005020304" pitchFamily="18" charset="0"/>
                <a:ea typeface="Calibri" panose="020F0502020204030204" pitchFamily="34" charset="0"/>
              </a:rPr>
              <a:t>La </a:t>
            </a:r>
            <a:r>
              <a:rPr lang="es-MX" sz="2000" b="1" dirty="0">
                <a:latin typeface="Amasis MT Pro" panose="02040504050005020304" pitchFamily="18" charset="0"/>
                <a:ea typeface="Calibri" panose="020F0502020204030204" pitchFamily="34" charset="0"/>
              </a:rPr>
              <a:t>diferencia</a:t>
            </a:r>
            <a:r>
              <a:rPr lang="es-MX" sz="2000" dirty="0">
                <a:latin typeface="Amasis MT Pro" panose="02040504050005020304" pitchFamily="18" charset="0"/>
                <a:ea typeface="Calibri" panose="020F0502020204030204" pitchFamily="34" charset="0"/>
              </a:rPr>
              <a:t> entre los dos tipos de aprendizaje se encuentra en que </a:t>
            </a:r>
            <a:r>
              <a:rPr lang="es-MX" sz="2000" dirty="0">
                <a:effectLst/>
                <a:latin typeface="Amasis MT Pro" panose="02040504050005020304" pitchFamily="18" charset="0"/>
                <a:ea typeface="Calibri" panose="020F0502020204030204" pitchFamily="34" charset="0"/>
              </a:rPr>
              <a:t>el aprendizaje </a:t>
            </a:r>
            <a:r>
              <a:rPr lang="es-MX" sz="2000" dirty="0" smtClean="0">
                <a:effectLst/>
                <a:latin typeface="Amasis MT Pro" panose="02040504050005020304" pitchFamily="18" charset="0"/>
                <a:ea typeface="Calibri" panose="020F0502020204030204" pitchFamily="34" charset="0"/>
              </a:rPr>
              <a:t>asociativo </a:t>
            </a:r>
            <a:r>
              <a:rPr lang="es-MX" sz="2000" dirty="0">
                <a:effectLst/>
                <a:latin typeface="Amasis MT Pro" panose="02040504050005020304" pitchFamily="18" charset="0"/>
                <a:ea typeface="Calibri" panose="020F0502020204030204" pitchFamily="34" charset="0"/>
              </a:rPr>
              <a:t>se da por medio de conexión de </a:t>
            </a:r>
            <a:r>
              <a:rPr lang="es-MX" sz="2000" b="1" dirty="0">
                <a:effectLst/>
                <a:latin typeface="Amasis MT Pro" panose="02040504050005020304" pitchFamily="18" charset="0"/>
                <a:ea typeface="Calibri" panose="020F0502020204030204" pitchFamily="34" charset="0"/>
              </a:rPr>
              <a:t>ideas y experiencias</a:t>
            </a:r>
            <a:r>
              <a:rPr lang="es-MX" sz="2000" dirty="0">
                <a:effectLst/>
                <a:latin typeface="Amasis MT Pro" panose="02040504050005020304" pitchFamily="18" charset="0"/>
                <a:ea typeface="Calibri" panose="020F0502020204030204" pitchFamily="34" charset="0"/>
              </a:rPr>
              <a:t>. Un ejemplo clásico de aprendizaje asociativo sería el  experimento de Pavlov que, presentando comida a un perro y haciendo sonar una campana a la vez, hizo que el </a:t>
            </a:r>
            <a:r>
              <a:rPr lang="es-MX" sz="2000" dirty="0">
                <a:latin typeface="Amasis MT Pro" panose="02040504050005020304" pitchFamily="18" charset="0"/>
                <a:ea typeface="Calibri" panose="020F0502020204030204" pitchFamily="34" charset="0"/>
              </a:rPr>
              <a:t>perro</a:t>
            </a:r>
            <a:r>
              <a:rPr lang="es-MX" sz="2000" dirty="0">
                <a:effectLst/>
                <a:latin typeface="Amasis MT Pro" panose="02040504050005020304" pitchFamily="18" charset="0"/>
                <a:ea typeface="Calibri" panose="020F0502020204030204" pitchFamily="34" charset="0"/>
              </a:rPr>
              <a:t> asociara el ruido de ese instrumento con el alimento</a:t>
            </a:r>
            <a:r>
              <a:rPr lang="es-MX" sz="2000" dirty="0">
                <a:latin typeface="Amasis MT Pro" panose="02040504050005020304" pitchFamily="18" charset="0"/>
                <a:ea typeface="Calibri" panose="020F0502020204030204" pitchFamily="34" charset="0"/>
              </a:rPr>
              <a:t> (</a:t>
            </a:r>
            <a:r>
              <a:rPr lang="es-MX" sz="2000" dirty="0" smtClean="0">
                <a:latin typeface="Amasis MT Pro" panose="02040504050005020304" pitchFamily="18" charset="0"/>
                <a:ea typeface="Calibri" panose="020F0502020204030204" pitchFamily="34" charset="0"/>
              </a:rPr>
              <a:t>Domjan</a:t>
            </a:r>
            <a:r>
              <a:rPr lang="es-MX" sz="2000" dirty="0">
                <a:latin typeface="Amasis MT Pro" panose="02040504050005020304" pitchFamily="18" charset="0"/>
                <a:ea typeface="Calibri" panose="020F0502020204030204" pitchFamily="34" charset="0"/>
              </a:rPr>
              <a:t>, 2010).</a:t>
            </a:r>
            <a:endParaRPr lang="es-MX" sz="2000" dirty="0">
              <a:latin typeface="Amasis MT Pro" panose="02040504050005020304" pitchFamily="18" charset="0"/>
            </a:endParaRPr>
          </a:p>
        </p:txBody>
      </p:sp>
      <p:pic>
        <p:nvPicPr>
          <p:cNvPr id="4098" name="Picture 2" descr="▷ Teoría Estímulo - Respuesta ✍ » Concepto, Etapas y Aplicación">
            <a:extLst>
              <a:ext uri="{FF2B5EF4-FFF2-40B4-BE49-F238E27FC236}">
                <a16:creationId xmlns:a16="http://schemas.microsoft.com/office/drawing/2014/main" id="{213BBFDA-9877-0F24-9E58-4ECEFBD1DC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3347" y="3507759"/>
            <a:ext cx="2725306" cy="2725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404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A98561F-DD6C-C008-CBAE-3383E67822C2}"/>
              </a:ext>
            </a:extLst>
          </p:cNvPr>
          <p:cNvSpPr txBox="1"/>
          <p:nvPr/>
        </p:nvSpPr>
        <p:spPr>
          <a:xfrm>
            <a:off x="799381" y="771672"/>
            <a:ext cx="10593238" cy="3323987"/>
          </a:xfrm>
          <a:prstGeom prst="rect">
            <a:avLst/>
          </a:prstGeom>
          <a:noFill/>
        </p:spPr>
        <p:txBody>
          <a:bodyPr wrap="square">
            <a:spAutoFit/>
          </a:bodyPr>
          <a:lstStyle/>
          <a:p>
            <a:pPr algn="ctr">
              <a:lnSpc>
                <a:spcPct val="150000"/>
              </a:lnSpc>
            </a:pPr>
            <a:r>
              <a:rPr lang="es-MX" sz="2000" dirty="0">
                <a:effectLst/>
                <a:latin typeface="Amasis MT Pro" panose="02040504050005020304" pitchFamily="18" charset="0"/>
                <a:ea typeface="Calibri" panose="020F0502020204030204" pitchFamily="34" charset="0"/>
                <a:cs typeface="Times New Roman" panose="02020603050405020304" pitchFamily="18" charset="0"/>
              </a:rPr>
              <a:t>Para </a:t>
            </a:r>
            <a:r>
              <a:rPr lang="es-MX" sz="2000" dirty="0" err="1" smtClean="0">
                <a:effectLst/>
                <a:latin typeface="Amasis MT Pro" panose="02040504050005020304" pitchFamily="18" charset="0"/>
                <a:ea typeface="Calibri" panose="020F0502020204030204" pitchFamily="34" charset="0"/>
                <a:cs typeface="Times New Roman" panose="02020603050405020304" pitchFamily="18" charset="0"/>
              </a:rPr>
              <a:t>Algarabel</a:t>
            </a:r>
            <a:r>
              <a:rPr lang="es-MX" sz="2000" dirty="0" smtClean="0">
                <a:effectLst/>
                <a:latin typeface="Amasis MT Pro" panose="02040504050005020304" pitchFamily="18" charset="0"/>
                <a:ea typeface="Calibri" panose="020F0502020204030204" pitchFamily="34" charset="0"/>
                <a:cs typeface="Times New Roman" panose="02020603050405020304" pitchFamily="18" charset="0"/>
              </a:rPr>
              <a:t> (2010) </a:t>
            </a:r>
            <a:r>
              <a:rPr lang="es-MX" sz="2000" dirty="0">
                <a:effectLst/>
                <a:latin typeface="Amasis MT Pro" panose="02040504050005020304" pitchFamily="18" charset="0"/>
                <a:ea typeface="Calibri" panose="020F0502020204030204" pitchFamily="34" charset="0"/>
                <a:cs typeface="Times New Roman" panose="02020603050405020304" pitchFamily="18" charset="0"/>
              </a:rPr>
              <a:t>el aprendizaje </a:t>
            </a:r>
            <a:r>
              <a:rPr lang="es-MX" sz="2000" b="1" dirty="0">
                <a:effectLst/>
                <a:latin typeface="Amasis MT Pro" panose="02040504050005020304" pitchFamily="18" charset="0"/>
                <a:ea typeface="Calibri" panose="020F0502020204030204" pitchFamily="34" charset="0"/>
                <a:cs typeface="Times New Roman" panose="02020603050405020304" pitchFamily="18" charset="0"/>
              </a:rPr>
              <a:t>no asociativo</a:t>
            </a:r>
            <a:r>
              <a:rPr lang="es-MX" sz="2000" b="1" dirty="0">
                <a:solidFill>
                  <a:srgbClr val="524D66"/>
                </a:solidFill>
                <a:effectLst/>
                <a:latin typeface="Amasis MT Pro" panose="02040504050005020304" pitchFamily="18" charset="0"/>
                <a:ea typeface="Calibri" panose="020F0502020204030204" pitchFamily="34" charset="0"/>
                <a:cs typeface="Times New Roman" panose="02020603050405020304" pitchFamily="18" charset="0"/>
              </a:rPr>
              <a:t> </a:t>
            </a:r>
            <a:r>
              <a:rPr lang="es-MX" sz="2000" dirty="0">
                <a:effectLst/>
                <a:latin typeface="Amasis MT Pro" panose="02040504050005020304" pitchFamily="18" charset="0"/>
                <a:ea typeface="Calibri" panose="020F0502020204030204" pitchFamily="34" charset="0"/>
                <a:cs typeface="Times New Roman" panose="02020603050405020304" pitchFamily="18" charset="0"/>
              </a:rPr>
              <a:t>es de los aprendizajes más simples, y es común en</a:t>
            </a:r>
            <a:r>
              <a:rPr lang="es-MX" sz="2000" b="1" dirty="0">
                <a:solidFill>
                  <a:srgbClr val="524D66"/>
                </a:solidFill>
                <a:effectLst/>
                <a:latin typeface="Amasis MT Pro" panose="02040504050005020304" pitchFamily="18" charset="0"/>
                <a:ea typeface="Calibri" panose="020F0502020204030204" pitchFamily="34" charset="0"/>
                <a:cs typeface="Times New Roman" panose="02020603050405020304" pitchFamily="18" charset="0"/>
              </a:rPr>
              <a:t> </a:t>
            </a:r>
            <a:r>
              <a:rPr lang="es-MX" sz="2000" dirty="0">
                <a:effectLst/>
                <a:latin typeface="Amasis MT Pro" panose="02040504050005020304" pitchFamily="18" charset="0"/>
                <a:ea typeface="Calibri" panose="020F0502020204030204" pitchFamily="34" charset="0"/>
                <a:cs typeface="Times New Roman" panose="02020603050405020304" pitchFamily="18" charset="0"/>
              </a:rPr>
              <a:t>muchas especies. Al igual que sucede con el aprendizaje asociativo, el no asociativo fue originalmente descrito por la psicología conductista, rama que en sus orígenes estaba centrada exclusivamente en el comportamiento visible y dejaba de lado los procesos mentales. Con el paso del tiempo se ha ido teniendo más en cuenta los procesos mentales, y se ha usado </a:t>
            </a:r>
            <a:r>
              <a:rPr lang="es-MX" sz="2000" dirty="0">
                <a:solidFill>
                  <a:srgbClr val="000000"/>
                </a:solidFill>
                <a:effectLst/>
                <a:latin typeface="Amasis MT Pro" panose="02040504050005020304" pitchFamily="18" charset="0"/>
                <a:ea typeface="Calibri" panose="020F0502020204030204" pitchFamily="34" charset="0"/>
                <a:cs typeface="Times New Roman" panose="02020603050405020304" pitchFamily="18" charset="0"/>
              </a:rPr>
              <a:t>el aprendizaje no asociativo en el ámbito terapéutico y educativo.</a:t>
            </a:r>
            <a:endParaRPr lang="es-MX" dirty="0">
              <a:effectLst/>
              <a:latin typeface="Amasis MT Pro" panose="02040504050005020304" pitchFamily="18" charset="0"/>
              <a:ea typeface="Calibri" panose="020F0502020204030204" pitchFamily="34" charset="0"/>
              <a:cs typeface="Times New Roman" panose="02020603050405020304" pitchFamily="18" charset="0"/>
            </a:endParaRPr>
          </a:p>
        </p:txBody>
      </p:sp>
      <p:pic>
        <p:nvPicPr>
          <p:cNvPr id="6" name="Gráfico 5" descr="Braille">
            <a:extLst>
              <a:ext uri="{FF2B5EF4-FFF2-40B4-BE49-F238E27FC236}">
                <a16:creationId xmlns:a16="http://schemas.microsoft.com/office/drawing/2014/main" id="{BBF348E0-5383-B885-588C-BABF27E3E5F1}"/>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pic>
        <p:nvPicPr>
          <p:cNvPr id="5122" name="Picture 2" descr="Los estímulos olfativos y auditivos cambian la percepción de nuestro cuerpo  | UC3M">
            <a:extLst>
              <a:ext uri="{FF2B5EF4-FFF2-40B4-BE49-F238E27FC236}">
                <a16:creationId xmlns:a16="http://schemas.microsoft.com/office/drawing/2014/main" id="{072F09CD-3B6B-3C89-BB04-260482FFC6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2878" y="4095659"/>
            <a:ext cx="40513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07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1C4CCFD6-E5E1-9674-FC81-558EBB02AC6B}"/>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17732CCF-3659-B1C2-C8EA-C95B696B5719}"/>
              </a:ext>
            </a:extLst>
          </p:cNvPr>
          <p:cNvSpPr txBox="1"/>
          <p:nvPr/>
        </p:nvSpPr>
        <p:spPr>
          <a:xfrm>
            <a:off x="460794" y="821282"/>
            <a:ext cx="11270412" cy="4247317"/>
          </a:xfrm>
          <a:prstGeom prst="rect">
            <a:avLst/>
          </a:prstGeom>
          <a:noFill/>
        </p:spPr>
        <p:txBody>
          <a:bodyPr wrap="square">
            <a:spAutoFit/>
          </a:bodyPr>
          <a:lstStyle/>
          <a:p>
            <a:pPr algn="ctr">
              <a:lnSpc>
                <a:spcPct val="150000"/>
              </a:lnSpc>
            </a:pPr>
            <a:r>
              <a:rPr lang="es-MX" sz="2000" dirty="0">
                <a:solidFill>
                  <a:srgbClr val="000000"/>
                </a:solidFill>
                <a:effectLst/>
                <a:latin typeface="Amasis MT Pro" panose="02040504050005020304" pitchFamily="18" charset="0"/>
                <a:ea typeface="Calibri" panose="020F0502020204030204" pitchFamily="34" charset="0"/>
              </a:rPr>
              <a:t>El aprendizaje no asociativo se puede dar por medio de uno de los</a:t>
            </a:r>
            <a:r>
              <a:rPr lang="es-MX" sz="2000" b="1" dirty="0">
                <a:solidFill>
                  <a:srgbClr val="000000"/>
                </a:solidFill>
                <a:effectLst/>
                <a:latin typeface="Amasis MT Pro" panose="02040504050005020304" pitchFamily="18" charset="0"/>
                <a:ea typeface="Calibri" panose="020F0502020204030204" pitchFamily="34" charset="0"/>
              </a:rPr>
              <a:t> </a:t>
            </a:r>
            <a:r>
              <a:rPr lang="es-MX" sz="2000" dirty="0">
                <a:solidFill>
                  <a:srgbClr val="000000"/>
                </a:solidFill>
                <a:effectLst/>
                <a:latin typeface="Amasis MT Pro" panose="02040504050005020304" pitchFamily="18" charset="0"/>
                <a:ea typeface="Calibri" panose="020F0502020204030204" pitchFamily="34" charset="0"/>
              </a:rPr>
              <a:t>siguientes dos procesos: </a:t>
            </a:r>
          </a:p>
          <a:p>
            <a:pPr algn="just">
              <a:lnSpc>
                <a:spcPct val="150000"/>
              </a:lnSpc>
            </a:pPr>
            <a:endParaRPr lang="es-MX" sz="2000" dirty="0">
              <a:solidFill>
                <a:srgbClr val="000000"/>
              </a:solidFill>
              <a:effectLst/>
              <a:latin typeface="Amasis MT Pro" panose="02040504050005020304" pitchFamily="18" charset="0"/>
              <a:ea typeface="Calibri" panose="020F0502020204030204" pitchFamily="34" charset="0"/>
            </a:endParaRPr>
          </a:p>
          <a:p>
            <a:pPr marL="342900" indent="-342900" algn="ctr">
              <a:lnSpc>
                <a:spcPct val="150000"/>
              </a:lnSpc>
              <a:buFont typeface="Arial" panose="020B0604020202020204" pitchFamily="34" charset="0"/>
              <a:buChar char="•"/>
            </a:pPr>
            <a:r>
              <a:rPr lang="es-MX" sz="2000" dirty="0">
                <a:solidFill>
                  <a:srgbClr val="002060"/>
                </a:solidFill>
                <a:latin typeface="Amasis MT Pro" panose="02040504050005020304" pitchFamily="18" charset="0"/>
                <a:ea typeface="Calibri" panose="020F0502020204030204" pitchFamily="34" charset="0"/>
              </a:rPr>
              <a:t>H</a:t>
            </a:r>
            <a:r>
              <a:rPr lang="es-MX" sz="2000" dirty="0">
                <a:solidFill>
                  <a:srgbClr val="002060"/>
                </a:solidFill>
                <a:effectLst/>
                <a:latin typeface="Amasis MT Pro" panose="02040504050005020304" pitchFamily="18" charset="0"/>
                <a:ea typeface="Calibri" panose="020F0502020204030204" pitchFamily="34" charset="0"/>
              </a:rPr>
              <a:t>abituación </a:t>
            </a:r>
          </a:p>
          <a:p>
            <a:pPr marL="342900" indent="-342900" algn="ctr">
              <a:lnSpc>
                <a:spcPct val="150000"/>
              </a:lnSpc>
              <a:buFont typeface="Arial" panose="020B0604020202020204" pitchFamily="34" charset="0"/>
              <a:buChar char="•"/>
            </a:pPr>
            <a:r>
              <a:rPr lang="es-MX" sz="2000" dirty="0">
                <a:solidFill>
                  <a:srgbClr val="002060"/>
                </a:solidFill>
                <a:latin typeface="Amasis MT Pro" panose="02040504050005020304" pitchFamily="18" charset="0"/>
                <a:ea typeface="Calibri" panose="020F0502020204030204" pitchFamily="34" charset="0"/>
              </a:rPr>
              <a:t>S</a:t>
            </a:r>
            <a:r>
              <a:rPr lang="es-MX" sz="2000" dirty="0">
                <a:solidFill>
                  <a:srgbClr val="002060"/>
                </a:solidFill>
                <a:effectLst/>
                <a:latin typeface="Amasis MT Pro" panose="02040504050005020304" pitchFamily="18" charset="0"/>
                <a:ea typeface="Calibri" panose="020F0502020204030204" pitchFamily="34" charset="0"/>
              </a:rPr>
              <a:t>ensibilización</a:t>
            </a:r>
            <a:endParaRPr lang="es-MX" sz="2000" b="1" dirty="0">
              <a:solidFill>
                <a:srgbClr val="002060"/>
              </a:solidFill>
              <a:effectLst/>
              <a:latin typeface="Amasis MT Pro" panose="02040504050005020304" pitchFamily="18" charset="0"/>
              <a:ea typeface="Calibri" panose="020F0502020204030204" pitchFamily="34" charset="0"/>
            </a:endParaRPr>
          </a:p>
          <a:p>
            <a:pPr algn="ctr">
              <a:lnSpc>
                <a:spcPct val="150000"/>
              </a:lnSpc>
            </a:pPr>
            <a:endParaRPr lang="es-MX" sz="2000" b="1" dirty="0">
              <a:solidFill>
                <a:srgbClr val="000000"/>
              </a:solidFill>
              <a:latin typeface="Amasis MT Pro" panose="02040504050005020304" pitchFamily="18" charset="0"/>
              <a:ea typeface="Calibri" panose="020F0502020204030204" pitchFamily="34" charset="0"/>
            </a:endParaRPr>
          </a:p>
          <a:p>
            <a:pPr algn="ctr">
              <a:lnSpc>
                <a:spcPct val="150000"/>
              </a:lnSpc>
            </a:pPr>
            <a:r>
              <a:rPr lang="es-MX" sz="2000" dirty="0">
                <a:solidFill>
                  <a:srgbClr val="000000"/>
                </a:solidFill>
                <a:effectLst/>
                <a:latin typeface="Amasis MT Pro" panose="02040504050005020304" pitchFamily="18" charset="0"/>
                <a:ea typeface="Calibri" panose="020F0502020204030204" pitchFamily="34" charset="0"/>
              </a:rPr>
              <a:t>Generalmente, estos procesos son complementarios y opuestos, son la base de muchas de nuestras experiencias diarias y comportamiento. </a:t>
            </a:r>
            <a:r>
              <a:rPr lang="es-ES_tradnl" sz="2000" dirty="0">
                <a:effectLst/>
                <a:latin typeface="Amasis MT Pro" panose="02040504050005020304" pitchFamily="18" charset="0"/>
                <a:ea typeface="Calibri" panose="020F0502020204030204" pitchFamily="34" charset="0"/>
              </a:rPr>
              <a:t>El aprendizaje no asociativo ocurre cuando tiene lugar una modificación conductual relativamente permanente a causa de la exposición repetida a un estímulo aislado </a:t>
            </a:r>
            <a:r>
              <a:rPr lang="es-MX" sz="2000" dirty="0">
                <a:effectLst/>
                <a:latin typeface="Amasis MT Pro" panose="02040504050005020304" pitchFamily="18" charset="0"/>
                <a:ea typeface="Calibri" panose="020F0502020204030204" pitchFamily="34" charset="0"/>
              </a:rPr>
              <a:t>(</a:t>
            </a:r>
            <a:r>
              <a:rPr lang="es-MX" sz="2000" dirty="0" smtClean="0">
                <a:effectLst/>
                <a:latin typeface="Amasis MT Pro" panose="02040504050005020304" pitchFamily="18" charset="0"/>
                <a:ea typeface="Calibri" panose="020F0502020204030204" pitchFamily="34" charset="0"/>
              </a:rPr>
              <a:t>Domjan</a:t>
            </a:r>
            <a:r>
              <a:rPr lang="es-MX" sz="2000" dirty="0">
                <a:effectLst/>
                <a:latin typeface="Amasis MT Pro" panose="02040504050005020304" pitchFamily="18" charset="0"/>
                <a:ea typeface="Calibri" panose="020F0502020204030204" pitchFamily="34" charset="0"/>
              </a:rPr>
              <a:t>, 2010)</a:t>
            </a:r>
            <a:endParaRPr lang="es-MX" sz="2000" dirty="0">
              <a:latin typeface="Amasis MT Pro" panose="02040504050005020304" pitchFamily="18" charset="0"/>
            </a:endParaRPr>
          </a:p>
        </p:txBody>
      </p:sp>
      <p:pic>
        <p:nvPicPr>
          <p:cNvPr id="6146" name="Picture 2" descr="Qué son los estímulos 'Súper-normales'? — PsiConecta">
            <a:extLst>
              <a:ext uri="{FF2B5EF4-FFF2-40B4-BE49-F238E27FC236}">
                <a16:creationId xmlns:a16="http://schemas.microsoft.com/office/drawing/2014/main" id="{0B7AFCF7-74C6-73C9-7533-02056D037C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114" y="5013840"/>
            <a:ext cx="2228786" cy="1844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661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áfico 4" descr="Braille">
            <a:extLst>
              <a:ext uri="{FF2B5EF4-FFF2-40B4-BE49-F238E27FC236}">
                <a16:creationId xmlns:a16="http://schemas.microsoft.com/office/drawing/2014/main" id="{102F6C42-0F88-D5ED-122F-CCB713A063DF}"/>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7" name="CuadroTexto 6">
            <a:extLst>
              <a:ext uri="{FF2B5EF4-FFF2-40B4-BE49-F238E27FC236}">
                <a16:creationId xmlns:a16="http://schemas.microsoft.com/office/drawing/2014/main" id="{0BA77679-AB3C-5A13-1DAC-51AE3638F6B2}"/>
              </a:ext>
            </a:extLst>
          </p:cNvPr>
          <p:cNvSpPr txBox="1"/>
          <p:nvPr/>
        </p:nvSpPr>
        <p:spPr>
          <a:xfrm>
            <a:off x="613793" y="768109"/>
            <a:ext cx="10972800" cy="4247317"/>
          </a:xfrm>
          <a:prstGeom prst="rect">
            <a:avLst/>
          </a:prstGeom>
          <a:noFill/>
        </p:spPr>
        <p:txBody>
          <a:bodyPr wrap="square">
            <a:spAutoFit/>
          </a:bodyPr>
          <a:lstStyle/>
          <a:p>
            <a:pPr algn="ctr">
              <a:lnSpc>
                <a:spcPct val="150000"/>
              </a:lnSpc>
            </a:pPr>
            <a:r>
              <a:rPr lang="es-ES_tradnl" sz="2000" dirty="0">
                <a:effectLst/>
                <a:latin typeface="Arial" panose="020B0604020202020204" pitchFamily="34" charset="0"/>
                <a:ea typeface="Calibri" panose="020F0502020204030204" pitchFamily="34" charset="0"/>
                <a:cs typeface="Times New Roman" panose="02020603050405020304" pitchFamily="18" charset="0"/>
              </a:rPr>
              <a:t>Como lo hemos </a:t>
            </a:r>
            <a:r>
              <a:rPr lang="es-ES_tradnl" sz="2000" dirty="0" smtClean="0">
                <a:effectLst/>
                <a:latin typeface="Arial" panose="020B0604020202020204" pitchFamily="34" charset="0"/>
                <a:ea typeface="Calibri" panose="020F0502020204030204" pitchFamily="34" charset="0"/>
                <a:cs typeface="Times New Roman" panose="02020603050405020304" pitchFamily="18" charset="0"/>
              </a:rPr>
              <a:t>visto, </a:t>
            </a:r>
            <a:r>
              <a:rPr lang="es-ES_tradnl" sz="2000" dirty="0">
                <a:effectLst/>
                <a:latin typeface="Arial" panose="020B0604020202020204" pitchFamily="34" charset="0"/>
                <a:ea typeface="Calibri" panose="020F0502020204030204" pitchFamily="34" charset="0"/>
                <a:cs typeface="Times New Roman" panose="02020603050405020304" pitchFamily="18" charset="0"/>
              </a:rPr>
              <a:t>el aprendizaje no asociativo va mucho de la mano con la </a:t>
            </a:r>
            <a:r>
              <a:rPr lang="es-ES_tradnl" sz="2000" b="1" dirty="0">
                <a:effectLst/>
                <a:latin typeface="Arial" panose="020B0604020202020204" pitchFamily="34" charset="0"/>
                <a:ea typeface="Calibri" panose="020F0502020204030204" pitchFamily="34" charset="0"/>
                <a:cs typeface="Times New Roman" panose="02020603050405020304" pitchFamily="18" charset="0"/>
              </a:rPr>
              <a:t>habituación</a:t>
            </a:r>
            <a:r>
              <a:rPr lang="es-ES_tradnl" sz="2000" dirty="0">
                <a:effectLst/>
                <a:latin typeface="Arial" panose="020B0604020202020204" pitchFamily="34" charset="0"/>
                <a:ea typeface="Calibri" panose="020F0502020204030204" pitchFamily="34" charset="0"/>
                <a:cs typeface="Times New Roman" panose="02020603050405020304" pitchFamily="18" charset="0"/>
              </a:rPr>
              <a:t> y la </a:t>
            </a:r>
            <a:r>
              <a:rPr lang="es-ES_tradnl" sz="2000" b="1" dirty="0">
                <a:effectLst/>
                <a:latin typeface="Arial" panose="020B0604020202020204" pitchFamily="34" charset="0"/>
                <a:ea typeface="Calibri" panose="020F0502020204030204" pitchFamily="34" charset="0"/>
                <a:cs typeface="Times New Roman" panose="02020603050405020304" pitchFamily="18" charset="0"/>
              </a:rPr>
              <a:t>sensibilización</a:t>
            </a:r>
            <a:r>
              <a:rPr lang="es-ES_tradnl" sz="2000" dirty="0">
                <a:effectLst/>
                <a:latin typeface="Arial" panose="020B0604020202020204" pitchFamily="34" charset="0"/>
                <a:ea typeface="Calibri" panose="020F0502020204030204" pitchFamily="34" charset="0"/>
                <a:cs typeface="Times New Roman" panose="02020603050405020304" pitchFamily="18" charset="0"/>
              </a:rPr>
              <a:t>, </a:t>
            </a:r>
            <a:r>
              <a:rPr lang="es-ES_tradnl" sz="2000" dirty="0">
                <a:latin typeface="Arial" panose="020B0604020202020204" pitchFamily="34" charset="0"/>
                <a:ea typeface="Calibri" panose="020F0502020204030204" pitchFamily="34" charset="0"/>
                <a:cs typeface="Times New Roman" panose="02020603050405020304" pitchFamily="18" charset="0"/>
              </a:rPr>
              <a:t>estas 2 </a:t>
            </a:r>
            <a:r>
              <a:rPr lang="es-ES_tradnl" sz="2000" dirty="0">
                <a:effectLst/>
                <a:latin typeface="Arial" panose="020B0604020202020204" pitchFamily="34" charset="0"/>
                <a:ea typeface="Calibri" panose="020F0502020204030204" pitchFamily="34" charset="0"/>
                <a:cs typeface="Times New Roman" panose="02020603050405020304" pitchFamily="18" charset="0"/>
              </a:rPr>
              <a:t>pueden considerarse una forma de aprendizaje, ya que al igual que ocurre en el aprendizaje asociativo (condicionamiento clásico y operante) se almacena información y en el futuro la conducta cambia debido a la experiencia.</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ES_tradnl" sz="2000" dirty="0">
              <a:effectLst/>
              <a:latin typeface="Arial" panose="020B0604020202020204" pitchFamily="34" charset="0"/>
              <a:ea typeface="Calibri" panose="020F0502020204030204" pitchFamily="34" charset="0"/>
            </a:endParaRPr>
          </a:p>
          <a:p>
            <a:pPr algn="ctr">
              <a:lnSpc>
                <a:spcPct val="150000"/>
              </a:lnSpc>
            </a:pPr>
            <a:r>
              <a:rPr lang="es-ES_tradnl" sz="2000" dirty="0">
                <a:latin typeface="Arial" panose="020B0604020202020204" pitchFamily="34" charset="0"/>
                <a:ea typeface="Calibri" panose="020F0502020204030204" pitchFamily="34" charset="0"/>
              </a:rPr>
              <a:t>Para </a:t>
            </a:r>
            <a:r>
              <a:rPr lang="es-ES_tradnl" sz="2000" dirty="0" err="1" smtClean="0">
                <a:latin typeface="Arial" panose="020B0604020202020204" pitchFamily="34" charset="0"/>
                <a:ea typeface="Calibri" panose="020F0502020204030204" pitchFamily="34" charset="0"/>
              </a:rPr>
              <a:t>Domjan</a:t>
            </a:r>
            <a:r>
              <a:rPr lang="es-ES_tradnl" sz="2000" dirty="0" smtClean="0">
                <a:latin typeface="Arial" panose="020B0604020202020204" pitchFamily="34" charset="0"/>
                <a:ea typeface="Calibri" panose="020F0502020204030204" pitchFamily="34" charset="0"/>
              </a:rPr>
              <a:t> </a:t>
            </a:r>
            <a:r>
              <a:rPr lang="es-ES_tradnl" sz="2000" dirty="0">
                <a:latin typeface="Arial" panose="020B0604020202020204" pitchFamily="34" charset="0"/>
                <a:ea typeface="Calibri" panose="020F0502020204030204" pitchFamily="34" charset="0"/>
              </a:rPr>
              <a:t>(2010), </a:t>
            </a:r>
            <a:r>
              <a:rPr lang="es-ES_tradnl" sz="2000" dirty="0">
                <a:effectLst/>
                <a:latin typeface="Arial" panose="020B0604020202020204" pitchFamily="34" charset="0"/>
                <a:ea typeface="Calibri" panose="020F0502020204030204" pitchFamily="34" charset="0"/>
              </a:rPr>
              <a:t>el aprendizaje no asociativo implica la </a:t>
            </a:r>
            <a:r>
              <a:rPr lang="es-ES_tradnl" sz="2000" b="1" dirty="0">
                <a:effectLst/>
                <a:latin typeface="Arial" panose="020B0604020202020204" pitchFamily="34" charset="0"/>
                <a:ea typeface="Calibri" panose="020F0502020204030204" pitchFamily="34" charset="0"/>
              </a:rPr>
              <a:t>presentación repetida </a:t>
            </a:r>
            <a:r>
              <a:rPr lang="es-ES_tradnl" sz="2000" dirty="0">
                <a:effectLst/>
                <a:latin typeface="Arial" panose="020B0604020202020204" pitchFamily="34" charset="0"/>
                <a:ea typeface="Calibri" panose="020F0502020204030204" pitchFamily="34" charset="0"/>
              </a:rPr>
              <a:t>de un único </a:t>
            </a:r>
            <a:r>
              <a:rPr lang="es-ES_tradnl" sz="2000" b="1" dirty="0">
                <a:effectLst/>
                <a:latin typeface="Arial" panose="020B0604020202020204" pitchFamily="34" charset="0"/>
                <a:ea typeface="Calibri" panose="020F0502020204030204" pitchFamily="34" charset="0"/>
              </a:rPr>
              <a:t>estímulo</a:t>
            </a:r>
            <a:r>
              <a:rPr lang="es-ES_tradnl" sz="2000" dirty="0">
                <a:effectLst/>
                <a:latin typeface="Arial" panose="020B0604020202020204" pitchFamily="34" charset="0"/>
                <a:ea typeface="Calibri" panose="020F0502020204030204" pitchFamily="34" charset="0"/>
              </a:rPr>
              <a:t>, mientras que el aprendizaje </a:t>
            </a:r>
            <a:r>
              <a:rPr lang="es-ES_tradnl" sz="2000" b="1" dirty="0">
                <a:effectLst/>
                <a:latin typeface="Arial" panose="020B0604020202020204" pitchFamily="34" charset="0"/>
                <a:ea typeface="Calibri" panose="020F0502020204030204" pitchFamily="34" charset="0"/>
              </a:rPr>
              <a:t>asociativo</a:t>
            </a:r>
            <a:r>
              <a:rPr lang="es-ES_tradnl" sz="2000" dirty="0">
                <a:effectLst/>
                <a:latin typeface="Arial" panose="020B0604020202020204" pitchFamily="34" charset="0"/>
                <a:ea typeface="Calibri" panose="020F0502020204030204" pitchFamily="34" charset="0"/>
              </a:rPr>
              <a:t> requiere de, al menos, dos hechos relacionados entre sí, ya sean éstos un estímulo ambiental o una acción del sujeto, que hacen aparecer una consecuencia determinada.</a:t>
            </a:r>
            <a:r>
              <a:rPr lang="es-MX" sz="2000" dirty="0">
                <a:effectLst/>
              </a:rPr>
              <a:t> </a:t>
            </a:r>
            <a:endParaRPr lang="es-MX" sz="2000" dirty="0"/>
          </a:p>
        </p:txBody>
      </p:sp>
      <p:pic>
        <p:nvPicPr>
          <p:cNvPr id="7172" name="Picture 4" descr="Estimulo: Definición, Tipos, Respuesta Celular, Respuesta Sistemática,  Métodos y Técnicas – Arriba Salud">
            <a:extLst>
              <a:ext uri="{FF2B5EF4-FFF2-40B4-BE49-F238E27FC236}">
                <a16:creationId xmlns:a16="http://schemas.microsoft.com/office/drawing/2014/main" id="{71BBEA80-2FD1-C946-A836-B87BFFCC3B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3501" y="5101344"/>
            <a:ext cx="3793091" cy="1625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5119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raille">
            <a:extLst>
              <a:ext uri="{FF2B5EF4-FFF2-40B4-BE49-F238E27FC236}">
                <a16:creationId xmlns:a16="http://schemas.microsoft.com/office/drawing/2014/main" id="{C7EE7AE7-ED31-A745-5110-7AE90DA30D0B}"/>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0" y="0"/>
            <a:ext cx="1104181" cy="1104181"/>
          </a:xfrm>
          <a:prstGeom prst="rect">
            <a:avLst/>
          </a:prstGeom>
        </p:spPr>
      </p:pic>
      <p:sp>
        <p:nvSpPr>
          <p:cNvPr id="6" name="CuadroTexto 5">
            <a:extLst>
              <a:ext uri="{FF2B5EF4-FFF2-40B4-BE49-F238E27FC236}">
                <a16:creationId xmlns:a16="http://schemas.microsoft.com/office/drawing/2014/main" id="{0523AF03-8B85-F933-70EE-A66AA8EB4063}"/>
              </a:ext>
            </a:extLst>
          </p:cNvPr>
          <p:cNvSpPr txBox="1"/>
          <p:nvPr/>
        </p:nvSpPr>
        <p:spPr>
          <a:xfrm>
            <a:off x="552090" y="879098"/>
            <a:ext cx="11097884" cy="3323987"/>
          </a:xfrm>
          <a:prstGeom prst="rect">
            <a:avLst/>
          </a:prstGeom>
          <a:noFill/>
        </p:spPr>
        <p:txBody>
          <a:bodyPr wrap="square">
            <a:spAutoFit/>
          </a:bodyPr>
          <a:lstStyle/>
          <a:p>
            <a:pPr algn="ctr">
              <a:lnSpc>
                <a:spcPct val="150000"/>
              </a:lnSpc>
            </a:pPr>
            <a:r>
              <a:rPr lang="es-ES_tradnl" sz="2000" dirty="0">
                <a:latin typeface="Arial" panose="020B0604020202020204" pitchFamily="34" charset="0"/>
                <a:ea typeface="Calibri" panose="020F0502020204030204" pitchFamily="34" charset="0"/>
              </a:rPr>
              <a:t>L</a:t>
            </a:r>
            <a:r>
              <a:rPr lang="es-ES_tradnl" sz="2000" dirty="0">
                <a:effectLst/>
                <a:latin typeface="Arial" panose="020B0604020202020204" pitchFamily="34" charset="0"/>
                <a:ea typeface="Calibri" panose="020F0502020204030204" pitchFamily="34" charset="0"/>
              </a:rPr>
              <a:t>a </a:t>
            </a:r>
            <a:r>
              <a:rPr lang="es-ES_tradnl" sz="2000" b="1" dirty="0">
                <a:effectLst/>
                <a:latin typeface="Arial" panose="020B0604020202020204" pitchFamily="34" charset="0"/>
                <a:ea typeface="Calibri" panose="020F0502020204030204" pitchFamily="34" charset="0"/>
              </a:rPr>
              <a:t>diferencia </a:t>
            </a:r>
            <a:r>
              <a:rPr lang="es-ES_tradnl" sz="2000" dirty="0">
                <a:effectLst/>
                <a:latin typeface="Arial" panose="020B0604020202020204" pitchFamily="34" charset="0"/>
                <a:ea typeface="Calibri" panose="020F0502020204030204" pitchFamily="34" charset="0"/>
              </a:rPr>
              <a:t>más importante entre ambos tipos de aprendizajes radica </a:t>
            </a:r>
            <a:r>
              <a:rPr lang="es-ES_tradnl" sz="2000" dirty="0">
                <a:latin typeface="Arial" panose="020B0604020202020204" pitchFamily="34" charset="0"/>
                <a:ea typeface="Calibri" panose="020F0502020204030204" pitchFamily="34" charset="0"/>
              </a:rPr>
              <a:t>en el </a:t>
            </a:r>
            <a:r>
              <a:rPr lang="es-ES_tradnl" sz="2000" dirty="0">
                <a:effectLst/>
                <a:latin typeface="Arial" panose="020B0604020202020204" pitchFamily="34" charset="0"/>
                <a:ea typeface="Calibri" panose="020F0502020204030204" pitchFamily="34" charset="0"/>
              </a:rPr>
              <a:t>tipo de cambio conductual, en el aprendizaje asociativo este cambio está basado en el aprendizaje de la relación existente entre dos hechos, mientras que en el aprendizaje no asociativo este cambio se debe a la simple repetición de un estímulo aislado que modifica la capacidad del organismo para evocar la respuesta. Además, es importante </a:t>
            </a:r>
            <a:r>
              <a:rPr lang="es-ES_tradnl" sz="2000" dirty="0" smtClean="0">
                <a:effectLst/>
                <a:latin typeface="Arial" panose="020B0604020202020204" pitchFamily="34" charset="0"/>
                <a:ea typeface="Calibri" panose="020F0502020204030204" pitchFamily="34" charset="0"/>
              </a:rPr>
              <a:t>señalar </a:t>
            </a:r>
            <a:r>
              <a:rPr lang="es-ES_tradnl" sz="2000" dirty="0">
                <a:effectLst/>
                <a:latin typeface="Arial" panose="020B0604020202020204" pitchFamily="34" charset="0"/>
                <a:ea typeface="Calibri" panose="020F0502020204030204" pitchFamily="34" charset="0"/>
              </a:rPr>
              <a:t>que el aprendizaje no asociativo, por su </a:t>
            </a:r>
            <a:r>
              <a:rPr lang="es-ES_tradnl" sz="2000" dirty="0" smtClean="0">
                <a:effectLst/>
                <a:latin typeface="Arial" panose="020B0604020202020204" pitchFamily="34" charset="0"/>
                <a:ea typeface="Calibri" panose="020F0502020204030204" pitchFamily="34" charset="0"/>
              </a:rPr>
              <a:t>simplicidad, </a:t>
            </a:r>
            <a:r>
              <a:rPr lang="es-ES_tradnl" sz="2000" dirty="0">
                <a:effectLst/>
                <a:latin typeface="Arial" panose="020B0604020202020204" pitchFamily="34" charset="0"/>
                <a:ea typeface="Calibri" panose="020F0502020204030204" pitchFamily="34" charset="0"/>
              </a:rPr>
              <a:t>ha permitido abordar otro problema, que es el de las bases biológicas del aprendizaje</a:t>
            </a:r>
            <a:r>
              <a:rPr lang="es-ES_tradnl" sz="2000" dirty="0">
                <a:latin typeface="Arial" panose="020B0604020202020204" pitchFamily="34" charset="0"/>
                <a:ea typeface="Calibri" panose="020F0502020204030204" pitchFamily="34" charset="0"/>
              </a:rPr>
              <a:t> (Algarabel, 2012)</a:t>
            </a:r>
            <a:endParaRPr lang="es-MX" sz="2000" dirty="0"/>
          </a:p>
        </p:txBody>
      </p:sp>
      <p:pic>
        <p:nvPicPr>
          <p:cNvPr id="8194" name="Picture 2" descr="Científicas brillantes, un estímulo para despertar vocaciones en las niñas  - Magisnet">
            <a:extLst>
              <a:ext uri="{FF2B5EF4-FFF2-40B4-BE49-F238E27FC236}">
                <a16:creationId xmlns:a16="http://schemas.microsoft.com/office/drawing/2014/main" id="{C07A4508-E7CA-3D00-2904-0C22F4565C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7146" y="4425656"/>
            <a:ext cx="3027198" cy="2044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0091264"/>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{2F8A1BEB-3F83-1043-BF7F-D0586F2B4A53}tf10001120</Template>
  <TotalTime>121</TotalTime>
  <Words>664</Words>
  <Application>Microsoft Office PowerPoint</Application>
  <PresentationFormat>Panorámica</PresentationFormat>
  <Paragraphs>35</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Amasis MT Pro</vt:lpstr>
      <vt:lpstr>Amasis MT Pro Black</vt:lpstr>
      <vt:lpstr>Arial</vt:lpstr>
      <vt:lpstr>Calibri</vt:lpstr>
      <vt:lpstr>Gill Sans MT</vt:lpstr>
      <vt:lpstr>Times New Roman</vt:lpstr>
      <vt:lpstr>Paquete</vt:lpstr>
      <vt:lpstr>APRENDIZAJE NO ASOCIATIVO DE UN SOLO ESTÍMULO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APRENDIZAJE NO ASOCIATIVO DE UN SOLO ESTIMULO</dc:title>
  <dc:creator>Microsoft Office User</dc:creator>
  <cp:lastModifiedBy>Less</cp:lastModifiedBy>
  <cp:revision>9</cp:revision>
  <dcterms:created xsi:type="dcterms:W3CDTF">2022-06-05T22:23:50Z</dcterms:created>
  <dcterms:modified xsi:type="dcterms:W3CDTF">2022-11-06T19:53:54Z</dcterms:modified>
</cp:coreProperties>
</file>