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62" r:id="rId13"/>
    <p:sldId id="263" r:id="rId14"/>
    <p:sldId id="264" r:id="rId15"/>
    <p:sldId id="265" r:id="rId16"/>
    <p:sldId id="271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388E146-0552-4485-9F8C-6BB199B4E82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352DC8-7C49-4269-BA4D-28EFF8607FC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8E146-0552-4485-9F8C-6BB199B4E82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52DC8-7C49-4269-BA4D-28EFF8607F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8E146-0552-4485-9F8C-6BB199B4E82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52DC8-7C49-4269-BA4D-28EFF8607F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8E146-0552-4485-9F8C-6BB199B4E82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52DC8-7C49-4269-BA4D-28EFF8607F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388E146-0552-4485-9F8C-6BB199B4E82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352DC8-7C49-4269-BA4D-28EFF8607FCD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8E146-0552-4485-9F8C-6BB199B4E82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8352DC8-7C49-4269-BA4D-28EFF8607FCD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8E146-0552-4485-9F8C-6BB199B4E82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8352DC8-7C49-4269-BA4D-28EFF8607F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8E146-0552-4485-9F8C-6BB199B4E82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52DC8-7C49-4269-BA4D-28EFF8607FCD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8E146-0552-4485-9F8C-6BB199B4E82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52DC8-7C49-4269-BA4D-28EFF8607F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388E146-0552-4485-9F8C-6BB199B4E82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352DC8-7C49-4269-BA4D-28EFF8607FCD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388E146-0552-4485-9F8C-6BB199B4E82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352DC8-7C49-4269-BA4D-28EFF8607FCD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388E146-0552-4485-9F8C-6BB199B4E82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8352DC8-7C49-4269-BA4D-28EFF8607FCD}" type="slidenum">
              <a:rPr lang="es-MX" smtClean="0"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storia clínica y diagnóstico de la tarjeta del paciente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08" y="3429000"/>
            <a:ext cx="3986756" cy="31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3643" y="1844824"/>
            <a:ext cx="7772400" cy="1470025"/>
          </a:xfrm>
        </p:spPr>
        <p:txBody>
          <a:bodyPr/>
          <a:lstStyle/>
          <a:p>
            <a:r>
              <a:rPr lang="es-MX" dirty="0" smtClean="0"/>
              <a:t>Historia Clínica </a:t>
            </a:r>
            <a:endParaRPr lang="es-MX" dirty="0"/>
          </a:p>
        </p:txBody>
      </p: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101602" y="266917"/>
            <a:ext cx="8896350" cy="1323975"/>
            <a:chOff x="649" y="237"/>
            <a:chExt cx="5604" cy="834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649" y="255"/>
              <a:ext cx="560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37"/>
              <a:ext cx="513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238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2235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2322" y="346"/>
              <a:ext cx="238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Instituto Politécnico Nacional 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4642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1224" y="584"/>
              <a:ext cx="4345" cy="31"/>
            </a:xfrm>
            <a:prstGeom prst="rect">
              <a:avLst/>
            </a:prstGeom>
            <a:solidFill>
              <a:srgbClr val="62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1224" y="570"/>
              <a:ext cx="4345" cy="7"/>
            </a:xfrm>
            <a:prstGeom prst="rect">
              <a:avLst/>
            </a:prstGeom>
            <a:solidFill>
              <a:srgbClr val="62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1857" y="613"/>
              <a:ext cx="15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Centro Interdisciplinario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3350" y="613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3381" y="613"/>
              <a:ext cx="33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 de C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716" y="603"/>
              <a:ext cx="11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iencias</a:t>
              </a: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de la Salud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4933" y="613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3136" y="812"/>
              <a:ext cx="77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“OCLUSIÓN”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1987" y="779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2018" y="807"/>
              <a:ext cx="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" y="292"/>
              <a:ext cx="604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700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Facial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EVALUACIÓN </a:t>
            </a:r>
            <a:r>
              <a:rPr lang="es-MX" dirty="0"/>
              <a:t>DE TEJIDOS BLANDOS VISTA FRONTAL</a:t>
            </a:r>
          </a:p>
          <a:p>
            <a:r>
              <a:rPr lang="es-MX" dirty="0"/>
              <a:t>Simetría </a:t>
            </a:r>
            <a:r>
              <a:rPr lang="es-MX" dirty="0" smtClean="0"/>
              <a:t>facial: Línea </a:t>
            </a:r>
            <a:r>
              <a:rPr lang="es-MX" dirty="0"/>
              <a:t>media  que pasa por </a:t>
            </a:r>
            <a:r>
              <a:rPr lang="es-MX" dirty="0" err="1"/>
              <a:t>Glabela</a:t>
            </a:r>
            <a:r>
              <a:rPr lang="es-MX" dirty="0"/>
              <a:t>, Punta nasal, Punto medio del labio superior y  Punto medio del mentón </a:t>
            </a:r>
          </a:p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78"/>
          <a:stretch/>
        </p:blipFill>
        <p:spPr bwMode="auto">
          <a:xfrm>
            <a:off x="5004048" y="4077072"/>
            <a:ext cx="185868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122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 Facial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800" dirty="0" smtClean="0"/>
              <a:t>Análisis </a:t>
            </a:r>
            <a:r>
              <a:rPr lang="es-MX" sz="2800" dirty="0"/>
              <a:t>de Quintos </a:t>
            </a:r>
          </a:p>
          <a:p>
            <a:r>
              <a:rPr lang="es-MX" sz="2800" dirty="0"/>
              <a:t>Distancia </a:t>
            </a:r>
            <a:r>
              <a:rPr lang="es-MX" sz="2800" dirty="0" err="1"/>
              <a:t>intercanal</a:t>
            </a:r>
            <a:r>
              <a:rPr lang="es-MX" sz="2800" dirty="0"/>
              <a:t> interna </a:t>
            </a:r>
          </a:p>
          <a:p>
            <a:r>
              <a:rPr lang="es-MX" sz="2800" dirty="0"/>
              <a:t>Distancia </a:t>
            </a:r>
            <a:r>
              <a:rPr lang="es-MX" sz="2800" dirty="0" err="1"/>
              <a:t>intercanal</a:t>
            </a:r>
            <a:r>
              <a:rPr lang="es-MX" sz="2800" dirty="0"/>
              <a:t> </a:t>
            </a:r>
            <a:r>
              <a:rPr lang="es-MX" sz="2800" dirty="0" err="1"/>
              <a:t>inermedia</a:t>
            </a:r>
            <a:r>
              <a:rPr lang="es-MX" sz="2800" dirty="0"/>
              <a:t> </a:t>
            </a:r>
          </a:p>
          <a:p>
            <a:r>
              <a:rPr lang="es-MX" sz="2800" dirty="0"/>
              <a:t>Distancia </a:t>
            </a:r>
            <a:r>
              <a:rPr lang="es-MX" sz="2800" dirty="0" err="1"/>
              <a:t>intercanal</a:t>
            </a:r>
            <a:r>
              <a:rPr lang="es-MX" sz="2800" dirty="0"/>
              <a:t> externa</a:t>
            </a:r>
          </a:p>
          <a:p>
            <a:endParaRPr lang="es-MX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448272" cy="3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58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Examen de la Oclusión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examen de oclusión abarca el análisis de los planos transversales, sagitales y verticales. 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AutoShape 2" descr="ANÁLISIS MORFOLÓG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996952"/>
            <a:ext cx="331334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02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Planos transversales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Línea media facial </a:t>
            </a:r>
          </a:p>
          <a:p>
            <a:r>
              <a:rPr lang="es-MX" dirty="0" smtClean="0"/>
              <a:t>Línea </a:t>
            </a:r>
            <a:r>
              <a:rPr lang="es-MX" dirty="0"/>
              <a:t>media dentaria </a:t>
            </a:r>
          </a:p>
          <a:p>
            <a:r>
              <a:rPr lang="es-MX" dirty="0" smtClean="0"/>
              <a:t>Relaciones </a:t>
            </a:r>
            <a:r>
              <a:rPr lang="es-MX" dirty="0"/>
              <a:t>transversales de los arcos: cúspides de los superiores contacta con fosa central de los inferiores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003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Plano sagital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 </a:t>
            </a:r>
            <a:r>
              <a:rPr lang="es-MX" dirty="0"/>
              <a:t>evalúa relación molar y </a:t>
            </a:r>
            <a:r>
              <a:rPr lang="es-MX" dirty="0" smtClean="0"/>
              <a:t>canina</a:t>
            </a:r>
          </a:p>
          <a:p>
            <a:r>
              <a:rPr lang="es-MX" dirty="0" err="1" smtClean="0"/>
              <a:t>Overjet</a:t>
            </a:r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26" y="3068959"/>
            <a:ext cx="4320480" cy="325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09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Plano vertical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O</a:t>
            </a:r>
            <a:r>
              <a:rPr lang="es-MX" dirty="0" err="1" smtClean="0"/>
              <a:t>verbite</a:t>
            </a:r>
            <a:r>
              <a:rPr lang="es-MX" dirty="0" smtClean="0"/>
              <a:t> </a:t>
            </a:r>
          </a:p>
          <a:p>
            <a:r>
              <a:rPr lang="es-MX" dirty="0"/>
              <a:t>M</a:t>
            </a:r>
            <a:r>
              <a:rPr lang="es-MX" dirty="0" smtClean="0"/>
              <a:t>ordida </a:t>
            </a:r>
            <a:r>
              <a:rPr lang="es-MX" dirty="0"/>
              <a:t>A</a:t>
            </a:r>
            <a:r>
              <a:rPr lang="es-MX" dirty="0" smtClean="0"/>
              <a:t>bierta </a:t>
            </a:r>
            <a:r>
              <a:rPr lang="es-MX" dirty="0"/>
              <a:t>A</a:t>
            </a:r>
            <a:r>
              <a:rPr lang="es-MX" dirty="0" smtClean="0"/>
              <a:t>nterior</a:t>
            </a:r>
            <a:endParaRPr lang="es-MX" dirty="0"/>
          </a:p>
        </p:txBody>
      </p:sp>
      <p:sp>
        <p:nvSpPr>
          <p:cNvPr id="4" name="AutoShape 2" descr="Mordida Abierta » Cirugía Ortognática - Instituto Maxilofa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86754"/>
            <a:ext cx="3456384" cy="270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3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/>
              <a:t>Dawson Peter E. Oclusión Funcional Diseño de la Sonrisa a partir de la ATM. Primera Parte. Editorial </a:t>
            </a:r>
            <a:r>
              <a:rPr lang="es-MX" dirty="0" err="1"/>
              <a:t>Amolca</a:t>
            </a:r>
            <a:r>
              <a:rPr lang="es-MX" dirty="0"/>
              <a:t>, 2009</a:t>
            </a:r>
          </a:p>
          <a:p>
            <a:pPr lvl="0"/>
            <a:r>
              <a:rPr lang="es-MX" dirty="0"/>
              <a:t>Martínez Ross Erick. Oclusión Orgánica. Editorial Salvat México, 1985</a:t>
            </a:r>
          </a:p>
          <a:p>
            <a:pPr lvl="0"/>
            <a:r>
              <a:rPr lang="es-MX" dirty="0"/>
              <a:t>Mc Neil Charles. Fundamentos Científicos y Aplicaciones Prácticas de Oclusión. Editorial </a:t>
            </a:r>
            <a:r>
              <a:rPr lang="es-MX" dirty="0" err="1"/>
              <a:t>Quintessence</a:t>
            </a:r>
            <a:r>
              <a:rPr lang="es-MX" dirty="0"/>
              <a:t>, 2005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117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historia clínica (HC) es un documento obligatorio y necesario en el desarrollo de las prácticas de atención sanitarias de personas humanas y tiene diversas funciones que la constituyen en una herramienta fundamental de un buen desarrollo de la práctica médica.</a:t>
            </a:r>
          </a:p>
        </p:txBody>
      </p:sp>
    </p:spTree>
    <p:extLst>
      <p:ext uri="{BB962C8B-B14F-4D97-AF65-F5344CB8AC3E}">
        <p14:creationId xmlns:p14="http://schemas.microsoft.com/office/powerpoint/2010/main" val="90916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Componentes de Historia Clínica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Motivo de Consulta </a:t>
            </a:r>
          </a:p>
          <a:p>
            <a:pPr marL="0" indent="0">
              <a:buNone/>
            </a:pPr>
            <a:r>
              <a:rPr lang="es-MX" dirty="0"/>
              <a:t>Se trata </a:t>
            </a:r>
            <a:r>
              <a:rPr lang="es-MX" dirty="0" smtClean="0"/>
              <a:t>de </a:t>
            </a:r>
            <a:r>
              <a:rPr lang="es-MX" dirty="0"/>
              <a:t>conocer en primer lugar, el problema </a:t>
            </a:r>
            <a:r>
              <a:rPr lang="es-MX" dirty="0" smtClean="0"/>
              <a:t>que presenta </a:t>
            </a:r>
            <a:r>
              <a:rPr lang="es-MX" dirty="0"/>
              <a:t>el paciente y por el cual nos consulta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 smtClean="0"/>
              <a:t>Las variables mas importantes a consultar son las siguientes: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124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DOLOR: en la zona tempero-auricular con o </a:t>
            </a:r>
            <a:r>
              <a:rPr lang="es-MX" dirty="0" smtClean="0"/>
              <a:t>sin relación con </a:t>
            </a:r>
            <a:r>
              <a:rPr lang="es-MX" dirty="0"/>
              <a:t>los movimientos </a:t>
            </a:r>
            <a:r>
              <a:rPr lang="es-MX" dirty="0" smtClean="0"/>
              <a:t>mandibulares</a:t>
            </a:r>
            <a:endParaRPr lang="es-MX" dirty="0"/>
          </a:p>
          <a:p>
            <a:r>
              <a:rPr lang="es-MX" dirty="0" smtClean="0"/>
              <a:t>LIMITACIÓN </a:t>
            </a:r>
            <a:r>
              <a:rPr lang="es-MX" dirty="0"/>
              <a:t>FUNCIONAL: en cuanto a </a:t>
            </a:r>
            <a:r>
              <a:rPr lang="es-MX" dirty="0" smtClean="0"/>
              <a:t>movimientos mandibulares</a:t>
            </a:r>
            <a:r>
              <a:rPr lang="es-MX" dirty="0"/>
              <a:t>, especialmente la </a:t>
            </a:r>
            <a:r>
              <a:rPr lang="es-MX" dirty="0" smtClean="0"/>
              <a:t>apertura</a:t>
            </a:r>
            <a:endParaRPr lang="es-MX" dirty="0"/>
          </a:p>
          <a:p>
            <a:r>
              <a:rPr lang="es-MX" dirty="0"/>
              <a:t>CUADRO INFLAMATORIO: en la zona </a:t>
            </a:r>
            <a:r>
              <a:rPr lang="es-MX" dirty="0" err="1" smtClean="0"/>
              <a:t>temporoauricular</a:t>
            </a:r>
            <a:endParaRPr lang="es-MX" dirty="0"/>
          </a:p>
          <a:p>
            <a:r>
              <a:rPr lang="es-MX" dirty="0"/>
              <a:t>RUIDOS: </a:t>
            </a:r>
            <a:r>
              <a:rPr lang="es-MX" dirty="0" smtClean="0"/>
              <a:t>A </a:t>
            </a:r>
            <a:r>
              <a:rPr lang="es-MX" dirty="0"/>
              <a:t>nivel de articulación o bien a nivel de </a:t>
            </a:r>
            <a:r>
              <a:rPr lang="es-MX" dirty="0" smtClean="0"/>
              <a:t>oído</a:t>
            </a:r>
            <a:endParaRPr lang="es-MX" dirty="0"/>
          </a:p>
          <a:p>
            <a:r>
              <a:rPr lang="es-MX" dirty="0" smtClean="0"/>
              <a:t>LUXACIÓN: </a:t>
            </a:r>
            <a:r>
              <a:rPr lang="es-MX" dirty="0"/>
              <a:t>al realizar aperturas </a:t>
            </a:r>
            <a:r>
              <a:rPr lang="es-MX" dirty="0" smtClean="0"/>
              <a:t>forzadas</a:t>
            </a:r>
            <a:endParaRPr lang="es-MX" dirty="0"/>
          </a:p>
          <a:p>
            <a:r>
              <a:rPr lang="es-MX" dirty="0"/>
              <a:t>HALLAZGOS </a:t>
            </a:r>
            <a:r>
              <a:rPr lang="es-MX" dirty="0" smtClean="0"/>
              <a:t>POR SCREENING: </a:t>
            </a:r>
            <a:r>
              <a:rPr lang="es-MX" dirty="0"/>
              <a:t>en una </a:t>
            </a:r>
            <a:r>
              <a:rPr lang="es-MX" dirty="0" smtClean="0"/>
              <a:t>exploración rutinaria </a:t>
            </a:r>
            <a:r>
              <a:rPr lang="es-MX" dirty="0"/>
              <a:t>estomatológica se descubre patología oclusal </a:t>
            </a:r>
            <a:r>
              <a:rPr lang="es-MX" dirty="0" smtClean="0"/>
              <a:t>o de </a:t>
            </a:r>
            <a:r>
              <a:rPr lang="es-MX" dirty="0"/>
              <a:t>la </a:t>
            </a:r>
            <a:r>
              <a:rPr lang="es-MX" dirty="0" smtClean="0"/>
              <a:t>ATM</a:t>
            </a:r>
            <a:r>
              <a:rPr lang="es-MX" dirty="0"/>
              <a:t>. </a:t>
            </a:r>
          </a:p>
        </p:txBody>
      </p:sp>
      <p:sp>
        <p:nvSpPr>
          <p:cNvPr id="4" name="AutoShape 2" descr="Articulación temporomandibular (ATM): síndrome, síntomas y tratamientos -  Instituto Maxilofa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Articulación temporomandibular (ATM): síndrome, síntomas y tratamientos -  Instituto Maxilofac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3176"/>
            <a:ext cx="2209428" cy="14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4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ANTECEDENTES PERSONALES Y FAMILIARES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Consideramos que presenta dichos </a:t>
            </a:r>
            <a:r>
              <a:rPr lang="es-MX" dirty="0" smtClean="0"/>
              <a:t>antecedentes cuando </a:t>
            </a:r>
            <a:r>
              <a:rPr lang="es-MX" dirty="0"/>
              <a:t>su presencia sea lo suficientemente </a:t>
            </a:r>
            <a:r>
              <a:rPr lang="es-MX" dirty="0" smtClean="0"/>
              <a:t>significativa como </a:t>
            </a:r>
            <a:r>
              <a:rPr lang="es-MX" dirty="0"/>
              <a:t>para considerar su existencia. Valoramos </a:t>
            </a:r>
            <a:r>
              <a:rPr lang="es-MX" dirty="0" smtClean="0"/>
              <a:t>cefaleas y </a:t>
            </a:r>
            <a:r>
              <a:rPr lang="es-MX" dirty="0"/>
              <a:t>dolores musculares </a:t>
            </a:r>
            <a:r>
              <a:rPr lang="es-MX" dirty="0" err="1" smtClean="0"/>
              <a:t>cervico</a:t>
            </a:r>
            <a:r>
              <a:rPr lang="es-MX" dirty="0" smtClean="0"/>
              <a:t>-cráneo-faciales</a:t>
            </a:r>
            <a:r>
              <a:rPr lang="es-MX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2664296" cy="215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71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ANTECEDENTES ESTOMATOLÓGICOS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Estas variables se </a:t>
            </a:r>
            <a:r>
              <a:rPr lang="es-MX" dirty="0" smtClean="0"/>
              <a:t>obtienen </a:t>
            </a:r>
            <a:r>
              <a:rPr lang="es-MX" dirty="0"/>
              <a:t>por inspección, </a:t>
            </a:r>
            <a:r>
              <a:rPr lang="es-MX" dirty="0" smtClean="0"/>
              <a:t>exodoncias</a:t>
            </a:r>
            <a:r>
              <a:rPr lang="es-MX" dirty="0"/>
              <a:t>, obturaciones, prótesis, estado </a:t>
            </a:r>
            <a:r>
              <a:rPr lang="es-MX" dirty="0" smtClean="0"/>
              <a:t>periodontal</a:t>
            </a:r>
            <a:r>
              <a:rPr lang="es-MX" dirty="0"/>
              <a:t>. En el aparato </a:t>
            </a:r>
            <a:r>
              <a:rPr lang="es-MX" dirty="0" smtClean="0"/>
              <a:t>otros antecedentes se especifica </a:t>
            </a:r>
            <a:r>
              <a:rPr lang="es-MX" dirty="0"/>
              <a:t>especialmente los tratamientos </a:t>
            </a:r>
            <a:r>
              <a:rPr lang="es-MX" dirty="0" err="1" smtClean="0"/>
              <a:t>ortodónticos</a:t>
            </a:r>
            <a:r>
              <a:rPr lang="es-MX" dirty="0"/>
              <a:t>. </a:t>
            </a:r>
          </a:p>
        </p:txBody>
      </p:sp>
      <p:sp>
        <p:nvSpPr>
          <p:cNvPr id="4" name="AutoShape 2" descr="Dientes y embarazo-5 preguntas más frecuentes ~ Torres D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0" name="Picture 4" descr="Dientes y embarazo-5 preguntas más frecuentes ~ Torres Den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2362249" cy="23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85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 Facial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EVALUACIÓN </a:t>
            </a:r>
            <a:r>
              <a:rPr lang="es-MX" sz="2800" dirty="0"/>
              <a:t>DE TEJIDOS BLANDOS VISTA FRONTAL </a:t>
            </a:r>
            <a:endParaRPr lang="es-MX" sz="2800" dirty="0" smtClean="0"/>
          </a:p>
          <a:p>
            <a:pPr marL="0" indent="0">
              <a:buNone/>
            </a:pPr>
            <a:r>
              <a:rPr lang="es-MX" sz="2800" dirty="0" smtClean="0"/>
              <a:t>1) Relación </a:t>
            </a:r>
            <a:r>
              <a:rPr lang="es-MX" sz="2800" dirty="0"/>
              <a:t>entre el labio y el incisivo maxilar </a:t>
            </a:r>
          </a:p>
          <a:p>
            <a:r>
              <a:rPr lang="es-MX" sz="2800" dirty="0"/>
              <a:t>En reposo la distancia entre </a:t>
            </a:r>
            <a:r>
              <a:rPr lang="es-MX" sz="2800" dirty="0" err="1"/>
              <a:t>Stmi</a:t>
            </a:r>
            <a:r>
              <a:rPr lang="es-MX" sz="2800" dirty="0"/>
              <a:t> y el borde </a:t>
            </a:r>
            <a:r>
              <a:rPr lang="es-MX" sz="2800" dirty="0" err="1"/>
              <a:t>incisal</a:t>
            </a:r>
            <a:r>
              <a:rPr lang="es-MX" sz="2800" dirty="0"/>
              <a:t> del </a:t>
            </a:r>
            <a:r>
              <a:rPr lang="es-MX" sz="2800" dirty="0" err="1"/>
              <a:t>incs</a:t>
            </a:r>
            <a:r>
              <a:rPr lang="es-MX" sz="2800" dirty="0"/>
              <a:t> </a:t>
            </a:r>
            <a:r>
              <a:rPr lang="es-MX" sz="2800" dirty="0" err="1"/>
              <a:t>sup</a:t>
            </a:r>
            <a:r>
              <a:rPr lang="es-MX" sz="2800" dirty="0"/>
              <a:t> debe estar de 1 a 5 mm </a:t>
            </a:r>
          </a:p>
          <a:p>
            <a:r>
              <a:rPr lang="es-MX" sz="2800" dirty="0"/>
              <a:t>Al sonreír la exposición ideal es de ¾ la altura de la corona, a 2 mm de la encía</a:t>
            </a:r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r="30073"/>
          <a:stretch/>
        </p:blipFill>
        <p:spPr bwMode="auto">
          <a:xfrm>
            <a:off x="6372200" y="4221088"/>
            <a:ext cx="1850629" cy="21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85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Facial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800" dirty="0"/>
              <a:t>2) Proporciones faciales verticales  </a:t>
            </a:r>
            <a:endParaRPr lang="es-MX" sz="2800" dirty="0" smtClean="0"/>
          </a:p>
          <a:p>
            <a:pPr marL="0" indent="0">
              <a:buNone/>
            </a:pPr>
            <a:r>
              <a:rPr lang="es-MX" sz="2800" dirty="0" smtClean="0"/>
              <a:t>Partes </a:t>
            </a:r>
            <a:r>
              <a:rPr lang="es-MX" sz="2800" dirty="0"/>
              <a:t>iguales: </a:t>
            </a:r>
          </a:p>
          <a:p>
            <a:r>
              <a:rPr lang="es-MX" sz="2800" dirty="0"/>
              <a:t>De la Línea del cabello a  </a:t>
            </a:r>
            <a:r>
              <a:rPr lang="es-MX" sz="2800" dirty="0" err="1"/>
              <a:t>Glabela</a:t>
            </a:r>
            <a:r>
              <a:rPr lang="es-MX" sz="2800" dirty="0"/>
              <a:t> </a:t>
            </a:r>
          </a:p>
          <a:p>
            <a:r>
              <a:rPr lang="es-MX" sz="2800" dirty="0"/>
              <a:t>De </a:t>
            </a:r>
            <a:r>
              <a:rPr lang="es-MX" sz="2800" dirty="0" err="1"/>
              <a:t>Glabela</a:t>
            </a:r>
            <a:r>
              <a:rPr lang="es-MX" sz="2800" dirty="0"/>
              <a:t> a </a:t>
            </a:r>
            <a:r>
              <a:rPr lang="es-MX" sz="2800" dirty="0" err="1"/>
              <a:t>Subnasal</a:t>
            </a:r>
            <a:endParaRPr lang="es-MX" sz="2800" dirty="0"/>
          </a:p>
          <a:p>
            <a:r>
              <a:rPr lang="es-MX" sz="2800" dirty="0"/>
              <a:t>De </a:t>
            </a:r>
            <a:r>
              <a:rPr lang="es-MX" sz="2800" dirty="0" err="1"/>
              <a:t>Subnasal</a:t>
            </a:r>
            <a:r>
              <a:rPr lang="es-MX" sz="2800" dirty="0"/>
              <a:t> a Mentón</a:t>
            </a:r>
          </a:p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4"/>
          <a:stretch/>
        </p:blipFill>
        <p:spPr bwMode="auto">
          <a:xfrm>
            <a:off x="5004048" y="3140968"/>
            <a:ext cx="2520280" cy="302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03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Facial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EVALUACIÓN DE TEJIDOS </a:t>
            </a:r>
            <a:r>
              <a:rPr lang="es-MX" dirty="0"/>
              <a:t>BLANDOS VISTA LATERAL</a:t>
            </a:r>
          </a:p>
          <a:p>
            <a:r>
              <a:rPr lang="es-MX" dirty="0"/>
              <a:t>Proporciones faciales verticales</a:t>
            </a:r>
          </a:p>
        </p:txBody>
      </p:sp>
      <p:sp>
        <p:nvSpPr>
          <p:cNvPr id="4" name="AutoShape 2" descr="Variaciones normales en la forma de la cara y bases anatomicas de las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Variaciones normales en la forma de la cara y bases anatomicas de las…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Variaciones normales en la forma de la cara y bases anatomicas de las…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645024"/>
            <a:ext cx="18669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7" y="3645024"/>
            <a:ext cx="17621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73599"/>
            <a:ext cx="17049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90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84</TotalTime>
  <Words>486</Words>
  <Application>Microsoft Office PowerPoint</Application>
  <PresentationFormat>Presentación en pantalla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Fundición</vt:lpstr>
      <vt:lpstr>Historia Clínica </vt:lpstr>
      <vt:lpstr>Definición </vt:lpstr>
      <vt:lpstr>Componentes de Historia Clínica </vt:lpstr>
      <vt:lpstr>Presentación de PowerPoint</vt:lpstr>
      <vt:lpstr>ANTECEDENTES PERSONALES Y FAMILIARES </vt:lpstr>
      <vt:lpstr>ANTECEDENTES ESTOMATOLÓGICOS </vt:lpstr>
      <vt:lpstr>Evaluación Facial </vt:lpstr>
      <vt:lpstr>Evaluación Facial </vt:lpstr>
      <vt:lpstr>Evaluación Facial </vt:lpstr>
      <vt:lpstr>Evaluación Facial </vt:lpstr>
      <vt:lpstr>Evaluación Facial </vt:lpstr>
      <vt:lpstr>Examen de la Oclusión </vt:lpstr>
      <vt:lpstr>Planos transversales</vt:lpstr>
      <vt:lpstr>Plano sagital </vt:lpstr>
      <vt:lpstr>Plano vertical </vt:lpstr>
      <vt:lpstr>Bibliografía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Clínica </dc:title>
  <dc:creator>Diana</dc:creator>
  <cp:lastModifiedBy>Diana</cp:lastModifiedBy>
  <cp:revision>9</cp:revision>
  <dcterms:created xsi:type="dcterms:W3CDTF">2021-08-12T00:14:48Z</dcterms:created>
  <dcterms:modified xsi:type="dcterms:W3CDTF">2021-08-20T16:40:30Z</dcterms:modified>
</cp:coreProperties>
</file>