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7" r:id="rId9"/>
    <p:sldId id="268" r:id="rId10"/>
    <p:sldId id="269" r:id="rId11"/>
    <p:sldId id="270" r:id="rId12"/>
    <p:sldId id="262" r:id="rId13"/>
    <p:sldId id="263" r:id="rId14"/>
    <p:sldId id="264" r:id="rId15"/>
    <p:sldId id="265" r:id="rId16"/>
    <p:sldId id="271" r:id="rId17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dondear rectángulo de esquina diagonal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F388E146-0552-4485-9F8C-6BB199B4E828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11" name="10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8352DC8-7C49-4269-BA4D-28EFF8607FCD}" type="slidenum">
              <a:rPr lang="es-MX" smtClean="0"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88E146-0552-4485-9F8C-6BB199B4E828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352DC8-7C49-4269-BA4D-28EFF8607FCD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88E146-0552-4485-9F8C-6BB199B4E828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352DC8-7C49-4269-BA4D-28EFF8607FCD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88E146-0552-4485-9F8C-6BB199B4E828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352DC8-7C49-4269-BA4D-28EFF8607FCD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F388E146-0552-4485-9F8C-6BB199B4E828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8352DC8-7C49-4269-BA4D-28EFF8607FCD}" type="slidenum">
              <a:rPr lang="es-MX" smtClean="0"/>
              <a:t>‹Nº›</a:t>
            </a:fld>
            <a:endParaRPr lang="es-MX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s-MX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88E146-0552-4485-9F8C-6BB199B4E828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08352DC8-7C49-4269-BA4D-28EFF8607FCD}" type="slidenum">
              <a:rPr lang="es-MX" smtClean="0"/>
              <a:t>‹Nº›</a:t>
            </a:fld>
            <a:endParaRPr lang="es-MX"/>
          </a:p>
        </p:txBody>
      </p:sp>
      <p:sp>
        <p:nvSpPr>
          <p:cNvPr id="10" name="9 Rectángulo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88E146-0552-4485-9F8C-6BB199B4E828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08352DC8-7C49-4269-BA4D-28EFF8607FCD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88E146-0552-4485-9F8C-6BB199B4E828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352DC8-7C49-4269-BA4D-28EFF8607FCD}" type="slidenum">
              <a:rPr lang="es-MX" smtClean="0"/>
              <a:t>‹Nº›</a:t>
            </a:fld>
            <a:endParaRPr lang="es-MX"/>
          </a:p>
        </p:txBody>
      </p:sp>
      <p:sp>
        <p:nvSpPr>
          <p:cNvPr id="7" name="6 Rectángulo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88E146-0552-4485-9F8C-6BB199B4E828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8352DC8-7C49-4269-BA4D-28EFF8607FCD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9" name="8 Marcador de fecha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F388E146-0552-4485-9F8C-6BB199B4E828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8352DC8-7C49-4269-BA4D-28EFF8607FCD}" type="slidenum">
              <a:rPr lang="es-MX" smtClean="0"/>
              <a:t>‹Nº›</a:t>
            </a:fld>
            <a:endParaRPr lang="es-MX"/>
          </a:p>
        </p:txBody>
      </p:sp>
      <p:sp>
        <p:nvSpPr>
          <p:cNvPr id="11" name="10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s-MX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3" name="12 Marcador de posición de imagen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s-E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Haga clic en el icono para agregar una imagen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F388E146-0552-4485-9F8C-6BB199B4E828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8352DC8-7C49-4269-BA4D-28EFF8607FCD}" type="slidenum">
              <a:rPr lang="es-MX" smtClean="0"/>
              <a:t>‹Nº›</a:t>
            </a:fld>
            <a:endParaRPr lang="es-MX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dondear rectángulo de esquina diagonal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F388E146-0552-4485-9F8C-6BB199B4E828}" type="datetimeFigureOut">
              <a:rPr lang="es-MX" smtClean="0"/>
              <a:t>20/08/2021</a:t>
            </a:fld>
            <a:endParaRPr lang="es-MX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08352DC8-7C49-4269-BA4D-28EFF8607FCD}" type="slidenum">
              <a:rPr lang="es-MX" smtClean="0"/>
              <a:t>‹Nº›</a:t>
            </a:fld>
            <a:endParaRPr lang="es-MX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istoria clínica y diagnóstico de la tarjeta del paciente | Vector Premi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108" y="3429000"/>
            <a:ext cx="3986756" cy="3146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93643" y="1844824"/>
            <a:ext cx="7772400" cy="1470025"/>
          </a:xfrm>
        </p:spPr>
        <p:txBody>
          <a:bodyPr/>
          <a:lstStyle/>
          <a:p>
            <a:r>
              <a:rPr lang="es-MX" dirty="0" smtClean="0"/>
              <a:t>Historia Clínica </a:t>
            </a:r>
            <a:endParaRPr lang="es-MX" dirty="0"/>
          </a:p>
        </p:txBody>
      </p:sp>
      <p:grpSp>
        <p:nvGrpSpPr>
          <p:cNvPr id="22" name="Group 5"/>
          <p:cNvGrpSpPr>
            <a:grpSpLocks noChangeAspect="1"/>
          </p:cNvGrpSpPr>
          <p:nvPr/>
        </p:nvGrpSpPr>
        <p:grpSpPr bwMode="auto">
          <a:xfrm>
            <a:off x="101602" y="266917"/>
            <a:ext cx="8896350" cy="1323975"/>
            <a:chOff x="649" y="237"/>
            <a:chExt cx="5604" cy="834"/>
          </a:xfrm>
        </p:grpSpPr>
        <p:sp>
          <p:nvSpPr>
            <p:cNvPr id="23" name="AutoShape 4"/>
            <p:cNvSpPr>
              <a:spLocks noChangeAspect="1" noChangeArrowheads="1" noTextEdit="1"/>
            </p:cNvSpPr>
            <p:nvPr/>
          </p:nvSpPr>
          <p:spPr bwMode="auto">
            <a:xfrm>
              <a:off x="649" y="255"/>
              <a:ext cx="5604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pic>
          <p:nvPicPr>
            <p:cNvPr id="24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5" y="237"/>
              <a:ext cx="513" cy="7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Rectangle 7"/>
            <p:cNvSpPr>
              <a:spLocks noChangeArrowheads="1"/>
            </p:cNvSpPr>
            <p:nvPr/>
          </p:nvSpPr>
          <p:spPr bwMode="auto">
            <a:xfrm>
              <a:off x="1238" y="346"/>
              <a:ext cx="155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 </a:t>
              </a:r>
              <a:endParaRPr kumimoji="0" lang="es-MX" altLang="es-MX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Rectangle 8"/>
            <p:cNvSpPr>
              <a:spLocks noChangeArrowheads="1"/>
            </p:cNvSpPr>
            <p:nvPr/>
          </p:nvSpPr>
          <p:spPr bwMode="auto">
            <a:xfrm>
              <a:off x="2235" y="346"/>
              <a:ext cx="155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 </a:t>
              </a:r>
              <a:endParaRPr kumimoji="0" lang="es-MX" altLang="es-MX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Rectangle 9"/>
            <p:cNvSpPr>
              <a:spLocks noChangeArrowheads="1"/>
            </p:cNvSpPr>
            <p:nvPr/>
          </p:nvSpPr>
          <p:spPr bwMode="auto">
            <a:xfrm>
              <a:off x="2322" y="346"/>
              <a:ext cx="2382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3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Instituto Politécnico Nacional </a:t>
              </a:r>
              <a:endParaRPr kumimoji="0" lang="es-MX" altLang="es-MX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28" name="Rectangle 10"/>
            <p:cNvSpPr>
              <a:spLocks noChangeArrowheads="1"/>
            </p:cNvSpPr>
            <p:nvPr/>
          </p:nvSpPr>
          <p:spPr bwMode="auto">
            <a:xfrm>
              <a:off x="4642" y="346"/>
              <a:ext cx="155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23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 </a:t>
              </a:r>
              <a:endParaRPr kumimoji="0" lang="es-MX" altLang="es-MX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Rectangle 11"/>
            <p:cNvSpPr>
              <a:spLocks noChangeArrowheads="1"/>
            </p:cNvSpPr>
            <p:nvPr/>
          </p:nvSpPr>
          <p:spPr bwMode="auto">
            <a:xfrm>
              <a:off x="1224" y="584"/>
              <a:ext cx="4345" cy="31"/>
            </a:xfrm>
            <a:prstGeom prst="rect">
              <a:avLst/>
            </a:prstGeom>
            <a:solidFill>
              <a:srgbClr val="6224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Rectangle 12"/>
            <p:cNvSpPr>
              <a:spLocks noChangeArrowheads="1"/>
            </p:cNvSpPr>
            <p:nvPr/>
          </p:nvSpPr>
          <p:spPr bwMode="auto">
            <a:xfrm>
              <a:off x="1224" y="570"/>
              <a:ext cx="4345" cy="7"/>
            </a:xfrm>
            <a:prstGeom prst="rect">
              <a:avLst/>
            </a:prstGeom>
            <a:solidFill>
              <a:srgbClr val="6224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Rectangle 13"/>
            <p:cNvSpPr>
              <a:spLocks noChangeArrowheads="1"/>
            </p:cNvSpPr>
            <p:nvPr/>
          </p:nvSpPr>
          <p:spPr bwMode="auto">
            <a:xfrm>
              <a:off x="1857" y="613"/>
              <a:ext cx="1539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Centro Interdisciplinario</a:t>
              </a:r>
              <a:endParaRPr kumimoji="0" lang="es-MX" altLang="es-MX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32" name="Rectangle 14"/>
            <p:cNvSpPr>
              <a:spLocks noChangeArrowheads="1"/>
            </p:cNvSpPr>
            <p:nvPr/>
          </p:nvSpPr>
          <p:spPr bwMode="auto">
            <a:xfrm>
              <a:off x="3350" y="613"/>
              <a:ext cx="120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 </a:t>
              </a:r>
              <a:endParaRPr kumimoji="0" lang="es-MX" altLang="es-MX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Rectangle 15"/>
            <p:cNvSpPr>
              <a:spLocks noChangeArrowheads="1"/>
            </p:cNvSpPr>
            <p:nvPr/>
          </p:nvSpPr>
          <p:spPr bwMode="auto">
            <a:xfrm>
              <a:off x="3381" y="613"/>
              <a:ext cx="33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  de C</a:t>
              </a:r>
              <a:endParaRPr kumimoji="0" lang="es-MX" altLang="es-MX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34" name="Rectangle 16"/>
            <p:cNvSpPr>
              <a:spLocks noChangeArrowheads="1"/>
            </p:cNvSpPr>
            <p:nvPr/>
          </p:nvSpPr>
          <p:spPr bwMode="auto">
            <a:xfrm>
              <a:off x="3716" y="603"/>
              <a:ext cx="116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0" i="0" u="none" strike="noStrike" kern="0" cap="none" spc="0" normalizeH="0" baseline="0" noProof="0" dirty="0" err="1" smtClean="0">
                  <a:ln>
                    <a:noFill/>
                  </a:ln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iencias</a:t>
              </a:r>
              <a:r>
                <a:rPr kumimoji="0" lang="es-MX" altLang="es-MX" sz="18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 de la Salud</a:t>
              </a:r>
              <a:endParaRPr kumimoji="0" lang="es-MX" altLang="es-MX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35" name="Rectangle 17"/>
            <p:cNvSpPr>
              <a:spLocks noChangeArrowheads="1"/>
            </p:cNvSpPr>
            <p:nvPr/>
          </p:nvSpPr>
          <p:spPr bwMode="auto">
            <a:xfrm>
              <a:off x="4933" y="613"/>
              <a:ext cx="120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 </a:t>
              </a:r>
              <a:endParaRPr kumimoji="0" lang="es-MX" altLang="es-MX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Rectangle 18"/>
            <p:cNvSpPr>
              <a:spLocks noChangeArrowheads="1"/>
            </p:cNvSpPr>
            <p:nvPr/>
          </p:nvSpPr>
          <p:spPr bwMode="auto">
            <a:xfrm>
              <a:off x="3136" y="812"/>
              <a:ext cx="77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“OCLUSIÓN”</a:t>
              </a:r>
              <a:endParaRPr kumimoji="0" lang="es-MX" altLang="es-MX" sz="1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cs typeface="Arial" pitchFamily="34" charset="0"/>
              </a:endParaRPr>
            </a:p>
          </p:txBody>
        </p:sp>
        <p:sp>
          <p:nvSpPr>
            <p:cNvPr id="37" name="Rectangle 19"/>
            <p:cNvSpPr>
              <a:spLocks noChangeArrowheads="1"/>
            </p:cNvSpPr>
            <p:nvPr/>
          </p:nvSpPr>
          <p:spPr bwMode="auto">
            <a:xfrm>
              <a:off x="1987" y="779"/>
              <a:ext cx="120" cy="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itchFamily="18" charset="0"/>
                  <a:cs typeface="Arial" pitchFamily="34" charset="0"/>
                </a:rPr>
                <a:t> </a:t>
              </a:r>
              <a:endParaRPr kumimoji="0" lang="es-MX" altLang="es-MX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Rectangle 20"/>
            <p:cNvSpPr>
              <a:spLocks noChangeArrowheads="1"/>
            </p:cNvSpPr>
            <p:nvPr/>
          </p:nvSpPr>
          <p:spPr bwMode="auto">
            <a:xfrm>
              <a:off x="2018" y="807"/>
              <a:ext cx="83" cy="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altLang="es-MX" sz="1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itchFamily="34" charset="0"/>
                  <a:cs typeface="Arial" pitchFamily="34" charset="0"/>
                </a:rPr>
                <a:t> </a:t>
              </a:r>
              <a:endParaRPr kumimoji="0" lang="es-MX" altLang="es-MX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9" name="Picture 2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4" y="292"/>
              <a:ext cx="604" cy="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67003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Evaluación Facial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dirty="0" smtClean="0"/>
              <a:t>EVALUACIÓN </a:t>
            </a:r>
            <a:r>
              <a:rPr lang="es-MX" dirty="0"/>
              <a:t>DE TEJIDOS BLANDOS VISTA FRONTAL</a:t>
            </a:r>
          </a:p>
          <a:p>
            <a:r>
              <a:rPr lang="es-MX" dirty="0"/>
              <a:t>Simetría </a:t>
            </a:r>
            <a:r>
              <a:rPr lang="es-MX" dirty="0" smtClean="0"/>
              <a:t>facial: Línea </a:t>
            </a:r>
            <a:r>
              <a:rPr lang="es-MX" dirty="0"/>
              <a:t>media  que pasa por </a:t>
            </a:r>
            <a:r>
              <a:rPr lang="es-MX" dirty="0" err="1"/>
              <a:t>Glabela</a:t>
            </a:r>
            <a:r>
              <a:rPr lang="es-MX" dirty="0"/>
              <a:t>, Punta nasal, Punto medio del labio superior y  Punto medio del mentón </a:t>
            </a:r>
          </a:p>
          <a:p>
            <a:endParaRPr lang="es-MX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678"/>
          <a:stretch/>
        </p:blipFill>
        <p:spPr bwMode="auto">
          <a:xfrm>
            <a:off x="5004048" y="4077072"/>
            <a:ext cx="1858682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91223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Evaluación Facial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sz="2800" dirty="0" smtClean="0"/>
              <a:t>Análisis </a:t>
            </a:r>
            <a:r>
              <a:rPr lang="es-MX" sz="2800" dirty="0"/>
              <a:t>de Quintos </a:t>
            </a:r>
          </a:p>
          <a:p>
            <a:r>
              <a:rPr lang="es-MX" sz="2800" dirty="0"/>
              <a:t>Distancia </a:t>
            </a:r>
            <a:r>
              <a:rPr lang="es-MX" sz="2800" dirty="0" err="1"/>
              <a:t>intercanal</a:t>
            </a:r>
            <a:r>
              <a:rPr lang="es-MX" sz="2800" dirty="0"/>
              <a:t> interna </a:t>
            </a:r>
          </a:p>
          <a:p>
            <a:r>
              <a:rPr lang="es-MX" sz="2800" dirty="0"/>
              <a:t>Distancia </a:t>
            </a:r>
            <a:r>
              <a:rPr lang="es-MX" sz="2800" dirty="0" err="1"/>
              <a:t>intercanal</a:t>
            </a:r>
            <a:r>
              <a:rPr lang="es-MX" sz="2800" dirty="0"/>
              <a:t> </a:t>
            </a:r>
            <a:r>
              <a:rPr lang="es-MX" sz="2800" dirty="0" err="1"/>
              <a:t>inermedia</a:t>
            </a:r>
            <a:r>
              <a:rPr lang="es-MX" sz="2800" dirty="0"/>
              <a:t> </a:t>
            </a:r>
          </a:p>
          <a:p>
            <a:r>
              <a:rPr lang="es-MX" sz="2800" dirty="0"/>
              <a:t>Distancia </a:t>
            </a:r>
            <a:r>
              <a:rPr lang="es-MX" sz="2800" dirty="0" err="1"/>
              <a:t>intercanal</a:t>
            </a:r>
            <a:r>
              <a:rPr lang="es-MX" sz="2800" dirty="0"/>
              <a:t> externa</a:t>
            </a:r>
          </a:p>
          <a:p>
            <a:endParaRPr lang="es-MX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556792"/>
            <a:ext cx="2448272" cy="3425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8584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Examen de la Oclusión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El examen de oclusión abarca el análisis de los planos transversales, sagitales y verticales. </a:t>
            </a:r>
            <a:endParaRPr lang="es-MX" dirty="0" smtClean="0"/>
          </a:p>
          <a:p>
            <a:pPr marL="0" indent="0">
              <a:buNone/>
            </a:pPr>
            <a:endParaRPr lang="es-MX" dirty="0"/>
          </a:p>
        </p:txBody>
      </p:sp>
      <p:sp>
        <p:nvSpPr>
          <p:cNvPr id="4" name="AutoShape 2" descr="ANÁLISIS MORFOLÓGIC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39" y="2996952"/>
            <a:ext cx="3313341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80220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Planos transversales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Línea media facial </a:t>
            </a:r>
          </a:p>
          <a:p>
            <a:r>
              <a:rPr lang="es-MX" dirty="0" smtClean="0"/>
              <a:t>Línea </a:t>
            </a:r>
            <a:r>
              <a:rPr lang="es-MX" dirty="0"/>
              <a:t>media dentaria </a:t>
            </a:r>
          </a:p>
          <a:p>
            <a:r>
              <a:rPr lang="es-MX" dirty="0" smtClean="0"/>
              <a:t>Relaciones </a:t>
            </a:r>
            <a:r>
              <a:rPr lang="es-MX" dirty="0"/>
              <a:t>transversales de los arcos: cúspides de los superiores contacta con fosa central de los inferiores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90037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Plano sagital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Se </a:t>
            </a:r>
            <a:r>
              <a:rPr lang="es-MX" dirty="0"/>
              <a:t>evalúa relación molar y </a:t>
            </a:r>
            <a:r>
              <a:rPr lang="es-MX" dirty="0" smtClean="0"/>
              <a:t>canina</a:t>
            </a:r>
          </a:p>
          <a:p>
            <a:r>
              <a:rPr lang="es-MX" dirty="0" err="1" smtClean="0"/>
              <a:t>Overjet</a:t>
            </a:r>
            <a:endParaRPr lang="es-MX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126" y="3068959"/>
            <a:ext cx="4320480" cy="3252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7096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Plano vertical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 err="1"/>
              <a:t>O</a:t>
            </a:r>
            <a:r>
              <a:rPr lang="es-MX" dirty="0" err="1" smtClean="0"/>
              <a:t>verbite</a:t>
            </a:r>
            <a:r>
              <a:rPr lang="es-MX" dirty="0" smtClean="0"/>
              <a:t> </a:t>
            </a:r>
          </a:p>
          <a:p>
            <a:r>
              <a:rPr lang="es-MX" dirty="0"/>
              <a:t>M</a:t>
            </a:r>
            <a:r>
              <a:rPr lang="es-MX" dirty="0" smtClean="0"/>
              <a:t>ordida </a:t>
            </a:r>
            <a:r>
              <a:rPr lang="es-MX" dirty="0"/>
              <a:t>A</a:t>
            </a:r>
            <a:r>
              <a:rPr lang="es-MX" dirty="0" smtClean="0"/>
              <a:t>bierta </a:t>
            </a:r>
            <a:r>
              <a:rPr lang="es-MX" dirty="0"/>
              <a:t>A</a:t>
            </a:r>
            <a:r>
              <a:rPr lang="es-MX" dirty="0" smtClean="0"/>
              <a:t>nterior</a:t>
            </a:r>
            <a:endParaRPr lang="es-MX" dirty="0"/>
          </a:p>
        </p:txBody>
      </p:sp>
      <p:sp>
        <p:nvSpPr>
          <p:cNvPr id="4" name="AutoShape 2" descr="Mordida Abierta » Cirugía Ortognática - Instituto Maxilofaci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986754"/>
            <a:ext cx="3456384" cy="2707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8833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Bibliografía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 dirty="0"/>
              <a:t>Dawson Peter E. Oclusión Funcional Diseño de la Sonrisa a partir de la ATM. Primera Parte. Editorial </a:t>
            </a:r>
            <a:r>
              <a:rPr lang="es-MX" dirty="0" err="1"/>
              <a:t>Amolca</a:t>
            </a:r>
            <a:r>
              <a:rPr lang="es-MX" dirty="0"/>
              <a:t>, 2009</a:t>
            </a:r>
          </a:p>
          <a:p>
            <a:pPr lvl="0"/>
            <a:r>
              <a:rPr lang="es-MX" dirty="0"/>
              <a:t>Martínez Ross Erick. Oclusión Orgánica. Editorial Salvat México, 1985</a:t>
            </a:r>
          </a:p>
          <a:p>
            <a:pPr lvl="0"/>
            <a:r>
              <a:rPr lang="es-MX" dirty="0"/>
              <a:t>Mc Neil Charles. Fundamentos Científicos y Aplicaciones Prácticas de Oclusión. Editorial </a:t>
            </a:r>
            <a:r>
              <a:rPr lang="es-MX" dirty="0" err="1"/>
              <a:t>Quintessence</a:t>
            </a:r>
            <a:r>
              <a:rPr lang="es-MX" dirty="0"/>
              <a:t>, 2005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41173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Definición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La historia clínica (HC) es un documento obligatorio y necesario en el desarrollo de las prácticas de atención sanitarias de personas humanas y tiene diversas funciones que la constituyen en una herramienta fundamental de un buen desarrollo de la práctica médica.</a:t>
            </a:r>
          </a:p>
        </p:txBody>
      </p:sp>
    </p:spTree>
    <p:extLst>
      <p:ext uri="{BB962C8B-B14F-4D97-AF65-F5344CB8AC3E}">
        <p14:creationId xmlns:p14="http://schemas.microsoft.com/office/powerpoint/2010/main" val="909169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Componentes de Historia Clínica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Motivo de Consulta </a:t>
            </a:r>
          </a:p>
          <a:p>
            <a:pPr marL="0" indent="0">
              <a:buNone/>
            </a:pPr>
            <a:r>
              <a:rPr lang="es-MX" dirty="0"/>
              <a:t>Se trata </a:t>
            </a:r>
            <a:r>
              <a:rPr lang="es-MX" dirty="0" smtClean="0"/>
              <a:t>de </a:t>
            </a:r>
            <a:r>
              <a:rPr lang="es-MX" dirty="0"/>
              <a:t>conocer en primer lugar, el problema </a:t>
            </a:r>
            <a:r>
              <a:rPr lang="es-MX" dirty="0" smtClean="0"/>
              <a:t>que presenta </a:t>
            </a:r>
            <a:r>
              <a:rPr lang="es-MX" dirty="0"/>
              <a:t>el paciente y por el cual nos consulta</a:t>
            </a:r>
            <a:r>
              <a:rPr lang="es-MX" dirty="0" smtClean="0"/>
              <a:t>.</a:t>
            </a:r>
          </a:p>
          <a:p>
            <a:pPr marL="0" indent="0">
              <a:buNone/>
            </a:pPr>
            <a:r>
              <a:rPr lang="es-MX" dirty="0" smtClean="0"/>
              <a:t>Las variables mas importantes a consultar son las siguientes: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11241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692696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s-MX" dirty="0"/>
              <a:t>DOLOR: en la zona tempero-auricular con o </a:t>
            </a:r>
            <a:r>
              <a:rPr lang="es-MX" dirty="0" smtClean="0"/>
              <a:t>sin relación con </a:t>
            </a:r>
            <a:r>
              <a:rPr lang="es-MX" dirty="0"/>
              <a:t>los movimientos </a:t>
            </a:r>
            <a:r>
              <a:rPr lang="es-MX" dirty="0" smtClean="0"/>
              <a:t>mandibulares</a:t>
            </a:r>
            <a:endParaRPr lang="es-MX" dirty="0"/>
          </a:p>
          <a:p>
            <a:r>
              <a:rPr lang="es-MX" dirty="0" smtClean="0"/>
              <a:t>LIMITACIÓN </a:t>
            </a:r>
            <a:r>
              <a:rPr lang="es-MX" dirty="0"/>
              <a:t>FUNCIONAL: en cuanto a </a:t>
            </a:r>
            <a:r>
              <a:rPr lang="es-MX" dirty="0" smtClean="0"/>
              <a:t>movimientos mandibulares</a:t>
            </a:r>
            <a:r>
              <a:rPr lang="es-MX" dirty="0"/>
              <a:t>, especialmente la </a:t>
            </a:r>
            <a:r>
              <a:rPr lang="es-MX" dirty="0" smtClean="0"/>
              <a:t>apertura</a:t>
            </a:r>
            <a:endParaRPr lang="es-MX" dirty="0"/>
          </a:p>
          <a:p>
            <a:r>
              <a:rPr lang="es-MX" dirty="0"/>
              <a:t>CUADRO INFLAMATORIO: en la zona </a:t>
            </a:r>
            <a:r>
              <a:rPr lang="es-MX" dirty="0" err="1" smtClean="0"/>
              <a:t>temporoauricular</a:t>
            </a:r>
            <a:endParaRPr lang="es-MX" dirty="0"/>
          </a:p>
          <a:p>
            <a:r>
              <a:rPr lang="es-MX" dirty="0"/>
              <a:t>RUIDOS: </a:t>
            </a:r>
            <a:r>
              <a:rPr lang="es-MX" dirty="0" smtClean="0"/>
              <a:t>A </a:t>
            </a:r>
            <a:r>
              <a:rPr lang="es-MX" dirty="0"/>
              <a:t>nivel de articulación o bien a nivel de </a:t>
            </a:r>
            <a:r>
              <a:rPr lang="es-MX" dirty="0" smtClean="0"/>
              <a:t>oído</a:t>
            </a:r>
            <a:endParaRPr lang="es-MX" dirty="0"/>
          </a:p>
          <a:p>
            <a:r>
              <a:rPr lang="es-MX" dirty="0" smtClean="0"/>
              <a:t>LUXACIÓN: </a:t>
            </a:r>
            <a:r>
              <a:rPr lang="es-MX" dirty="0"/>
              <a:t>al realizar aperturas </a:t>
            </a:r>
            <a:r>
              <a:rPr lang="es-MX" dirty="0" smtClean="0"/>
              <a:t>forzadas</a:t>
            </a:r>
            <a:endParaRPr lang="es-MX" dirty="0"/>
          </a:p>
          <a:p>
            <a:r>
              <a:rPr lang="es-MX" dirty="0"/>
              <a:t>HALLAZGOS </a:t>
            </a:r>
            <a:r>
              <a:rPr lang="es-MX" dirty="0" smtClean="0"/>
              <a:t>POR SCREENING: </a:t>
            </a:r>
            <a:r>
              <a:rPr lang="es-MX" dirty="0"/>
              <a:t>en una </a:t>
            </a:r>
            <a:r>
              <a:rPr lang="es-MX" dirty="0" smtClean="0"/>
              <a:t>exploración rutinaria </a:t>
            </a:r>
            <a:r>
              <a:rPr lang="es-MX" dirty="0"/>
              <a:t>estomatológica se descubre patología oclusal </a:t>
            </a:r>
            <a:r>
              <a:rPr lang="es-MX" dirty="0" smtClean="0"/>
              <a:t>o de </a:t>
            </a:r>
            <a:r>
              <a:rPr lang="es-MX" dirty="0"/>
              <a:t>la </a:t>
            </a:r>
            <a:r>
              <a:rPr lang="es-MX" dirty="0" smtClean="0"/>
              <a:t>ATM</a:t>
            </a:r>
            <a:r>
              <a:rPr lang="es-MX" dirty="0"/>
              <a:t>. </a:t>
            </a:r>
          </a:p>
        </p:txBody>
      </p:sp>
      <p:sp>
        <p:nvSpPr>
          <p:cNvPr id="4" name="AutoShape 2" descr="Articulación temporomandibular (ATM): síndrome, síntomas y tratamientos -  Instituto Maxilofaci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52" name="Picture 4" descr="Articulación temporomandibular (ATM): síndrome, síntomas y tratamientos -  Instituto Maxilofaci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5013176"/>
            <a:ext cx="2209428" cy="147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746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ANTECEDENTES PERSONALES Y FAMILIARES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Consideramos que presenta dichos </a:t>
            </a:r>
            <a:r>
              <a:rPr lang="es-MX" dirty="0" smtClean="0"/>
              <a:t>antecedentes cuando </a:t>
            </a:r>
            <a:r>
              <a:rPr lang="es-MX" dirty="0"/>
              <a:t>su presencia sea lo suficientemente </a:t>
            </a:r>
            <a:r>
              <a:rPr lang="es-MX" dirty="0" smtClean="0"/>
              <a:t>significativa como </a:t>
            </a:r>
            <a:r>
              <a:rPr lang="es-MX" dirty="0"/>
              <a:t>para considerar su existencia. Valoramos </a:t>
            </a:r>
            <a:r>
              <a:rPr lang="es-MX" dirty="0" smtClean="0"/>
              <a:t>cefaleas y </a:t>
            </a:r>
            <a:r>
              <a:rPr lang="es-MX" dirty="0"/>
              <a:t>dolores musculares </a:t>
            </a:r>
            <a:r>
              <a:rPr lang="es-MX" dirty="0" err="1" smtClean="0"/>
              <a:t>cervico</a:t>
            </a:r>
            <a:r>
              <a:rPr lang="es-MX" dirty="0" smtClean="0"/>
              <a:t>-cráneo-faciales</a:t>
            </a:r>
            <a:r>
              <a:rPr lang="es-MX" dirty="0"/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293096"/>
            <a:ext cx="2664296" cy="2150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6710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ANTECEDENTES ESTOMATOLÓGICOS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Estas variables se </a:t>
            </a:r>
            <a:r>
              <a:rPr lang="es-MX" dirty="0" smtClean="0"/>
              <a:t>obtienen </a:t>
            </a:r>
            <a:r>
              <a:rPr lang="es-MX" dirty="0"/>
              <a:t>por inspección, </a:t>
            </a:r>
            <a:r>
              <a:rPr lang="es-MX" dirty="0" smtClean="0"/>
              <a:t>exodoncias</a:t>
            </a:r>
            <a:r>
              <a:rPr lang="es-MX" dirty="0"/>
              <a:t>, obturaciones, prótesis, estado </a:t>
            </a:r>
            <a:r>
              <a:rPr lang="es-MX" dirty="0" smtClean="0"/>
              <a:t>periodontal</a:t>
            </a:r>
            <a:r>
              <a:rPr lang="es-MX" dirty="0"/>
              <a:t>. En el aparato </a:t>
            </a:r>
            <a:r>
              <a:rPr lang="es-MX" dirty="0" smtClean="0"/>
              <a:t>otros antecedentes se especifica </a:t>
            </a:r>
            <a:r>
              <a:rPr lang="es-MX" dirty="0"/>
              <a:t>especialmente los tratamientos </a:t>
            </a:r>
            <a:r>
              <a:rPr lang="es-MX" dirty="0" err="1" smtClean="0"/>
              <a:t>ortodónticos</a:t>
            </a:r>
            <a:r>
              <a:rPr lang="es-MX" dirty="0"/>
              <a:t>. </a:t>
            </a:r>
          </a:p>
        </p:txBody>
      </p:sp>
      <p:sp>
        <p:nvSpPr>
          <p:cNvPr id="4" name="AutoShape 2" descr="Dientes y embarazo-5 preguntas más frecuentes ~ Torres Dent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4100" name="Picture 4" descr="Dientes y embarazo-5 preguntas más frecuentes ~ Torres Dent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221088"/>
            <a:ext cx="2362249" cy="236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856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Evaluación Facial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2800" dirty="0" smtClean="0"/>
              <a:t>EVALUACIÓN </a:t>
            </a:r>
            <a:r>
              <a:rPr lang="es-MX" sz="2800" dirty="0"/>
              <a:t>DE TEJIDOS BLANDOS VISTA FRONTAL </a:t>
            </a:r>
            <a:endParaRPr lang="es-MX" sz="2800" dirty="0" smtClean="0"/>
          </a:p>
          <a:p>
            <a:pPr marL="0" indent="0">
              <a:buNone/>
            </a:pPr>
            <a:r>
              <a:rPr lang="es-MX" sz="2800" dirty="0" smtClean="0"/>
              <a:t>1) Relación </a:t>
            </a:r>
            <a:r>
              <a:rPr lang="es-MX" sz="2800" dirty="0"/>
              <a:t>entre el labio y el incisivo maxilar </a:t>
            </a:r>
          </a:p>
          <a:p>
            <a:r>
              <a:rPr lang="es-MX" sz="2800" dirty="0"/>
              <a:t>En reposo la distancia entre </a:t>
            </a:r>
            <a:r>
              <a:rPr lang="es-MX" sz="2800" dirty="0" err="1"/>
              <a:t>Stmi</a:t>
            </a:r>
            <a:r>
              <a:rPr lang="es-MX" sz="2800" dirty="0"/>
              <a:t> y el borde </a:t>
            </a:r>
            <a:r>
              <a:rPr lang="es-MX" sz="2800" dirty="0" err="1"/>
              <a:t>incisal</a:t>
            </a:r>
            <a:r>
              <a:rPr lang="es-MX" sz="2800" dirty="0"/>
              <a:t> del </a:t>
            </a:r>
            <a:r>
              <a:rPr lang="es-MX" sz="2800" dirty="0" err="1"/>
              <a:t>incs</a:t>
            </a:r>
            <a:r>
              <a:rPr lang="es-MX" sz="2800" dirty="0"/>
              <a:t> </a:t>
            </a:r>
            <a:r>
              <a:rPr lang="es-MX" sz="2800" dirty="0" err="1"/>
              <a:t>sup</a:t>
            </a:r>
            <a:r>
              <a:rPr lang="es-MX" sz="2800" dirty="0"/>
              <a:t> debe estar de 1 a 5 mm </a:t>
            </a:r>
          </a:p>
          <a:p>
            <a:r>
              <a:rPr lang="es-MX" sz="2800" dirty="0"/>
              <a:t>Al sonreír la exposición ideal es de ¾ la altura de la corona, a 2 mm de la encía</a:t>
            </a:r>
          </a:p>
          <a:p>
            <a:endParaRPr lang="es-MX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73" r="30073"/>
          <a:stretch/>
        </p:blipFill>
        <p:spPr bwMode="auto">
          <a:xfrm>
            <a:off x="6372200" y="4221088"/>
            <a:ext cx="1850629" cy="2177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8853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Evaluación Facial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sz="2800" dirty="0"/>
              <a:t>2) Proporciones faciales verticales  </a:t>
            </a:r>
            <a:endParaRPr lang="es-MX" sz="2800" dirty="0" smtClean="0"/>
          </a:p>
          <a:p>
            <a:pPr marL="0" indent="0">
              <a:buNone/>
            </a:pPr>
            <a:r>
              <a:rPr lang="es-MX" sz="2800" dirty="0" smtClean="0"/>
              <a:t>Partes </a:t>
            </a:r>
            <a:r>
              <a:rPr lang="es-MX" sz="2800" dirty="0"/>
              <a:t>iguales: </a:t>
            </a:r>
          </a:p>
          <a:p>
            <a:r>
              <a:rPr lang="es-MX" sz="2800" dirty="0"/>
              <a:t>De la Línea del cabello a  </a:t>
            </a:r>
            <a:r>
              <a:rPr lang="es-MX" sz="2800" dirty="0" err="1"/>
              <a:t>Glabela</a:t>
            </a:r>
            <a:r>
              <a:rPr lang="es-MX" sz="2800" dirty="0"/>
              <a:t> </a:t>
            </a:r>
          </a:p>
          <a:p>
            <a:r>
              <a:rPr lang="es-MX" sz="2800" dirty="0"/>
              <a:t>De </a:t>
            </a:r>
            <a:r>
              <a:rPr lang="es-MX" sz="2800" dirty="0" err="1"/>
              <a:t>Glabela</a:t>
            </a:r>
            <a:r>
              <a:rPr lang="es-MX" sz="2800" dirty="0"/>
              <a:t> a </a:t>
            </a:r>
            <a:r>
              <a:rPr lang="es-MX" sz="2800" dirty="0" err="1"/>
              <a:t>Subnasal</a:t>
            </a:r>
            <a:endParaRPr lang="es-MX" sz="2800" dirty="0"/>
          </a:p>
          <a:p>
            <a:r>
              <a:rPr lang="es-MX" sz="2800" dirty="0"/>
              <a:t>De </a:t>
            </a:r>
            <a:r>
              <a:rPr lang="es-MX" sz="2800" dirty="0" err="1"/>
              <a:t>Subnasal</a:t>
            </a:r>
            <a:r>
              <a:rPr lang="es-MX" sz="2800" dirty="0"/>
              <a:t> a Mentón</a:t>
            </a:r>
          </a:p>
          <a:p>
            <a:endParaRPr lang="es-MX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274"/>
          <a:stretch/>
        </p:blipFill>
        <p:spPr bwMode="auto">
          <a:xfrm>
            <a:off x="5004048" y="3140968"/>
            <a:ext cx="2520280" cy="3025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6037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Evaluación Facial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MX" dirty="0" smtClean="0"/>
              <a:t>EVALUACIÓN DE TEJIDOS </a:t>
            </a:r>
            <a:r>
              <a:rPr lang="es-MX" dirty="0"/>
              <a:t>BLANDOS VISTA LATERAL</a:t>
            </a:r>
          </a:p>
          <a:p>
            <a:r>
              <a:rPr lang="es-MX" dirty="0"/>
              <a:t>Proporciones faciales verticales</a:t>
            </a:r>
          </a:p>
        </p:txBody>
      </p:sp>
      <p:sp>
        <p:nvSpPr>
          <p:cNvPr id="4" name="AutoShape 2" descr="Variaciones normales en la forma de la cara y bases anatomicas de las…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" name="AutoShape 4" descr="Variaciones normales en la forma de la cara y bases anatomicas de las…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" name="AutoShape 6" descr="Variaciones normales en la forma de la cara y bases anatomicas de las…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3645024"/>
            <a:ext cx="1866900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937" y="3645024"/>
            <a:ext cx="1762125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673599"/>
            <a:ext cx="1704975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39900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undición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Fundición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undició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84</TotalTime>
  <Words>486</Words>
  <Application>Microsoft Office PowerPoint</Application>
  <PresentationFormat>Presentación en pantalla (4:3)</PresentationFormat>
  <Paragraphs>67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Fundición</vt:lpstr>
      <vt:lpstr>Historia Clínica </vt:lpstr>
      <vt:lpstr>Definición </vt:lpstr>
      <vt:lpstr>Componentes de Historia Clínica </vt:lpstr>
      <vt:lpstr>Presentación de PowerPoint</vt:lpstr>
      <vt:lpstr>ANTECEDENTES PERSONALES Y FAMILIARES </vt:lpstr>
      <vt:lpstr>ANTECEDENTES ESTOMATOLÓGICOS </vt:lpstr>
      <vt:lpstr>Evaluación Facial </vt:lpstr>
      <vt:lpstr>Evaluación Facial </vt:lpstr>
      <vt:lpstr>Evaluación Facial </vt:lpstr>
      <vt:lpstr>Evaluación Facial </vt:lpstr>
      <vt:lpstr>Evaluación Facial </vt:lpstr>
      <vt:lpstr>Examen de la Oclusión </vt:lpstr>
      <vt:lpstr>Planos transversales</vt:lpstr>
      <vt:lpstr>Plano sagital </vt:lpstr>
      <vt:lpstr>Plano vertical </vt:lpstr>
      <vt:lpstr>Bibliografía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Historia Clínica </dc:title>
  <dc:creator>Diana</dc:creator>
  <cp:lastModifiedBy>Diana</cp:lastModifiedBy>
  <cp:revision>9</cp:revision>
  <dcterms:created xsi:type="dcterms:W3CDTF">2021-08-12T00:14:48Z</dcterms:created>
  <dcterms:modified xsi:type="dcterms:W3CDTF">2021-08-20T16:40:30Z</dcterms:modified>
</cp:coreProperties>
</file>