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sldIdLst>
    <p:sldId id="256" r:id="rId2"/>
    <p:sldId id="257"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9" r:id="rId27"/>
    <p:sldId id="281" r:id="rId28"/>
    <p:sldId id="282" r:id="rId29"/>
    <p:sldId id="283" r:id="rId30"/>
    <p:sldId id="290" r:id="rId31"/>
    <p:sldId id="284" r:id="rId32"/>
    <p:sldId id="285"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474746B6-5B90-4060-AD04-A96BD0AA05DC}" type="datetimeFigureOut">
              <a:rPr lang="es-MX" smtClean="0"/>
              <a:t>20/08/2021</a:t>
            </a:fld>
            <a:endParaRPr lang="es-MX"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s-MX"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DFA86BC-D1D0-48DC-9D8F-42FB9F5EB71D}" type="slidenum">
              <a:rPr lang="es-MX" smtClean="0"/>
              <a:t>‹Nº›</a:t>
            </a:fld>
            <a:endParaRPr lang="es-MX"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7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DFA86BC-D1D0-48DC-9D8F-42FB9F5EB71D}" type="slidenum">
              <a:rPr lang="es-MX" smtClean="0"/>
              <a:t>‹Nº›</a:t>
            </a:fld>
            <a:endParaRPr lang="es-MX" dirty="0"/>
          </a:p>
        </p:txBody>
      </p:sp>
    </p:spTree>
    <p:extLst>
      <p:ext uri="{BB962C8B-B14F-4D97-AF65-F5344CB8AC3E}">
        <p14:creationId xmlns:p14="http://schemas.microsoft.com/office/powerpoint/2010/main" val="309931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DFA86BC-D1D0-48DC-9D8F-42FB9F5EB71D}" type="slidenum">
              <a:rPr lang="es-MX" smtClean="0"/>
              <a:t>‹Nº›</a:t>
            </a:fld>
            <a:endParaRPr lang="es-MX" dirty="0"/>
          </a:p>
        </p:txBody>
      </p:sp>
    </p:spTree>
    <p:extLst>
      <p:ext uri="{BB962C8B-B14F-4D97-AF65-F5344CB8AC3E}">
        <p14:creationId xmlns:p14="http://schemas.microsoft.com/office/powerpoint/2010/main" val="217706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DFA86BC-D1D0-48DC-9D8F-42FB9F5EB71D}" type="slidenum">
              <a:rPr lang="es-MX" smtClean="0"/>
              <a:t>‹Nº›</a:t>
            </a:fld>
            <a:endParaRPr lang="es-MX" dirty="0"/>
          </a:p>
        </p:txBody>
      </p:sp>
    </p:spTree>
    <p:extLst>
      <p:ext uri="{BB962C8B-B14F-4D97-AF65-F5344CB8AC3E}">
        <p14:creationId xmlns:p14="http://schemas.microsoft.com/office/powerpoint/2010/main" val="157171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DFA86BC-D1D0-48DC-9D8F-42FB9F5EB71D}" type="slidenum">
              <a:rPr lang="es-MX" smtClean="0"/>
              <a:t>‹Nº›</a:t>
            </a:fld>
            <a:endParaRPr lang="es-MX"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39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DFA86BC-D1D0-48DC-9D8F-42FB9F5EB71D}" type="slidenum">
              <a:rPr lang="es-MX" smtClean="0"/>
              <a:t>‹Nº›</a:t>
            </a:fld>
            <a:endParaRPr lang="es-MX" dirty="0"/>
          </a:p>
        </p:txBody>
      </p:sp>
    </p:spTree>
    <p:extLst>
      <p:ext uri="{BB962C8B-B14F-4D97-AF65-F5344CB8AC3E}">
        <p14:creationId xmlns:p14="http://schemas.microsoft.com/office/powerpoint/2010/main" val="420217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ADFA86BC-D1D0-48DC-9D8F-42FB9F5EB71D}" type="slidenum">
              <a:rPr lang="es-MX" smtClean="0"/>
              <a:t>‹Nº›</a:t>
            </a:fld>
            <a:endParaRPr lang="es-MX" dirty="0"/>
          </a:p>
        </p:txBody>
      </p:sp>
    </p:spTree>
    <p:extLst>
      <p:ext uri="{BB962C8B-B14F-4D97-AF65-F5344CB8AC3E}">
        <p14:creationId xmlns:p14="http://schemas.microsoft.com/office/powerpoint/2010/main" val="265923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ADFA86BC-D1D0-48DC-9D8F-42FB9F5EB71D}" type="slidenum">
              <a:rPr lang="es-MX" smtClean="0"/>
              <a:t>‹Nº›</a:t>
            </a:fld>
            <a:endParaRPr lang="es-MX" dirty="0"/>
          </a:p>
        </p:txBody>
      </p:sp>
    </p:spTree>
    <p:extLst>
      <p:ext uri="{BB962C8B-B14F-4D97-AF65-F5344CB8AC3E}">
        <p14:creationId xmlns:p14="http://schemas.microsoft.com/office/powerpoint/2010/main" val="269109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ADFA86BC-D1D0-48DC-9D8F-42FB9F5EB71D}" type="slidenum">
              <a:rPr lang="es-MX" smtClean="0"/>
              <a:t>‹Nº›</a:t>
            </a:fld>
            <a:endParaRPr lang="es-MX" dirty="0"/>
          </a:p>
        </p:txBody>
      </p:sp>
    </p:spTree>
    <p:extLst>
      <p:ext uri="{BB962C8B-B14F-4D97-AF65-F5344CB8AC3E}">
        <p14:creationId xmlns:p14="http://schemas.microsoft.com/office/powerpoint/2010/main" val="407729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DFA86BC-D1D0-48DC-9D8F-42FB9F5EB71D}" type="slidenum">
              <a:rPr lang="es-MX" smtClean="0"/>
              <a:t>‹Nº›</a:t>
            </a:fld>
            <a:endParaRPr lang="es-MX" dirty="0"/>
          </a:p>
        </p:txBody>
      </p:sp>
    </p:spTree>
    <p:extLst>
      <p:ext uri="{BB962C8B-B14F-4D97-AF65-F5344CB8AC3E}">
        <p14:creationId xmlns:p14="http://schemas.microsoft.com/office/powerpoint/2010/main" val="245359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74746B6-5B90-4060-AD04-A96BD0AA05DC}" type="datetimeFigureOut">
              <a:rPr lang="es-MX" smtClean="0"/>
              <a:t>20/08/2021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DFA86BC-D1D0-48DC-9D8F-42FB9F5EB71D}" type="slidenum">
              <a:rPr lang="es-MX" smtClean="0"/>
              <a:t>‹Nº›</a:t>
            </a:fld>
            <a:endParaRPr lang="es-MX" dirty="0"/>
          </a:p>
        </p:txBody>
      </p:sp>
    </p:spTree>
    <p:extLst>
      <p:ext uri="{BB962C8B-B14F-4D97-AF65-F5344CB8AC3E}">
        <p14:creationId xmlns:p14="http://schemas.microsoft.com/office/powerpoint/2010/main" val="275218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74746B6-5B90-4060-AD04-A96BD0AA05DC}" type="datetimeFigureOut">
              <a:rPr lang="es-MX" smtClean="0"/>
              <a:t>20/08/2021</a:t>
            </a:fld>
            <a:endParaRPr lang="es-MX"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MX"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DFA86BC-D1D0-48DC-9D8F-42FB9F5EB71D}" type="slidenum">
              <a:rPr lang="es-MX" smtClean="0"/>
              <a:t>‹Nº›</a:t>
            </a:fld>
            <a:endParaRPr lang="es-MX" dirty="0"/>
          </a:p>
        </p:txBody>
      </p:sp>
    </p:spTree>
    <p:extLst>
      <p:ext uri="{BB962C8B-B14F-4D97-AF65-F5344CB8AC3E}">
        <p14:creationId xmlns:p14="http://schemas.microsoft.com/office/powerpoint/2010/main" val="180789524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hyperlink" Target="http://www.cop.org.pe/bib/investigacionbibliografica/SANDRAVANESSABOBBIOABAD.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0C97389-BE93-4A8A-B05D-F7969F2636DB}"/>
              </a:ext>
            </a:extLst>
          </p:cNvPr>
          <p:cNvSpPr>
            <a:spLocks noGrp="1"/>
          </p:cNvSpPr>
          <p:nvPr>
            <p:ph type="subTitle" idx="1"/>
          </p:nvPr>
        </p:nvSpPr>
        <p:spPr>
          <a:xfrm>
            <a:off x="620232" y="669851"/>
            <a:ext cx="10632558" cy="6315740"/>
          </a:xfrm>
        </p:spPr>
        <p:txBody>
          <a:bodyPr>
            <a:normAutofit/>
          </a:bodyPr>
          <a:lstStyle/>
          <a:p>
            <a:pPr>
              <a:lnSpc>
                <a:spcPct val="100000"/>
              </a:lnSpc>
              <a:spcBef>
                <a:spcPts val="50"/>
              </a:spcBef>
              <a:spcAft>
                <a:spcPts val="1000"/>
              </a:spcAft>
            </a:pPr>
            <a:r>
              <a:rPr lang="es-MX" sz="2000" dirty="0">
                <a:ea typeface="Calibri" panose="020F0502020204030204" pitchFamily="34" charset="0"/>
                <a:cs typeface="Times New Roman" panose="02020603050405020304" pitchFamily="18" charset="0"/>
              </a:rPr>
              <a:t>Instituto Politécnico Nacional</a:t>
            </a:r>
          </a:p>
          <a:p>
            <a:pPr>
              <a:lnSpc>
                <a:spcPct val="100000"/>
              </a:lnSpc>
              <a:spcBef>
                <a:spcPts val="50"/>
              </a:spcBef>
              <a:spcAft>
                <a:spcPts val="1000"/>
              </a:spcAft>
            </a:pPr>
            <a:r>
              <a:rPr lang="es-MX" sz="2000" dirty="0">
                <a:ea typeface="Calibri" panose="020F0502020204030204" pitchFamily="34" charset="0"/>
                <a:cs typeface="Times New Roman" panose="02020603050405020304" pitchFamily="18" charset="0"/>
              </a:rPr>
              <a:t>Centro Interdisciplinario de ciencias de la Salud UST</a:t>
            </a:r>
          </a:p>
          <a:p>
            <a:pPr>
              <a:lnSpc>
                <a:spcPct val="100000"/>
              </a:lnSpc>
              <a:spcBef>
                <a:spcPts val="50"/>
              </a:spcBef>
              <a:spcAft>
                <a:spcPts val="1000"/>
              </a:spcAft>
            </a:pPr>
            <a:r>
              <a:rPr lang="es-MX" sz="2000" dirty="0">
                <a:ea typeface="Calibri" panose="020F0502020204030204" pitchFamily="34" charset="0"/>
                <a:cs typeface="Times New Roman" panose="02020603050405020304" pitchFamily="18" charset="0"/>
              </a:rPr>
              <a:t>Lic. En Odontología</a:t>
            </a:r>
          </a:p>
          <a:p>
            <a:pPr>
              <a:lnSpc>
                <a:spcPct val="100000"/>
              </a:lnSpc>
              <a:spcBef>
                <a:spcPts val="50"/>
              </a:spcBef>
              <a:spcAft>
                <a:spcPts val="1000"/>
              </a:spcAft>
            </a:pPr>
            <a:r>
              <a:rPr lang="es-MX" sz="2000" dirty="0">
                <a:ea typeface="Calibri" panose="020F0502020204030204" pitchFamily="34" charset="0"/>
                <a:cs typeface="Times New Roman" panose="02020603050405020304" pitchFamily="18" charset="0"/>
              </a:rPr>
              <a:t>Endodoncia</a:t>
            </a:r>
          </a:p>
          <a:p>
            <a:pPr>
              <a:lnSpc>
                <a:spcPct val="100000"/>
              </a:lnSpc>
              <a:spcBef>
                <a:spcPts val="50"/>
              </a:spcBef>
              <a:spcAft>
                <a:spcPts val="1000"/>
              </a:spcAft>
            </a:pPr>
            <a:r>
              <a:rPr lang="es-ES" sz="2000" dirty="0"/>
              <a:t>González Millán Georgina</a:t>
            </a:r>
          </a:p>
          <a:p>
            <a:pPr>
              <a:lnSpc>
                <a:spcPct val="100000"/>
              </a:lnSpc>
              <a:spcBef>
                <a:spcPts val="50"/>
              </a:spcBef>
              <a:spcAft>
                <a:spcPts val="1000"/>
              </a:spcAft>
            </a:pPr>
            <a:r>
              <a:rPr lang="es-ES" sz="2000" dirty="0"/>
              <a:t>González Tapia Diego</a:t>
            </a:r>
          </a:p>
          <a:p>
            <a:pPr rtl="0">
              <a:lnSpc>
                <a:spcPct val="100000"/>
              </a:lnSpc>
              <a:spcBef>
                <a:spcPts val="50"/>
              </a:spcBef>
            </a:pPr>
            <a:r>
              <a:rPr lang="es-ES" sz="2000" dirty="0"/>
              <a:t>Oropeza Terrazas Itzel Verónica</a:t>
            </a:r>
            <a:endParaRPr lang="es-ES" sz="2400" dirty="0">
              <a:latin typeface="+mj-lt"/>
            </a:endParaRPr>
          </a:p>
          <a:p>
            <a:pPr algn="ctr">
              <a:spcBef>
                <a:spcPts val="50"/>
              </a:spcBef>
            </a:pPr>
            <a:endParaRPr lang="es-MX" dirty="0">
              <a:solidFill>
                <a:srgbClr val="000000"/>
              </a:solidFill>
              <a:latin typeface="+mj-lt"/>
              <a:ea typeface="Times New Roman" panose="02020603050405020304" pitchFamily="18" charset="0"/>
            </a:endParaRPr>
          </a:p>
          <a:p>
            <a:pPr algn="ctr">
              <a:spcBef>
                <a:spcPts val="50"/>
              </a:spcBef>
            </a:pPr>
            <a:r>
              <a:rPr lang="es-MX" dirty="0">
                <a:solidFill>
                  <a:srgbClr val="000000"/>
                </a:solidFill>
                <a:effectLst/>
                <a:latin typeface="+mj-lt"/>
                <a:ea typeface="Times New Roman" panose="02020603050405020304" pitchFamily="18" charset="0"/>
              </a:rPr>
              <a:t>IV. Tratamiento de sistema de conductos radiculares</a:t>
            </a:r>
            <a:endParaRPr lang="es-MX" dirty="0">
              <a:effectLst/>
              <a:latin typeface="+mj-lt"/>
              <a:ea typeface="Times New Roman" panose="02020603050405020304" pitchFamily="18" charset="0"/>
            </a:endParaRPr>
          </a:p>
          <a:p>
            <a:pPr algn="ctr">
              <a:lnSpc>
                <a:spcPct val="106000"/>
              </a:lnSpc>
              <a:spcBef>
                <a:spcPts val="50"/>
              </a:spcBef>
              <a:spcAft>
                <a:spcPts val="800"/>
              </a:spcAft>
            </a:pPr>
            <a:r>
              <a:rPr lang="es-MX" sz="32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Preparación biomecánica</a:t>
            </a:r>
          </a:p>
          <a:p>
            <a:endParaRPr lang="es-MX" dirty="0"/>
          </a:p>
        </p:txBody>
      </p:sp>
      <p:pic>
        <p:nvPicPr>
          <p:cNvPr id="4" name="image2.png" descr="Resultado de imagen para instituto politecnico nacional">
            <a:extLst>
              <a:ext uri="{FF2B5EF4-FFF2-40B4-BE49-F238E27FC236}">
                <a16:creationId xmlns:a16="http://schemas.microsoft.com/office/drawing/2014/main" id="{A996CEE9-F863-42AF-9245-B3CC5359D6FD}"/>
              </a:ext>
            </a:extLst>
          </p:cNvPr>
          <p:cNvPicPr/>
          <p:nvPr/>
        </p:nvPicPr>
        <p:blipFill>
          <a:blip r:embed="rId2"/>
          <a:srcRect/>
          <a:stretch>
            <a:fillRect/>
          </a:stretch>
        </p:blipFill>
        <p:spPr>
          <a:xfrm>
            <a:off x="208553" y="190426"/>
            <a:ext cx="1971675" cy="1416050"/>
          </a:xfrm>
          <a:prstGeom prst="rect">
            <a:avLst/>
          </a:prstGeom>
          <a:ln/>
        </p:spPr>
      </p:pic>
      <p:pic>
        <p:nvPicPr>
          <p:cNvPr id="5" name="image1.png" descr="Resultado de imagen para centro interdisciplinario de ciencias de la salud">
            <a:extLst>
              <a:ext uri="{FF2B5EF4-FFF2-40B4-BE49-F238E27FC236}">
                <a16:creationId xmlns:a16="http://schemas.microsoft.com/office/drawing/2014/main" id="{A5C5BA5B-02A0-4031-A024-6CCCE9559AC6}"/>
              </a:ext>
            </a:extLst>
          </p:cNvPr>
          <p:cNvPicPr/>
          <p:nvPr/>
        </p:nvPicPr>
        <p:blipFill>
          <a:blip r:embed="rId3"/>
          <a:srcRect/>
          <a:stretch>
            <a:fillRect/>
          </a:stretch>
        </p:blipFill>
        <p:spPr>
          <a:xfrm>
            <a:off x="10125186" y="190426"/>
            <a:ext cx="1362075" cy="1433830"/>
          </a:xfrm>
          <a:prstGeom prst="rect">
            <a:avLst/>
          </a:prstGeom>
          <a:ln/>
        </p:spPr>
      </p:pic>
      <p:pic>
        <p:nvPicPr>
          <p:cNvPr id="13314" name="Picture 2" descr="AMPLIACIÓN: Técnicas">
            <a:extLst>
              <a:ext uri="{FF2B5EF4-FFF2-40B4-BE49-F238E27FC236}">
                <a16:creationId xmlns:a16="http://schemas.microsoft.com/office/drawing/2014/main" id="{744DD247-D5ED-46D2-A6F8-2A6752CCBA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462" b="16178"/>
          <a:stretch/>
        </p:blipFill>
        <p:spPr bwMode="auto">
          <a:xfrm>
            <a:off x="4211556" y="4774017"/>
            <a:ext cx="3449909" cy="177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8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B5A1C-16BA-4211-A342-4496306AE8DB}"/>
              </a:ext>
            </a:extLst>
          </p:cNvPr>
          <p:cNvSpPr>
            <a:spLocks noGrp="1"/>
          </p:cNvSpPr>
          <p:nvPr>
            <p:ph type="title"/>
          </p:nvPr>
        </p:nvSpPr>
        <p:spPr/>
        <p:txBody>
          <a:bodyPr/>
          <a:lstStyle/>
          <a:p>
            <a:pPr algn="ctr"/>
            <a:r>
              <a:rPr lang="es-MX" b="1" dirty="0">
                <a:solidFill>
                  <a:schemeClr val="accent1">
                    <a:lumMod val="75000"/>
                  </a:schemeClr>
                </a:solidFill>
                <a:latin typeface="Arial" panose="020B0604020202020204" pitchFamily="34" charset="0"/>
                <a:cs typeface="Arial" panose="020B0604020202020204" pitchFamily="34" charset="0"/>
              </a:rPr>
              <a:t>Irrigantes en endodoncia</a:t>
            </a:r>
          </a:p>
        </p:txBody>
      </p:sp>
      <p:sp>
        <p:nvSpPr>
          <p:cNvPr id="4" name="Marcador de contenido 2">
            <a:extLst>
              <a:ext uri="{FF2B5EF4-FFF2-40B4-BE49-F238E27FC236}">
                <a16:creationId xmlns:a16="http://schemas.microsoft.com/office/drawing/2014/main" id="{B90F5757-C08E-4321-AE11-57F3347BDE7D}"/>
              </a:ext>
            </a:extLst>
          </p:cNvPr>
          <p:cNvSpPr txBox="1">
            <a:spLocks noGrp="1"/>
          </p:cNvSpPr>
          <p:nvPr>
            <p:ph idx="1"/>
          </p:nvPr>
        </p:nvSpPr>
        <p:spPr>
          <a:xfrm>
            <a:off x="1143000" y="1965960"/>
            <a:ext cx="9872663"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Son sustancias químicas que facilitan el trabajo mecánico, ayudan a desinfectar y expulsar el tejido dentario o infeccioso. La irrigación es una fase que consiste en la introducción y aspiracio0n de solución liquida al interior de los conductos radiculares que conlleva al trabajo de desinfección y limpieza de los mismos. </a:t>
            </a:r>
          </a:p>
          <a:p>
            <a:pPr marL="45720" indent="0" algn="just">
              <a:buFont typeface="Corbel" pitchFamily="34" charset="0"/>
              <a:buNone/>
            </a:pPr>
            <a:endParaRPr lang="es-MX" dirty="0">
              <a:solidFill>
                <a:schemeClr val="tx1"/>
              </a:solidFill>
              <a:latin typeface="Arial" panose="020B0604020202020204" pitchFamily="34" charset="0"/>
              <a:cs typeface="Arial" panose="020B0604020202020204" pitchFamily="34" charset="0"/>
            </a:endParaRPr>
          </a:p>
          <a:p>
            <a:pPr marL="45720" indent="0">
              <a:buFont typeface="Corbel" pitchFamily="34" charset="0"/>
              <a:buNone/>
            </a:pPr>
            <a:endParaRPr lang="es-MX" dirty="0"/>
          </a:p>
        </p:txBody>
      </p:sp>
      <p:pic>
        <p:nvPicPr>
          <p:cNvPr id="5122" name="Picture 2" descr="El HIPOCLORITO SÓDICO en Endodoncia - Ventajas y Desventajas - Ovi Dental">
            <a:extLst>
              <a:ext uri="{FF2B5EF4-FFF2-40B4-BE49-F238E27FC236}">
                <a16:creationId xmlns:a16="http://schemas.microsoft.com/office/drawing/2014/main" id="{27EE3989-DAEB-4A8A-AB39-B16F4BDC75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2" t="21019" r="7777" b="5320"/>
          <a:stretch/>
        </p:blipFill>
        <p:spPr bwMode="auto">
          <a:xfrm>
            <a:off x="3757352" y="3429000"/>
            <a:ext cx="4887884" cy="300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7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F5A68C81-EBD9-48F6-A1DE-8561EC6E7DA8}"/>
              </a:ext>
            </a:extLst>
          </p:cNvPr>
          <p:cNvSpPr txBox="1">
            <a:spLocks noGrp="1"/>
          </p:cNvSpPr>
          <p:nvPr>
            <p:ph idx="1"/>
          </p:nvPr>
        </p:nvSpPr>
        <p:spPr>
          <a:xfrm>
            <a:off x="1047307" y="2117812"/>
            <a:ext cx="9872663" cy="52647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es-MX" dirty="0">
                <a:solidFill>
                  <a:schemeClr val="tx1"/>
                </a:solidFill>
                <a:latin typeface="Arial" panose="020B0604020202020204" pitchFamily="34" charset="0"/>
                <a:cs typeface="Arial" panose="020B0604020202020204" pitchFamily="34" charset="0"/>
              </a:rPr>
              <a:t>Eliminar restos de dentina</a:t>
            </a:r>
          </a:p>
          <a:p>
            <a:pPr algn="just"/>
            <a:r>
              <a:rPr lang="es-MX" dirty="0">
                <a:solidFill>
                  <a:schemeClr val="tx1"/>
                </a:solidFill>
                <a:latin typeface="Arial" panose="020B0604020202020204" pitchFamily="34" charset="0"/>
                <a:cs typeface="Arial" panose="020B0604020202020204" pitchFamily="34" charset="0"/>
              </a:rPr>
              <a:t>Eliminar remanentes de tejido pulpar</a:t>
            </a:r>
          </a:p>
          <a:p>
            <a:pPr algn="just"/>
            <a:r>
              <a:rPr lang="es-MX" dirty="0">
                <a:solidFill>
                  <a:schemeClr val="tx1"/>
                </a:solidFill>
                <a:latin typeface="Arial" panose="020B0604020202020204" pitchFamily="34" charset="0"/>
                <a:cs typeface="Arial" panose="020B0604020202020204" pitchFamily="34" charset="0"/>
              </a:rPr>
              <a:t>Eliminar microorganismos y toxinas bacterianas</a:t>
            </a:r>
          </a:p>
          <a:p>
            <a:pPr algn="just"/>
            <a:r>
              <a:rPr lang="es-MX" dirty="0">
                <a:solidFill>
                  <a:schemeClr val="tx1"/>
                </a:solidFill>
                <a:latin typeface="Arial" panose="020B0604020202020204" pitchFamily="34" charset="0"/>
                <a:cs typeface="Arial" panose="020B0604020202020204" pitchFamily="34" charset="0"/>
              </a:rPr>
              <a:t>Eliminar restos de gutapercha, cemento y solventes</a:t>
            </a:r>
          </a:p>
          <a:p>
            <a:pPr algn="just"/>
            <a:r>
              <a:rPr lang="es-MX" dirty="0">
                <a:solidFill>
                  <a:schemeClr val="tx1"/>
                </a:solidFill>
                <a:latin typeface="Arial" panose="020B0604020202020204" pitchFamily="34" charset="0"/>
                <a:cs typeface="Arial" panose="020B0604020202020204" pitchFamily="34" charset="0"/>
              </a:rPr>
              <a:t>Lubricar al conducto durante la instrumentación </a:t>
            </a:r>
          </a:p>
          <a:p>
            <a:pPr marL="45720" indent="0">
              <a:buFont typeface="Corbel" pitchFamily="34" charset="0"/>
              <a:buNone/>
            </a:pPr>
            <a:endParaRPr lang="es-MX" dirty="0"/>
          </a:p>
        </p:txBody>
      </p:sp>
      <p:sp>
        <p:nvSpPr>
          <p:cNvPr id="3" name="Título 1">
            <a:extLst>
              <a:ext uri="{FF2B5EF4-FFF2-40B4-BE49-F238E27FC236}">
                <a16:creationId xmlns:a16="http://schemas.microsoft.com/office/drawing/2014/main" id="{EF800085-64E7-42BC-B023-193F244E9B35}"/>
              </a:ext>
            </a:extLst>
          </p:cNvPr>
          <p:cNvSpPr>
            <a:spLocks noGrp="1"/>
          </p:cNvSpPr>
          <p:nvPr>
            <p:ph type="title"/>
          </p:nvPr>
        </p:nvSpPr>
        <p:spPr>
          <a:xfrm>
            <a:off x="1047307" y="864781"/>
            <a:ext cx="9875520" cy="1102242"/>
          </a:xfrm>
        </p:spPr>
        <p:txBody>
          <a:bodyPr>
            <a:normAutofit fontScale="90000"/>
          </a:bodyPr>
          <a:lstStyle/>
          <a:p>
            <a:pPr algn="ctr"/>
            <a:r>
              <a:rPr lang="es-MX" sz="3600" b="1" dirty="0">
                <a:solidFill>
                  <a:schemeClr val="accent1">
                    <a:lumMod val="75000"/>
                  </a:schemeClr>
                </a:solidFill>
                <a:latin typeface="Arial" panose="020B0604020202020204" pitchFamily="34" charset="0"/>
                <a:cs typeface="Arial" panose="020B0604020202020204" pitchFamily="34" charset="0"/>
              </a:rPr>
              <a:t>Objetivos</a:t>
            </a:r>
            <a:br>
              <a:rPr lang="es-MX" sz="4400" b="1" dirty="0">
                <a:solidFill>
                  <a:schemeClr val="tx1">
                    <a:lumMod val="95000"/>
                    <a:lumOff val="5000"/>
                  </a:schemeClr>
                </a:solidFill>
                <a:latin typeface="Arial" panose="020B0604020202020204" pitchFamily="34" charset="0"/>
                <a:cs typeface="Arial" panose="020B0604020202020204" pitchFamily="34" charset="0"/>
              </a:rPr>
            </a:br>
            <a:endParaRPr lang="es-MX"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93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CEE22E11-48C3-4940-A184-BB46A0261E9A}"/>
              </a:ext>
            </a:extLst>
          </p:cNvPr>
          <p:cNvSpPr txBox="1">
            <a:spLocks noGrp="1"/>
          </p:cNvSpPr>
          <p:nvPr>
            <p:ph idx="1"/>
          </p:nvPr>
        </p:nvSpPr>
        <p:spPr>
          <a:xfrm>
            <a:off x="1143000" y="1658679"/>
            <a:ext cx="9872663" cy="443732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es-MX" dirty="0">
                <a:solidFill>
                  <a:schemeClr val="tx1"/>
                </a:solidFill>
                <a:latin typeface="Arial" panose="020B0604020202020204" pitchFamily="34" charset="0"/>
                <a:cs typeface="Arial" panose="020B0604020202020204" pitchFamily="34" charset="0"/>
              </a:rPr>
              <a:t>Disolver tejido necrótico</a:t>
            </a:r>
          </a:p>
          <a:p>
            <a:pPr algn="just"/>
            <a:r>
              <a:rPr lang="es-MX" dirty="0">
                <a:solidFill>
                  <a:schemeClr val="tx1"/>
                </a:solidFill>
                <a:latin typeface="Arial" panose="020B0604020202020204" pitchFamily="34" charset="0"/>
                <a:cs typeface="Arial" panose="020B0604020202020204" pitchFamily="34" charset="0"/>
              </a:rPr>
              <a:t>Ser efectivo contra microorganismos en el biofilm</a:t>
            </a:r>
          </a:p>
          <a:p>
            <a:pPr algn="just"/>
            <a:r>
              <a:rPr lang="es-MX" dirty="0">
                <a:solidFill>
                  <a:schemeClr val="tx1"/>
                </a:solidFill>
                <a:latin typeface="Arial" panose="020B0604020202020204" pitchFamily="34" charset="0"/>
                <a:cs typeface="Arial" panose="020B0604020202020204" pitchFamily="34" charset="0"/>
              </a:rPr>
              <a:t>Propiedades antimicrobianas de amplio espectro</a:t>
            </a:r>
          </a:p>
          <a:p>
            <a:pPr algn="just"/>
            <a:r>
              <a:rPr lang="es-MX" dirty="0">
                <a:solidFill>
                  <a:schemeClr val="tx1"/>
                </a:solidFill>
                <a:latin typeface="Arial" panose="020B0604020202020204" pitchFamily="34" charset="0"/>
                <a:cs typeface="Arial" panose="020B0604020202020204" pitchFamily="34" charset="0"/>
              </a:rPr>
              <a:t>Inactivar endotoxinas</a:t>
            </a:r>
          </a:p>
          <a:p>
            <a:pPr algn="just"/>
            <a:r>
              <a:rPr lang="es-MX" dirty="0">
                <a:solidFill>
                  <a:schemeClr val="tx1"/>
                </a:solidFill>
                <a:latin typeface="Arial" panose="020B0604020202020204" pitchFamily="34" charset="0"/>
                <a:cs typeface="Arial" panose="020B0604020202020204" pitchFamily="34" charset="0"/>
              </a:rPr>
              <a:t>Barrido del lodo dentinario</a:t>
            </a:r>
          </a:p>
          <a:p>
            <a:pPr algn="just"/>
            <a:r>
              <a:rPr lang="es-MX" dirty="0">
                <a:solidFill>
                  <a:schemeClr val="tx1"/>
                </a:solidFill>
                <a:latin typeface="Arial" panose="020B0604020202020204" pitchFamily="34" charset="0"/>
                <a:cs typeface="Arial" panose="020B0604020202020204" pitchFamily="34" charset="0"/>
              </a:rPr>
              <a:t>Lubricar el conducto</a:t>
            </a:r>
          </a:p>
          <a:p>
            <a:pPr algn="just"/>
            <a:r>
              <a:rPr lang="es-MX" dirty="0">
                <a:solidFill>
                  <a:schemeClr val="tx1"/>
                </a:solidFill>
                <a:latin typeface="Arial" panose="020B0604020202020204" pitchFamily="34" charset="0"/>
                <a:cs typeface="Arial" panose="020B0604020202020204" pitchFamily="34" charset="0"/>
              </a:rPr>
              <a:t>No tóxico para el periapice</a:t>
            </a:r>
          </a:p>
          <a:p>
            <a:pPr algn="just"/>
            <a:r>
              <a:rPr lang="es-MX" dirty="0">
                <a:solidFill>
                  <a:schemeClr val="tx1"/>
                </a:solidFill>
                <a:latin typeface="Arial" panose="020B0604020202020204" pitchFamily="34" charset="0"/>
                <a:cs typeface="Arial" panose="020B0604020202020204" pitchFamily="34" charset="0"/>
              </a:rPr>
              <a:t>Efecto bacteriano prolongado</a:t>
            </a:r>
          </a:p>
          <a:p>
            <a:pPr algn="just"/>
            <a:r>
              <a:rPr lang="es-MX" dirty="0">
                <a:solidFill>
                  <a:schemeClr val="tx1"/>
                </a:solidFill>
                <a:latin typeface="Arial" panose="020B0604020202020204" pitchFamily="34" charset="0"/>
                <a:cs typeface="Arial" panose="020B0604020202020204" pitchFamily="34" charset="0"/>
              </a:rPr>
              <a:t>No perder sus propiedades con la sangre y fluidos</a:t>
            </a:r>
            <a:endParaRPr lang="es-MX" dirty="0"/>
          </a:p>
        </p:txBody>
      </p:sp>
      <p:sp>
        <p:nvSpPr>
          <p:cNvPr id="3" name="Título 1">
            <a:extLst>
              <a:ext uri="{FF2B5EF4-FFF2-40B4-BE49-F238E27FC236}">
                <a16:creationId xmlns:a16="http://schemas.microsoft.com/office/drawing/2014/main" id="{3CEC43A1-34AD-4EC2-8D29-FBE5441D4F2E}"/>
              </a:ext>
            </a:extLst>
          </p:cNvPr>
          <p:cNvSpPr>
            <a:spLocks noGrp="1"/>
          </p:cNvSpPr>
          <p:nvPr>
            <p:ph type="title"/>
          </p:nvPr>
        </p:nvSpPr>
        <p:spPr>
          <a:xfrm>
            <a:off x="1047307" y="864781"/>
            <a:ext cx="9875520" cy="1102242"/>
          </a:xfrm>
        </p:spPr>
        <p:txBody>
          <a:bodyPr>
            <a:noAutofit/>
          </a:bodyPr>
          <a:lstStyle/>
          <a:p>
            <a:pPr algn="ctr"/>
            <a:r>
              <a:rPr lang="es-MX" sz="3200" b="1" dirty="0">
                <a:solidFill>
                  <a:schemeClr val="accent1">
                    <a:lumMod val="75000"/>
                  </a:schemeClr>
                </a:solidFill>
                <a:latin typeface="Arial" panose="020B0604020202020204" pitchFamily="34" charset="0"/>
                <a:cs typeface="Arial" panose="020B0604020202020204" pitchFamily="34" charset="0"/>
              </a:rPr>
              <a:t>Propiedades ideales de un Irrigante</a:t>
            </a:r>
            <a:br>
              <a:rPr lang="es-MX" sz="3200" b="1" dirty="0">
                <a:solidFill>
                  <a:schemeClr val="accent1">
                    <a:lumMod val="75000"/>
                  </a:schemeClr>
                </a:solidFill>
                <a:latin typeface="Arial" panose="020B0604020202020204" pitchFamily="34" charset="0"/>
                <a:cs typeface="Arial" panose="020B0604020202020204" pitchFamily="34" charset="0"/>
              </a:rPr>
            </a:br>
            <a:br>
              <a:rPr lang="es-MX" sz="3200" b="1" dirty="0">
                <a:solidFill>
                  <a:schemeClr val="accent1">
                    <a:lumMod val="75000"/>
                  </a:schemeClr>
                </a:solidFill>
                <a:latin typeface="Arial" panose="020B0604020202020204" pitchFamily="34" charset="0"/>
                <a:cs typeface="Arial" panose="020B0604020202020204" pitchFamily="34" charset="0"/>
              </a:rPr>
            </a:br>
            <a:endParaRPr lang="es-MX" sz="32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18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B3ECF7CD-F2B3-4FE6-A918-EBF864B12D23}"/>
              </a:ext>
            </a:extLst>
          </p:cNvPr>
          <p:cNvSpPr txBox="1">
            <a:spLocks noGrp="1"/>
          </p:cNvSpPr>
          <p:nvPr>
            <p:ph idx="1"/>
          </p:nvPr>
        </p:nvSpPr>
        <p:spPr>
          <a:xfrm>
            <a:off x="1143000" y="1424762"/>
            <a:ext cx="9872663" cy="4671237"/>
          </a:xfrm>
          <a:prstGeom prst="rect">
            <a:avLst/>
          </a:prstGeom>
        </p:spPr>
        <p:txBody>
          <a:bodyPr vert="horz" lIns="91440" tIns="45720" rIns="91440" bIns="45720" rtlCol="0">
            <a:normAutofit fontScale="77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endParaRPr lang="es-MX" b="1" dirty="0">
              <a:solidFill>
                <a:schemeClr val="tx2">
                  <a:lumMod val="75000"/>
                </a:schemeClr>
              </a:solidFill>
              <a:latin typeface="Arial" panose="020B0604020202020204" pitchFamily="34" charset="0"/>
              <a:cs typeface="Arial" panose="020B0604020202020204" pitchFamily="34" charset="0"/>
            </a:endParaRPr>
          </a:p>
          <a:p>
            <a:pPr marL="45720" indent="0" algn="just">
              <a:buFont typeface="Corbel" pitchFamily="34" charset="0"/>
              <a:buNone/>
            </a:pPr>
            <a:r>
              <a:rPr lang="es-MX" b="1" dirty="0">
                <a:solidFill>
                  <a:schemeClr val="tx2">
                    <a:lumMod val="75000"/>
                  </a:schemeClr>
                </a:solidFill>
                <a:latin typeface="Arial" panose="020B0604020202020204" pitchFamily="34" charset="0"/>
                <a:cs typeface="Arial" panose="020B0604020202020204" pitchFamily="34" charset="0"/>
              </a:rPr>
              <a:t>Compuesto halógenos</a:t>
            </a:r>
          </a:p>
          <a:p>
            <a:pPr algn="just"/>
            <a:r>
              <a:rPr lang="es-MX" dirty="0">
                <a:solidFill>
                  <a:schemeClr val="tx1"/>
                </a:solidFill>
                <a:latin typeface="Arial" panose="020B0604020202020204" pitchFamily="34" charset="0"/>
                <a:cs typeface="Arial" panose="020B0604020202020204" pitchFamily="34" charset="0"/>
              </a:rPr>
              <a:t>Hipoclorito de sodio al 0.5% (Solución de Dakin)</a:t>
            </a:r>
          </a:p>
          <a:p>
            <a:pPr algn="just"/>
            <a:r>
              <a:rPr lang="es-MX" dirty="0">
                <a:solidFill>
                  <a:schemeClr val="tx1"/>
                </a:solidFill>
                <a:latin typeface="Arial" panose="020B0604020202020204" pitchFamily="34" charset="0"/>
                <a:cs typeface="Arial" panose="020B0604020202020204" pitchFamily="34" charset="0"/>
              </a:rPr>
              <a:t>Hipoclorito de sodio al 1% (Solución de Milton)</a:t>
            </a:r>
          </a:p>
          <a:p>
            <a:pPr marL="45720" indent="0" algn="just">
              <a:buFont typeface="Corbel" pitchFamily="34" charset="0"/>
              <a:buNone/>
            </a:pPr>
            <a:r>
              <a:rPr lang="es-MX" b="1" dirty="0">
                <a:solidFill>
                  <a:schemeClr val="tx2">
                    <a:lumMod val="75000"/>
                  </a:schemeClr>
                </a:solidFill>
                <a:latin typeface="Arial" panose="020B0604020202020204" pitchFamily="34" charset="0"/>
                <a:cs typeface="Arial" panose="020B0604020202020204" pitchFamily="34" charset="0"/>
              </a:rPr>
              <a:t>Quelantes</a:t>
            </a:r>
          </a:p>
          <a:p>
            <a:pPr algn="just"/>
            <a:r>
              <a:rPr lang="es-MX" dirty="0">
                <a:solidFill>
                  <a:schemeClr val="tx1"/>
                </a:solidFill>
                <a:latin typeface="Arial" panose="020B0604020202020204" pitchFamily="34" charset="0"/>
                <a:cs typeface="Arial" panose="020B0604020202020204" pitchFamily="34" charset="0"/>
              </a:rPr>
              <a:t>EDTA (Acido etilediaminotetracetico)</a:t>
            </a:r>
          </a:p>
          <a:p>
            <a:pPr algn="just"/>
            <a:r>
              <a:rPr lang="es-MX" dirty="0">
                <a:solidFill>
                  <a:schemeClr val="tx1"/>
                </a:solidFill>
                <a:latin typeface="Arial" panose="020B0604020202020204" pitchFamily="34" charset="0"/>
                <a:cs typeface="Arial" panose="020B0604020202020204" pitchFamily="34" charset="0"/>
              </a:rPr>
              <a:t>Larga ultra (Agente quelante universal)</a:t>
            </a:r>
          </a:p>
          <a:p>
            <a:pPr algn="just"/>
            <a:r>
              <a:rPr lang="es-MX" dirty="0">
                <a:solidFill>
                  <a:schemeClr val="tx1"/>
                </a:solidFill>
                <a:latin typeface="Arial" panose="020B0604020202020204" pitchFamily="34" charset="0"/>
                <a:cs typeface="Arial" panose="020B0604020202020204" pitchFamily="34" charset="0"/>
              </a:rPr>
              <a:t>Redta (Agente quelante comercial)</a:t>
            </a:r>
          </a:p>
          <a:p>
            <a:pPr marL="45720" indent="0" algn="just">
              <a:buFont typeface="Corbel" pitchFamily="34" charset="0"/>
              <a:buNone/>
            </a:pPr>
            <a:r>
              <a:rPr lang="es-MX" b="1" dirty="0">
                <a:solidFill>
                  <a:schemeClr val="tx2">
                    <a:lumMod val="75000"/>
                  </a:schemeClr>
                </a:solidFill>
                <a:latin typeface="Arial" panose="020B0604020202020204" pitchFamily="34" charset="0"/>
                <a:cs typeface="Arial" panose="020B0604020202020204" pitchFamily="34" charset="0"/>
              </a:rPr>
              <a:t>Otras soluciones de irrigación </a:t>
            </a:r>
          </a:p>
          <a:p>
            <a:pPr algn="just"/>
            <a:r>
              <a:rPr lang="es-MX" dirty="0">
                <a:solidFill>
                  <a:schemeClr val="tx1"/>
                </a:solidFill>
                <a:latin typeface="Arial" panose="020B0604020202020204" pitchFamily="34" charset="0"/>
                <a:cs typeface="Arial" panose="020B0604020202020204" pitchFamily="34" charset="0"/>
              </a:rPr>
              <a:t>Agua destilada</a:t>
            </a:r>
          </a:p>
          <a:p>
            <a:pPr algn="just"/>
            <a:r>
              <a:rPr lang="es-MX" dirty="0">
                <a:solidFill>
                  <a:schemeClr val="tx1"/>
                </a:solidFill>
                <a:latin typeface="Arial" panose="020B0604020202020204" pitchFamily="34" charset="0"/>
                <a:cs typeface="Arial" panose="020B0604020202020204" pitchFamily="34" charset="0"/>
              </a:rPr>
              <a:t>Peróxido de hidrogeno</a:t>
            </a:r>
          </a:p>
          <a:p>
            <a:pPr algn="just"/>
            <a:r>
              <a:rPr lang="es-MX" dirty="0">
                <a:solidFill>
                  <a:schemeClr val="tx1"/>
                </a:solidFill>
                <a:latin typeface="Arial" panose="020B0604020202020204" pitchFamily="34" charset="0"/>
                <a:cs typeface="Arial" panose="020B0604020202020204" pitchFamily="34" charset="0"/>
              </a:rPr>
              <a:t>Suero fisiológico</a:t>
            </a:r>
          </a:p>
          <a:p>
            <a:pPr algn="just"/>
            <a:r>
              <a:rPr lang="es-MX" dirty="0">
                <a:solidFill>
                  <a:schemeClr val="tx1"/>
                </a:solidFill>
                <a:latin typeface="Arial" panose="020B0604020202020204" pitchFamily="34" charset="0"/>
                <a:cs typeface="Arial" panose="020B0604020202020204" pitchFamily="34" charset="0"/>
              </a:rPr>
              <a:t>Clorhexidina</a:t>
            </a:r>
          </a:p>
          <a:p>
            <a:pPr algn="just"/>
            <a:endParaRPr lang="es-MX" b="1" dirty="0">
              <a:solidFill>
                <a:schemeClr val="tx2">
                  <a:lumMod val="75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B326FDD7-5F45-4B99-854A-F12F493F47FA}"/>
              </a:ext>
            </a:extLst>
          </p:cNvPr>
          <p:cNvSpPr>
            <a:spLocks noGrp="1"/>
          </p:cNvSpPr>
          <p:nvPr>
            <p:ph type="title"/>
          </p:nvPr>
        </p:nvSpPr>
        <p:spPr>
          <a:xfrm>
            <a:off x="1483242" y="598967"/>
            <a:ext cx="9875520" cy="1102242"/>
          </a:xfrm>
        </p:spPr>
        <p:txBody>
          <a:bodyPr>
            <a:noAutofit/>
          </a:bodyPr>
          <a:lstStyle/>
          <a:p>
            <a:pPr algn="ctr"/>
            <a:r>
              <a:rPr lang="es-MX" sz="3200" b="1" dirty="0">
                <a:solidFill>
                  <a:schemeClr val="accent1">
                    <a:lumMod val="75000"/>
                  </a:schemeClr>
                </a:solidFill>
                <a:latin typeface="Arial" panose="020B0604020202020204" pitchFamily="34" charset="0"/>
                <a:cs typeface="Arial" panose="020B0604020202020204" pitchFamily="34" charset="0"/>
              </a:rPr>
              <a:t>Clasificación</a:t>
            </a:r>
          </a:p>
        </p:txBody>
      </p:sp>
    </p:spTree>
    <p:extLst>
      <p:ext uri="{BB962C8B-B14F-4D97-AF65-F5344CB8AC3E}">
        <p14:creationId xmlns:p14="http://schemas.microsoft.com/office/powerpoint/2010/main" val="167597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poclorito de Sodio solución 5.25% Dentaflux - Depósito Dental Q del Bajio">
            <a:extLst>
              <a:ext uri="{FF2B5EF4-FFF2-40B4-BE49-F238E27FC236}">
                <a16:creationId xmlns:a16="http://schemas.microsoft.com/office/drawing/2014/main" id="{75466955-F69C-4800-A8D5-CDE4FE6656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14" t="17733" r="33677" b="17818"/>
          <a:stretch/>
        </p:blipFill>
        <p:spPr bwMode="auto">
          <a:xfrm>
            <a:off x="7009013" y="995023"/>
            <a:ext cx="3142211" cy="534066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id="{33EE289D-58F4-436D-BE48-E0C0AEE8FA50}"/>
              </a:ext>
            </a:extLst>
          </p:cNvPr>
          <p:cNvSpPr txBox="1">
            <a:spLocks noGrp="1"/>
          </p:cNvSpPr>
          <p:nvPr>
            <p:ph idx="1"/>
          </p:nvPr>
        </p:nvSpPr>
        <p:spPr>
          <a:xfrm>
            <a:off x="1143001" y="864524"/>
            <a:ext cx="10095614" cy="523147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es-MX" sz="2400" b="1" dirty="0">
                <a:solidFill>
                  <a:schemeClr val="accent1">
                    <a:lumMod val="75000"/>
                  </a:schemeClr>
                </a:solidFill>
                <a:latin typeface="Arial" panose="020B0604020202020204" pitchFamily="34" charset="0"/>
                <a:cs typeface="Arial" panose="020B0604020202020204" pitchFamily="34" charset="0"/>
              </a:rPr>
              <a:t>Hipoclorito de sodio:</a:t>
            </a:r>
          </a:p>
        </p:txBody>
      </p:sp>
      <p:sp>
        <p:nvSpPr>
          <p:cNvPr id="5" name="Marcador de contenido 2">
            <a:extLst>
              <a:ext uri="{FF2B5EF4-FFF2-40B4-BE49-F238E27FC236}">
                <a16:creationId xmlns:a16="http://schemas.microsoft.com/office/drawing/2014/main" id="{718BD356-4F1F-4BDC-A058-C53119A91A7E}"/>
              </a:ext>
            </a:extLst>
          </p:cNvPr>
          <p:cNvSpPr txBox="1">
            <a:spLocks/>
          </p:cNvSpPr>
          <p:nvPr/>
        </p:nvSpPr>
        <p:spPr>
          <a:xfrm>
            <a:off x="1498275" y="2155510"/>
            <a:ext cx="4742410" cy="441985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Walker y Grossman lo comenzaron a utilizar como Irrigante ya que demostraron su capacidad de eliminar tejido necrótico.</a:t>
            </a:r>
          </a:p>
        </p:txBody>
      </p:sp>
    </p:spTree>
    <p:extLst>
      <p:ext uri="{BB962C8B-B14F-4D97-AF65-F5344CB8AC3E}">
        <p14:creationId xmlns:p14="http://schemas.microsoft.com/office/powerpoint/2010/main" val="175945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448667-61A7-43AF-A8FC-6921AD0845F4}"/>
              </a:ext>
            </a:extLst>
          </p:cNvPr>
          <p:cNvSpPr>
            <a:spLocks noGrp="1"/>
          </p:cNvSpPr>
          <p:nvPr>
            <p:ph idx="1"/>
          </p:nvPr>
        </p:nvSpPr>
        <p:spPr>
          <a:xfrm>
            <a:off x="829340" y="1030778"/>
            <a:ext cx="10760148" cy="5065222"/>
          </a:xfrm>
        </p:spPr>
        <p:txBody>
          <a:bodyPr numCol="2">
            <a:normAutofit/>
          </a:bodyPr>
          <a:lstStyle/>
          <a:p>
            <a:pPr marL="45720" indent="0" algn="just">
              <a:buNone/>
            </a:pPr>
            <a:r>
              <a:rPr lang="es-MX" b="1" dirty="0">
                <a:solidFill>
                  <a:schemeClr val="accent1">
                    <a:lumMod val="75000"/>
                  </a:schemeClr>
                </a:solidFill>
                <a:latin typeface="Arial" panose="020B0604020202020204" pitchFamily="34" charset="0"/>
                <a:cs typeface="Arial" panose="020B0604020202020204" pitchFamily="34" charset="0"/>
              </a:rPr>
              <a:t>Ventajas</a:t>
            </a:r>
          </a:p>
          <a:p>
            <a:pPr algn="just"/>
            <a:r>
              <a:rPr lang="es-MX" dirty="0">
                <a:solidFill>
                  <a:schemeClr val="tx1">
                    <a:lumMod val="95000"/>
                    <a:lumOff val="5000"/>
                  </a:schemeClr>
                </a:solidFill>
                <a:latin typeface="Arial" panose="020B0604020202020204" pitchFamily="34" charset="0"/>
                <a:cs typeface="Arial" panose="020B0604020202020204" pitchFamily="34" charset="0"/>
              </a:rPr>
              <a:t>Excelente agente bacteriano contra esporas, virus y hongos.</a:t>
            </a:r>
          </a:p>
          <a:p>
            <a:pPr algn="just"/>
            <a:r>
              <a:rPr lang="es-MX" dirty="0">
                <a:solidFill>
                  <a:schemeClr val="tx1">
                    <a:lumMod val="95000"/>
                    <a:lumOff val="5000"/>
                  </a:schemeClr>
                </a:solidFill>
                <a:latin typeface="Arial" panose="020B0604020202020204" pitchFamily="34" charset="0"/>
                <a:cs typeface="Arial" panose="020B0604020202020204" pitchFamily="34" charset="0"/>
              </a:rPr>
              <a:t>Disuelve tejido necrótico y vital de la pulpa</a:t>
            </a:r>
          </a:p>
          <a:p>
            <a:pPr algn="just"/>
            <a:r>
              <a:rPr lang="es-MX" dirty="0">
                <a:solidFill>
                  <a:schemeClr val="tx1">
                    <a:lumMod val="95000"/>
                    <a:lumOff val="5000"/>
                  </a:schemeClr>
                </a:solidFill>
                <a:latin typeface="Arial" panose="020B0604020202020204" pitchFamily="34" charset="0"/>
                <a:cs typeface="Arial" panose="020B0604020202020204" pitchFamily="34" charset="0"/>
              </a:rPr>
              <a:t>A mayor concentración tiene mejor capacidad de disolver tejido</a:t>
            </a:r>
          </a:p>
          <a:p>
            <a:pPr algn="just"/>
            <a:endParaRPr lang="es-MX" dirty="0">
              <a:solidFill>
                <a:schemeClr val="tx1">
                  <a:lumMod val="95000"/>
                  <a:lumOff val="5000"/>
                </a:schemeClr>
              </a:solidFill>
              <a:latin typeface="Arial" panose="020B0604020202020204" pitchFamily="34" charset="0"/>
              <a:cs typeface="Arial" panose="020B0604020202020204" pitchFamily="34" charset="0"/>
            </a:endParaRPr>
          </a:p>
          <a:p>
            <a:pPr algn="just"/>
            <a:endParaRPr lang="es-MX" dirty="0">
              <a:solidFill>
                <a:schemeClr val="tx1">
                  <a:lumMod val="95000"/>
                  <a:lumOff val="5000"/>
                </a:schemeClr>
              </a:solidFill>
              <a:latin typeface="Arial" panose="020B0604020202020204" pitchFamily="34" charset="0"/>
              <a:cs typeface="Arial" panose="020B0604020202020204" pitchFamily="34" charset="0"/>
            </a:endParaRPr>
          </a:p>
          <a:p>
            <a:pPr algn="just"/>
            <a:endParaRPr lang="es-MX" dirty="0">
              <a:solidFill>
                <a:schemeClr val="tx1">
                  <a:lumMod val="95000"/>
                  <a:lumOff val="5000"/>
                </a:schemeClr>
              </a:solidFill>
              <a:latin typeface="Arial" panose="020B0604020202020204" pitchFamily="34" charset="0"/>
              <a:cs typeface="Arial" panose="020B0604020202020204" pitchFamily="34" charset="0"/>
            </a:endParaRPr>
          </a:p>
          <a:p>
            <a:pPr algn="just"/>
            <a:endParaRPr lang="es-MX" dirty="0">
              <a:solidFill>
                <a:schemeClr val="tx1">
                  <a:lumMod val="95000"/>
                  <a:lumOff val="5000"/>
                </a:schemeClr>
              </a:solidFill>
              <a:latin typeface="Arial" panose="020B0604020202020204" pitchFamily="34" charset="0"/>
              <a:cs typeface="Arial" panose="020B0604020202020204" pitchFamily="34" charset="0"/>
            </a:endParaRPr>
          </a:p>
          <a:p>
            <a:pPr marL="45720" indent="0" algn="just">
              <a:buNone/>
            </a:pPr>
            <a:r>
              <a:rPr lang="es-MX" b="1" dirty="0">
                <a:solidFill>
                  <a:schemeClr val="accent1">
                    <a:lumMod val="75000"/>
                  </a:schemeClr>
                </a:solidFill>
                <a:latin typeface="Arial" panose="020B0604020202020204" pitchFamily="34" charset="0"/>
                <a:cs typeface="Arial" panose="020B0604020202020204" pitchFamily="34" charset="0"/>
              </a:rPr>
              <a:t>Desventajas</a:t>
            </a:r>
          </a:p>
          <a:p>
            <a:pPr algn="just"/>
            <a:r>
              <a:rPr lang="es-MX" dirty="0">
                <a:solidFill>
                  <a:schemeClr val="tx1">
                    <a:lumMod val="95000"/>
                    <a:lumOff val="5000"/>
                  </a:schemeClr>
                </a:solidFill>
                <a:latin typeface="Arial" panose="020B0604020202020204" pitchFamily="34" charset="0"/>
                <a:cs typeface="Arial" panose="020B0604020202020204" pitchFamily="34" charset="0"/>
              </a:rPr>
              <a:t>Altamente irritante si se extruye a tejidos periapicales</a:t>
            </a:r>
          </a:p>
          <a:p>
            <a:pPr algn="just"/>
            <a:r>
              <a:rPr lang="es-MX" dirty="0">
                <a:solidFill>
                  <a:schemeClr val="tx1">
                    <a:lumMod val="95000"/>
                    <a:lumOff val="5000"/>
                  </a:schemeClr>
                </a:solidFill>
                <a:latin typeface="Arial" panose="020B0604020202020204" pitchFamily="34" charset="0"/>
                <a:cs typeface="Arial" panose="020B0604020202020204" pitchFamily="34" charset="0"/>
              </a:rPr>
              <a:t>No tiene la capacidad de penetración y limpieza en regiones estrechas</a:t>
            </a:r>
          </a:p>
          <a:p>
            <a:pPr algn="just"/>
            <a:r>
              <a:rPr lang="es-MX" dirty="0">
                <a:solidFill>
                  <a:schemeClr val="tx1">
                    <a:lumMod val="95000"/>
                    <a:lumOff val="5000"/>
                  </a:schemeClr>
                </a:solidFill>
                <a:latin typeface="Arial" panose="020B0604020202020204" pitchFamily="34" charset="0"/>
                <a:cs typeface="Arial" panose="020B0604020202020204" pitchFamily="34" charset="0"/>
              </a:rPr>
              <a:t>En infecciones persistentes y retratamientos se requieren concentraciones mayores.</a:t>
            </a:r>
          </a:p>
          <a:p>
            <a:endParaRPr lang="es-MX" dirty="0"/>
          </a:p>
        </p:txBody>
      </p:sp>
    </p:spTree>
    <p:extLst>
      <p:ext uri="{BB962C8B-B14F-4D97-AF65-F5344CB8AC3E}">
        <p14:creationId xmlns:p14="http://schemas.microsoft.com/office/powerpoint/2010/main" val="116775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F1631-7095-444D-98D1-6256C5C80948}"/>
              </a:ext>
            </a:extLst>
          </p:cNvPr>
          <p:cNvSpPr>
            <a:spLocks noGrp="1"/>
          </p:cNvSpPr>
          <p:nvPr>
            <p:ph type="title"/>
          </p:nvPr>
        </p:nvSpPr>
        <p:spPr/>
        <p:txBody>
          <a:bodyPr/>
          <a:lstStyle/>
          <a:p>
            <a:pPr algn="ctr"/>
            <a:r>
              <a:rPr lang="es-MX" sz="2400" b="1" dirty="0">
                <a:solidFill>
                  <a:schemeClr val="accent1">
                    <a:lumMod val="75000"/>
                  </a:schemeClr>
                </a:solidFill>
                <a:latin typeface="Arial" panose="020B0604020202020204" pitchFamily="34" charset="0"/>
                <a:cs typeface="Arial" panose="020B0604020202020204" pitchFamily="34" charset="0"/>
              </a:rPr>
              <a:t>Gluconato de Clorhexidina</a:t>
            </a:r>
            <a:br>
              <a:rPr lang="es-MX" sz="4400" b="1" dirty="0">
                <a:solidFill>
                  <a:schemeClr val="accent1">
                    <a:lumMod val="75000"/>
                  </a:schemeClr>
                </a:solidFill>
                <a:latin typeface="Arial" panose="020B0604020202020204" pitchFamily="34" charset="0"/>
                <a:cs typeface="Arial" panose="020B0604020202020204" pitchFamily="34" charset="0"/>
              </a:rPr>
            </a:br>
            <a:endParaRPr lang="es-MX" dirty="0">
              <a:solidFill>
                <a:schemeClr val="accent1">
                  <a:lumMod val="75000"/>
                </a:schemeClr>
              </a:solidFill>
            </a:endParaRPr>
          </a:p>
        </p:txBody>
      </p:sp>
      <p:sp>
        <p:nvSpPr>
          <p:cNvPr id="3" name="Marcador de contenido 2">
            <a:extLst>
              <a:ext uri="{FF2B5EF4-FFF2-40B4-BE49-F238E27FC236}">
                <a16:creationId xmlns:a16="http://schemas.microsoft.com/office/drawing/2014/main" id="{A7A0C31E-8D52-49B3-B48A-4123EC0D7334}"/>
              </a:ext>
            </a:extLst>
          </p:cNvPr>
          <p:cNvSpPr>
            <a:spLocks noGrp="1"/>
          </p:cNvSpPr>
          <p:nvPr>
            <p:ph idx="1"/>
          </p:nvPr>
        </p:nvSpPr>
        <p:spPr>
          <a:xfrm>
            <a:off x="1143001" y="1562793"/>
            <a:ext cx="5374178" cy="4685607"/>
          </a:xfrm>
        </p:spPr>
        <p:txBody>
          <a:bodyPr/>
          <a:lstStyle/>
          <a:p>
            <a:r>
              <a:rPr lang="es-MX" dirty="0">
                <a:solidFill>
                  <a:schemeClr val="tx1">
                    <a:lumMod val="95000"/>
                    <a:lumOff val="5000"/>
                  </a:schemeClr>
                </a:solidFill>
                <a:latin typeface="Arial" panose="020B0604020202020204" pitchFamily="34" charset="0"/>
                <a:cs typeface="Arial" panose="020B0604020202020204" pitchFamily="34" charset="0"/>
              </a:rPr>
              <a:t>Agente antimicrobiano de amplio espectro</a:t>
            </a:r>
          </a:p>
          <a:p>
            <a:r>
              <a:rPr lang="es-MX" dirty="0">
                <a:solidFill>
                  <a:schemeClr val="tx1">
                    <a:lumMod val="95000"/>
                    <a:lumOff val="5000"/>
                  </a:schemeClr>
                </a:solidFill>
                <a:latin typeface="Arial" panose="020B0604020202020204" pitchFamily="34" charset="0"/>
                <a:cs typeface="Arial" panose="020B0604020202020204" pitchFamily="34" charset="0"/>
              </a:rPr>
              <a:t>No disuelve tejido</a:t>
            </a:r>
          </a:p>
          <a:p>
            <a:r>
              <a:rPr lang="es-MX" dirty="0">
                <a:solidFill>
                  <a:schemeClr val="tx1">
                    <a:lumMod val="95000"/>
                    <a:lumOff val="5000"/>
                  </a:schemeClr>
                </a:solidFill>
                <a:latin typeface="Arial" panose="020B0604020202020204" pitchFamily="34" charset="0"/>
                <a:cs typeface="Arial" panose="020B0604020202020204" pitchFamily="34" charset="0"/>
              </a:rPr>
              <a:t>Sustantividad</a:t>
            </a:r>
          </a:p>
          <a:p>
            <a:r>
              <a:rPr lang="es-MX" dirty="0">
                <a:solidFill>
                  <a:schemeClr val="tx1">
                    <a:lumMod val="95000"/>
                    <a:lumOff val="5000"/>
                  </a:schemeClr>
                </a:solidFill>
                <a:latin typeface="Arial" panose="020B0604020202020204" pitchFamily="34" charset="0"/>
                <a:cs typeface="Arial" panose="020B0604020202020204" pitchFamily="34" charset="0"/>
              </a:rPr>
              <a:t>Efecto bacteriano prolongado hasta un periodo de 48-72 horas posterior a la instrumentacion</a:t>
            </a:r>
          </a:p>
          <a:p>
            <a:r>
              <a:rPr lang="es-MX" dirty="0">
                <a:solidFill>
                  <a:schemeClr val="tx1">
                    <a:lumMod val="95000"/>
                    <a:lumOff val="5000"/>
                  </a:schemeClr>
                </a:solidFill>
                <a:latin typeface="Arial" panose="020B0604020202020204" pitchFamily="34" charset="0"/>
                <a:cs typeface="Arial" panose="020B0604020202020204" pitchFamily="34" charset="0"/>
              </a:rPr>
              <a:t>Se utiliza al 0.12% o 2%</a:t>
            </a:r>
          </a:p>
          <a:p>
            <a:r>
              <a:rPr lang="es-MX" dirty="0">
                <a:solidFill>
                  <a:schemeClr val="tx1">
                    <a:lumMod val="95000"/>
                    <a:lumOff val="5000"/>
                  </a:schemeClr>
                </a:solidFill>
                <a:latin typeface="Arial" panose="020B0604020202020204" pitchFamily="34" charset="0"/>
                <a:cs typeface="Arial" panose="020B0604020202020204" pitchFamily="34" charset="0"/>
              </a:rPr>
              <a:t>Baja toxicidad</a:t>
            </a:r>
          </a:p>
          <a:p>
            <a:endParaRPr lang="es-MX" dirty="0"/>
          </a:p>
        </p:txBody>
      </p:sp>
      <p:pic>
        <p:nvPicPr>
          <p:cNvPr id="7170" name="Picture 2" descr="Material dental endodóntico - CHLOR X - PREVEST DENPRO LIMITED - líquido">
            <a:extLst>
              <a:ext uri="{FF2B5EF4-FFF2-40B4-BE49-F238E27FC236}">
                <a16:creationId xmlns:a16="http://schemas.microsoft.com/office/drawing/2014/main" id="{5B26B75F-7562-4422-AD9F-21E85294C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600" y="14859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6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91EA4-884C-45EA-95A8-8C562B5F5578}"/>
              </a:ext>
            </a:extLst>
          </p:cNvPr>
          <p:cNvSpPr>
            <a:spLocks noGrp="1"/>
          </p:cNvSpPr>
          <p:nvPr>
            <p:ph type="title"/>
          </p:nvPr>
        </p:nvSpPr>
        <p:spPr/>
        <p:txBody>
          <a:bodyPr>
            <a:normAutofit/>
          </a:bodyPr>
          <a:lstStyle/>
          <a:p>
            <a:pPr algn="ctr"/>
            <a:r>
              <a:rPr lang="es-MX" sz="2400" b="1" dirty="0">
                <a:solidFill>
                  <a:schemeClr val="accent1">
                    <a:lumMod val="75000"/>
                  </a:schemeClr>
                </a:solidFill>
                <a:latin typeface="Arial" panose="020B0604020202020204" pitchFamily="34" charset="0"/>
                <a:cs typeface="Arial" panose="020B0604020202020204" pitchFamily="34" charset="0"/>
              </a:rPr>
              <a:t>Peróxido de hidrogeno</a:t>
            </a:r>
          </a:p>
        </p:txBody>
      </p:sp>
      <p:sp>
        <p:nvSpPr>
          <p:cNvPr id="4" name="Marcador de contenido 2">
            <a:extLst>
              <a:ext uri="{FF2B5EF4-FFF2-40B4-BE49-F238E27FC236}">
                <a16:creationId xmlns:a16="http://schemas.microsoft.com/office/drawing/2014/main" id="{7665B247-E5CE-46CF-86FC-7A04309F4BDD}"/>
              </a:ext>
            </a:extLst>
          </p:cNvPr>
          <p:cNvSpPr txBox="1">
            <a:spLocks noGrp="1"/>
          </p:cNvSpPr>
          <p:nvPr>
            <p:ph idx="1"/>
          </p:nvPr>
        </p:nvSpPr>
        <p:spPr>
          <a:xfrm>
            <a:off x="976747" y="1965960"/>
            <a:ext cx="5307676" cy="4038600"/>
          </a:xfrm>
          <a:prstGeom prst="rect">
            <a:avLst/>
          </a:prstGeom>
        </p:spPr>
        <p:txBody>
          <a:bodyPr vert="horz" lIns="91440" tIns="45720" rIns="91440" bIns="45720" rtlCol="0">
            <a:normAutofit fontScale="925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es-MX" dirty="0">
                <a:solidFill>
                  <a:schemeClr val="tx1"/>
                </a:solidFill>
                <a:latin typeface="Arial" panose="020B0604020202020204" pitchFamily="34" charset="0"/>
                <a:cs typeface="Arial" panose="020B0604020202020204" pitchFamily="34" charset="0"/>
              </a:rPr>
              <a:t>Se utiliza en una concentración del 3%</a:t>
            </a:r>
          </a:p>
          <a:p>
            <a:pPr algn="just"/>
            <a:r>
              <a:rPr lang="es-MX" dirty="0">
                <a:solidFill>
                  <a:schemeClr val="tx1"/>
                </a:solidFill>
                <a:latin typeface="Arial" panose="020B0604020202020204" pitchFamily="34" charset="0"/>
                <a:cs typeface="Arial" panose="020B0604020202020204" pitchFamily="34" charset="0"/>
              </a:rPr>
              <a:t>Propiedades desinfectantes y efervescentes</a:t>
            </a:r>
          </a:p>
          <a:p>
            <a:pPr algn="just"/>
            <a:r>
              <a:rPr lang="es-MX" dirty="0">
                <a:solidFill>
                  <a:schemeClr val="tx1"/>
                </a:solidFill>
                <a:latin typeface="Arial" panose="020B0604020202020204" pitchFamily="34" charset="0"/>
                <a:cs typeface="Arial" panose="020B0604020202020204" pitchFamily="34" charset="0"/>
              </a:rPr>
              <a:t>La liberación de oxigeno destruye anaerobios estrictos</a:t>
            </a:r>
          </a:p>
          <a:p>
            <a:pPr algn="just"/>
            <a:r>
              <a:rPr lang="es-MX" dirty="0">
                <a:solidFill>
                  <a:schemeClr val="tx1"/>
                </a:solidFill>
                <a:latin typeface="Arial" panose="020B0604020202020204" pitchFamily="34" charset="0"/>
                <a:cs typeface="Arial" panose="020B0604020202020204" pitchFamily="34" charset="0"/>
              </a:rPr>
              <a:t>El burbujeo expulsa restos tisulares</a:t>
            </a:r>
          </a:p>
          <a:p>
            <a:pPr algn="just"/>
            <a:r>
              <a:rPr lang="es-MX" dirty="0">
                <a:solidFill>
                  <a:schemeClr val="tx1"/>
                </a:solidFill>
                <a:latin typeface="Arial" panose="020B0604020202020204" pitchFamily="34" charset="0"/>
                <a:cs typeface="Arial" panose="020B0604020202020204" pitchFamily="34" charset="0"/>
              </a:rPr>
              <a:t>Puede seguir liberando oxigeno después de cerrar la cavidad de acceso y elevar la presión interna creando dolor e inflamación</a:t>
            </a:r>
          </a:p>
          <a:p>
            <a:pPr algn="just"/>
            <a:r>
              <a:rPr lang="es-MX" dirty="0">
                <a:solidFill>
                  <a:schemeClr val="tx1"/>
                </a:solidFill>
                <a:latin typeface="Arial" panose="020B0604020202020204" pitchFamily="34" charset="0"/>
                <a:cs typeface="Arial" panose="020B0604020202020204" pitchFamily="34" charset="0"/>
              </a:rPr>
              <a:t>Utilizado en dientes que han permanecido expuestos al medio bucal</a:t>
            </a:r>
          </a:p>
          <a:p>
            <a:pPr algn="just"/>
            <a:endParaRPr lang="es-MX" dirty="0">
              <a:solidFill>
                <a:schemeClr val="tx1"/>
              </a:solidFill>
              <a:latin typeface="Arial" panose="020B0604020202020204" pitchFamily="34" charset="0"/>
              <a:cs typeface="Arial" panose="020B0604020202020204" pitchFamily="34" charset="0"/>
            </a:endParaRPr>
          </a:p>
          <a:p>
            <a:pPr marL="45720" indent="0">
              <a:buFont typeface="Corbel" pitchFamily="34" charset="0"/>
              <a:buNone/>
            </a:pPr>
            <a:endParaRPr lang="es-MX" dirty="0"/>
          </a:p>
        </p:txBody>
      </p:sp>
      <p:pic>
        <p:nvPicPr>
          <p:cNvPr id="8194" name="Picture 2" descr="IRRIGANTES EN EL TRATAMIENTO DE CONDUCTOS">
            <a:extLst>
              <a:ext uri="{FF2B5EF4-FFF2-40B4-BE49-F238E27FC236}">
                <a16:creationId xmlns:a16="http://schemas.microsoft.com/office/drawing/2014/main" id="{5A20D3AA-3BA9-4F19-ADDF-881E8D1AC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236" y="1929636"/>
            <a:ext cx="4318764" cy="431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7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43F8F-A40F-4A7D-8498-9701ACE57854}"/>
              </a:ext>
            </a:extLst>
          </p:cNvPr>
          <p:cNvSpPr>
            <a:spLocks noGrp="1"/>
          </p:cNvSpPr>
          <p:nvPr>
            <p:ph type="title"/>
          </p:nvPr>
        </p:nvSpPr>
        <p:spPr/>
        <p:txBody>
          <a:bodyPr>
            <a:normAutofit/>
          </a:bodyPr>
          <a:lstStyle/>
          <a:p>
            <a:pPr algn="ctr"/>
            <a:r>
              <a:rPr lang="es-MX" sz="2400" b="1" dirty="0">
                <a:solidFill>
                  <a:schemeClr val="accent1">
                    <a:lumMod val="75000"/>
                  </a:schemeClr>
                </a:solidFill>
                <a:latin typeface="Arial" panose="020B0604020202020204" pitchFamily="34" charset="0"/>
                <a:cs typeface="Arial" panose="020B0604020202020204" pitchFamily="34" charset="0"/>
              </a:rPr>
              <a:t>Quelantes</a:t>
            </a:r>
          </a:p>
        </p:txBody>
      </p:sp>
      <p:sp>
        <p:nvSpPr>
          <p:cNvPr id="4" name="Marcador de contenido 2">
            <a:extLst>
              <a:ext uri="{FF2B5EF4-FFF2-40B4-BE49-F238E27FC236}">
                <a16:creationId xmlns:a16="http://schemas.microsoft.com/office/drawing/2014/main" id="{28AE212D-5C87-4ADB-96D8-08BB66A1A096}"/>
              </a:ext>
            </a:extLst>
          </p:cNvPr>
          <p:cNvSpPr txBox="1">
            <a:spLocks noGrp="1"/>
          </p:cNvSpPr>
          <p:nvPr>
            <p:ph idx="1"/>
          </p:nvPr>
        </p:nvSpPr>
        <p:spPr>
          <a:xfrm>
            <a:off x="665018" y="1886989"/>
            <a:ext cx="10353501"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es-MX" dirty="0">
                <a:solidFill>
                  <a:schemeClr val="tx1"/>
                </a:solidFill>
                <a:latin typeface="Arial" panose="020B0604020202020204" pitchFamily="34" charset="0"/>
                <a:cs typeface="Arial" panose="020B0604020202020204" pitchFamily="34" charset="0"/>
              </a:rPr>
              <a:t>Introducidos para ayudar en la preparación de conductos calcificados y angostos</a:t>
            </a:r>
          </a:p>
          <a:p>
            <a:pPr algn="just"/>
            <a:r>
              <a:rPr lang="es-MX" dirty="0">
                <a:solidFill>
                  <a:schemeClr val="tx1"/>
                </a:solidFill>
                <a:latin typeface="Arial" panose="020B0604020202020204" pitchFamily="34" charset="0"/>
                <a:cs typeface="Arial" panose="020B0604020202020204" pitchFamily="34" charset="0"/>
              </a:rPr>
              <a:t>Remueven iones de calcio de tejidos duros</a:t>
            </a:r>
          </a:p>
          <a:p>
            <a:pPr algn="just"/>
            <a:r>
              <a:rPr lang="es-MX" dirty="0">
                <a:solidFill>
                  <a:schemeClr val="tx1"/>
                </a:solidFill>
                <a:latin typeface="Arial" panose="020B0604020202020204" pitchFamily="34" charset="0"/>
                <a:cs typeface="Arial" panose="020B0604020202020204" pitchFamily="34" charset="0"/>
              </a:rPr>
              <a:t>Eficiente para eliminar lodo dentinario y bacterias</a:t>
            </a:r>
          </a:p>
          <a:p>
            <a:pPr algn="just"/>
            <a:r>
              <a:rPr lang="es-MX" dirty="0">
                <a:solidFill>
                  <a:schemeClr val="tx1"/>
                </a:solidFill>
                <a:latin typeface="Arial" panose="020B0604020202020204" pitchFamily="34" charset="0"/>
                <a:cs typeface="Arial" panose="020B0604020202020204" pitchFamily="34" charset="0"/>
              </a:rPr>
              <a:t>Ayuda a la penetración de medicamentos a los túbulos dentinarios</a:t>
            </a:r>
          </a:p>
          <a:p>
            <a:pPr algn="just"/>
            <a:r>
              <a:rPr lang="es-MX" dirty="0">
                <a:solidFill>
                  <a:schemeClr val="tx1"/>
                </a:solidFill>
                <a:latin typeface="Arial" panose="020B0604020202020204" pitchFamily="34" charset="0"/>
                <a:cs typeface="Arial" panose="020B0604020202020204" pitchFamily="34" charset="0"/>
              </a:rPr>
              <a:t>Mejora la difusión de soluciones de irrigación</a:t>
            </a:r>
          </a:p>
          <a:p>
            <a:pPr algn="just"/>
            <a:r>
              <a:rPr lang="es-MX" dirty="0">
                <a:solidFill>
                  <a:schemeClr val="tx1"/>
                </a:solidFill>
                <a:latin typeface="Arial" panose="020B0604020202020204" pitchFamily="34" charset="0"/>
                <a:cs typeface="Arial" panose="020B0604020202020204" pitchFamily="34" charset="0"/>
              </a:rPr>
              <a:t>Previenen el bloqueo apical por el lodo dentinario</a:t>
            </a:r>
          </a:p>
          <a:p>
            <a:pPr marL="45720" indent="0" algn="just">
              <a:buFont typeface="Corbel" pitchFamily="34" charset="0"/>
              <a:buNone/>
            </a:pPr>
            <a:endParaRPr lang="es-MX" dirty="0">
              <a:solidFill>
                <a:schemeClr val="tx1"/>
              </a:solidFill>
              <a:latin typeface="Arial" panose="020B0604020202020204" pitchFamily="34" charset="0"/>
              <a:cs typeface="Arial" panose="020B0604020202020204" pitchFamily="34" charset="0"/>
            </a:endParaRPr>
          </a:p>
          <a:p>
            <a:pPr marL="45720" indent="0">
              <a:buFont typeface="Corbel" pitchFamily="34" charset="0"/>
              <a:buNone/>
            </a:pPr>
            <a:endParaRPr lang="es-MX" dirty="0"/>
          </a:p>
        </p:txBody>
      </p:sp>
    </p:spTree>
    <p:extLst>
      <p:ext uri="{BB962C8B-B14F-4D97-AF65-F5344CB8AC3E}">
        <p14:creationId xmlns:p14="http://schemas.microsoft.com/office/powerpoint/2010/main" val="144454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6FCF4F-E028-4B3D-B3F4-6362ED5C1A2E}"/>
              </a:ext>
            </a:extLst>
          </p:cNvPr>
          <p:cNvSpPr>
            <a:spLocks noGrp="1"/>
          </p:cNvSpPr>
          <p:nvPr>
            <p:ph type="title"/>
          </p:nvPr>
        </p:nvSpPr>
        <p:spPr>
          <a:xfrm>
            <a:off x="1221971" y="701040"/>
            <a:ext cx="9875520" cy="1356360"/>
          </a:xfrm>
        </p:spPr>
        <p:txBody>
          <a:bodyPr>
            <a:normAutofit/>
          </a:bodyPr>
          <a:lstStyle/>
          <a:p>
            <a:pPr algn="ctr"/>
            <a:r>
              <a:rPr lang="es-MX" sz="2400" b="1" dirty="0">
                <a:solidFill>
                  <a:schemeClr val="accent1">
                    <a:lumMod val="75000"/>
                  </a:schemeClr>
                </a:solidFill>
              </a:rPr>
              <a:t>EDTA</a:t>
            </a:r>
          </a:p>
        </p:txBody>
      </p:sp>
      <p:sp>
        <p:nvSpPr>
          <p:cNvPr id="3" name="Marcador de contenido 2">
            <a:extLst>
              <a:ext uri="{FF2B5EF4-FFF2-40B4-BE49-F238E27FC236}">
                <a16:creationId xmlns:a16="http://schemas.microsoft.com/office/drawing/2014/main" id="{D99A1FA9-CE17-4D19-8101-52C7596F0904}"/>
              </a:ext>
            </a:extLst>
          </p:cNvPr>
          <p:cNvSpPr>
            <a:spLocks noGrp="1"/>
          </p:cNvSpPr>
          <p:nvPr>
            <p:ph idx="1"/>
          </p:nvPr>
        </p:nvSpPr>
        <p:spPr>
          <a:xfrm>
            <a:off x="864523" y="2057400"/>
            <a:ext cx="5885411" cy="4099560"/>
          </a:xfrm>
        </p:spPr>
        <p:txBody>
          <a:bodyPr/>
          <a:lstStyle/>
          <a:p>
            <a:r>
              <a:rPr lang="es-MX" dirty="0">
                <a:solidFill>
                  <a:schemeClr val="tx2">
                    <a:lumMod val="50000"/>
                  </a:schemeClr>
                </a:solidFill>
                <a:latin typeface="Arial" panose="020B0604020202020204" pitchFamily="34" charset="0"/>
                <a:cs typeface="Arial" panose="020B0604020202020204" pitchFamily="34" charset="0"/>
              </a:rPr>
              <a:t>Utilizado al 17%</a:t>
            </a:r>
          </a:p>
          <a:p>
            <a:r>
              <a:rPr lang="es-MX" dirty="0">
                <a:solidFill>
                  <a:schemeClr val="tx2">
                    <a:lumMod val="50000"/>
                  </a:schemeClr>
                </a:solidFill>
                <a:latin typeface="Arial" panose="020B0604020202020204" pitchFamily="34" charset="0"/>
                <a:cs typeface="Arial" panose="020B0604020202020204" pitchFamily="34" charset="0"/>
              </a:rPr>
              <a:t>Tiempo de trabajo entre 1-5 minutos ya que si se utiliza mas tiempo causa erosión peritubular e intatubular</a:t>
            </a:r>
          </a:p>
          <a:p>
            <a:r>
              <a:rPr lang="es-MX" dirty="0">
                <a:solidFill>
                  <a:schemeClr val="tx2">
                    <a:lumMod val="50000"/>
                  </a:schemeClr>
                </a:solidFill>
                <a:latin typeface="Arial" panose="020B0604020202020204" pitchFamily="34" charset="0"/>
                <a:cs typeface="Arial" panose="020B0604020202020204" pitchFamily="34" charset="0"/>
              </a:rPr>
              <a:t>Se debe realizar irrigación posterior con hipoclorito de sodio</a:t>
            </a:r>
          </a:p>
          <a:p>
            <a:r>
              <a:rPr lang="es-MX" dirty="0">
                <a:solidFill>
                  <a:schemeClr val="tx2">
                    <a:lumMod val="50000"/>
                  </a:schemeClr>
                </a:solidFill>
                <a:latin typeface="Arial" panose="020B0604020202020204" pitchFamily="34" charset="0"/>
                <a:cs typeface="Arial" panose="020B0604020202020204" pitchFamily="34" charset="0"/>
              </a:rPr>
              <a:t>Quela  a profundidad de 50 micras</a:t>
            </a:r>
          </a:p>
        </p:txBody>
      </p:sp>
      <p:pic>
        <p:nvPicPr>
          <p:cNvPr id="9218" name="Picture 2" descr="Solución EDTA 100 ml de Metabiomed - Deposito Dentalmex">
            <a:extLst>
              <a:ext uri="{FF2B5EF4-FFF2-40B4-BE49-F238E27FC236}">
                <a16:creationId xmlns:a16="http://schemas.microsoft.com/office/drawing/2014/main" id="{5B9599C0-F8A1-4D5A-8F24-AD28627F5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469" y="1808018"/>
            <a:ext cx="4526280" cy="452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15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AE623-0E31-4363-99E2-B77EF8044F99}"/>
              </a:ext>
            </a:extLst>
          </p:cNvPr>
          <p:cNvSpPr>
            <a:spLocks noGrp="1"/>
          </p:cNvSpPr>
          <p:nvPr>
            <p:ph type="title"/>
          </p:nvPr>
        </p:nvSpPr>
        <p:spPr/>
        <p:txBody>
          <a:bodyPr>
            <a:normAutofit/>
          </a:bodyPr>
          <a:lstStyle/>
          <a:p>
            <a:pPr algn="ctr"/>
            <a:r>
              <a:rPr lang="es-MX" b="1" dirty="0">
                <a:solidFill>
                  <a:schemeClr val="accent1">
                    <a:lumMod val="75000"/>
                  </a:schemeClr>
                </a:solidFill>
                <a:latin typeface="Arial" panose="020B0604020202020204" pitchFamily="34" charset="0"/>
                <a:cs typeface="Arial" panose="020B0604020202020204" pitchFamily="34" charset="0"/>
              </a:rPr>
              <a:t>Preparación biomecánica</a:t>
            </a:r>
          </a:p>
        </p:txBody>
      </p:sp>
      <p:sp>
        <p:nvSpPr>
          <p:cNvPr id="7" name="Marcador de contenido 2">
            <a:extLst>
              <a:ext uri="{FF2B5EF4-FFF2-40B4-BE49-F238E27FC236}">
                <a16:creationId xmlns:a16="http://schemas.microsoft.com/office/drawing/2014/main" id="{F1A23F83-EFD7-4CCB-8271-A6A4F4EA812C}"/>
              </a:ext>
            </a:extLst>
          </p:cNvPr>
          <p:cNvSpPr txBox="1">
            <a:spLocks/>
          </p:cNvSpPr>
          <p:nvPr/>
        </p:nvSpPr>
        <p:spPr>
          <a:xfrm>
            <a:off x="993372" y="1759527"/>
            <a:ext cx="10262061" cy="4342015"/>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Consiste en buscar un acceso directo al limite CDC o a sus proximidades a través de la cámara pulpar y del conducto dentinario preparándolos adecuadamente para una perfecta desinfección y una obturación. </a:t>
            </a:r>
          </a:p>
          <a:p>
            <a:pPr marL="45720" indent="0">
              <a:buFont typeface="Corbel" pitchFamily="34" charset="0"/>
              <a:buNone/>
            </a:pPr>
            <a:endParaRPr lang="es-MX" dirty="0"/>
          </a:p>
        </p:txBody>
      </p:sp>
      <p:pic>
        <p:nvPicPr>
          <p:cNvPr id="4" name="Imagen 3">
            <a:extLst>
              <a:ext uri="{FF2B5EF4-FFF2-40B4-BE49-F238E27FC236}">
                <a16:creationId xmlns:a16="http://schemas.microsoft.com/office/drawing/2014/main" id="{9E99C14F-8F49-4304-9A26-6062C0281A44}"/>
              </a:ext>
            </a:extLst>
          </p:cNvPr>
          <p:cNvPicPr>
            <a:picLocks noChangeAspect="1"/>
          </p:cNvPicPr>
          <p:nvPr/>
        </p:nvPicPr>
        <p:blipFill rotWithShape="1">
          <a:blip r:embed="rId2"/>
          <a:srcRect l="3549" t="49631" r="78865" b="26061"/>
          <a:stretch/>
        </p:blipFill>
        <p:spPr>
          <a:xfrm>
            <a:off x="3657599" y="2965199"/>
            <a:ext cx="4222865" cy="3283201"/>
          </a:xfrm>
          <a:prstGeom prst="rect">
            <a:avLst/>
          </a:prstGeom>
        </p:spPr>
      </p:pic>
    </p:spTree>
    <p:extLst>
      <p:ext uri="{BB962C8B-B14F-4D97-AF65-F5344CB8AC3E}">
        <p14:creationId xmlns:p14="http://schemas.microsoft.com/office/powerpoint/2010/main" val="414985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9B69C-F679-47B5-BB23-FA73E96AFADE}"/>
              </a:ext>
            </a:extLst>
          </p:cNvPr>
          <p:cNvSpPr>
            <a:spLocks noGrp="1"/>
          </p:cNvSpPr>
          <p:nvPr>
            <p:ph type="title"/>
          </p:nvPr>
        </p:nvSpPr>
        <p:spPr/>
        <p:txBody>
          <a:bodyPr>
            <a:normAutofit/>
          </a:bodyPr>
          <a:lstStyle/>
          <a:p>
            <a:pPr algn="ctr"/>
            <a:r>
              <a:rPr lang="es-MX" sz="2400" b="1" dirty="0">
                <a:solidFill>
                  <a:schemeClr val="accent1">
                    <a:lumMod val="75000"/>
                  </a:schemeClr>
                </a:solidFill>
                <a:latin typeface="Arial" panose="020B0604020202020204" pitchFamily="34" charset="0"/>
                <a:cs typeface="Arial" panose="020B0604020202020204" pitchFamily="34" charset="0"/>
              </a:rPr>
              <a:t>Soluciones irrigadoras con agregado detergente</a:t>
            </a:r>
            <a:endParaRPr lang="es-MX" sz="2400" dirty="0">
              <a:solidFill>
                <a:schemeClr val="accent1">
                  <a:lumMod val="75000"/>
                </a:schemeClr>
              </a:solidFill>
            </a:endParaRPr>
          </a:p>
        </p:txBody>
      </p:sp>
      <p:sp>
        <p:nvSpPr>
          <p:cNvPr id="5" name="Marcador de contenido 2">
            <a:extLst>
              <a:ext uri="{FF2B5EF4-FFF2-40B4-BE49-F238E27FC236}">
                <a16:creationId xmlns:a16="http://schemas.microsoft.com/office/drawing/2014/main" id="{8AECA3A5-5BD3-4E73-9A19-158D8ECBAF2B}"/>
              </a:ext>
            </a:extLst>
          </p:cNvPr>
          <p:cNvSpPr txBox="1">
            <a:spLocks noGrp="1"/>
          </p:cNvSpPr>
          <p:nvPr>
            <p:ph idx="1"/>
          </p:nvPr>
        </p:nvSpPr>
        <p:spPr>
          <a:xfrm>
            <a:off x="1143001" y="2057400"/>
            <a:ext cx="5922818"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MX" sz="2400" b="1" dirty="0">
                <a:solidFill>
                  <a:schemeClr val="accent1">
                    <a:lumMod val="75000"/>
                  </a:schemeClr>
                </a:solidFill>
                <a:latin typeface="Arial" panose="020B0604020202020204" pitchFamily="34" charset="0"/>
                <a:cs typeface="Arial" panose="020B0604020202020204" pitchFamily="34" charset="0"/>
              </a:rPr>
              <a:t>MTAD</a:t>
            </a:r>
          </a:p>
          <a:p>
            <a:r>
              <a:rPr lang="es-MX" sz="2000" dirty="0">
                <a:solidFill>
                  <a:schemeClr val="tx1"/>
                </a:solidFill>
                <a:latin typeface="Arial" panose="020B0604020202020204" pitchFamily="34" charset="0"/>
                <a:cs typeface="Arial" panose="020B0604020202020204" pitchFamily="34" charset="0"/>
              </a:rPr>
              <a:t>Irrigante final de 5 minutos</a:t>
            </a:r>
          </a:p>
          <a:p>
            <a:r>
              <a:rPr lang="es-MX" sz="2000" dirty="0">
                <a:solidFill>
                  <a:schemeClr val="tx1"/>
                </a:solidFill>
                <a:latin typeface="Arial" panose="020B0604020202020204" pitchFamily="34" charset="0"/>
                <a:cs typeface="Arial" panose="020B0604020202020204" pitchFamily="34" charset="0"/>
              </a:rPr>
              <a:t>Disponible en polvo y liquido</a:t>
            </a:r>
          </a:p>
          <a:p>
            <a:pPr marL="45720" indent="0">
              <a:buNone/>
            </a:pPr>
            <a:endParaRPr lang="es-MX" dirty="0">
              <a:solidFill>
                <a:schemeClr val="tx1"/>
              </a:solidFill>
              <a:latin typeface="Arial" panose="020B0604020202020204" pitchFamily="34" charset="0"/>
              <a:cs typeface="Arial" panose="020B0604020202020204" pitchFamily="34" charset="0"/>
            </a:endParaRPr>
          </a:p>
          <a:p>
            <a:pPr marL="45720" indent="0">
              <a:buFont typeface="Corbel" pitchFamily="34" charset="0"/>
              <a:buNone/>
            </a:pPr>
            <a:r>
              <a:rPr lang="es-MX" sz="2400" b="1" dirty="0">
                <a:solidFill>
                  <a:schemeClr val="accent1">
                    <a:lumMod val="75000"/>
                  </a:schemeClr>
                </a:solidFill>
                <a:latin typeface="Arial" panose="020B0604020202020204" pitchFamily="34" charset="0"/>
                <a:cs typeface="Arial" panose="020B0604020202020204" pitchFamily="34" charset="0"/>
              </a:rPr>
              <a:t>QMIX</a:t>
            </a:r>
          </a:p>
          <a:p>
            <a:r>
              <a:rPr lang="es-MX" sz="2000" dirty="0">
                <a:solidFill>
                  <a:schemeClr val="tx1"/>
                </a:solidFill>
                <a:latin typeface="Arial" panose="020B0604020202020204" pitchFamily="34" charset="0"/>
                <a:cs typeface="Arial" panose="020B0604020202020204" pitchFamily="34" charset="0"/>
              </a:rPr>
              <a:t>Elimina lodo dentinario</a:t>
            </a:r>
          </a:p>
          <a:p>
            <a:r>
              <a:rPr lang="es-MX" sz="2000" dirty="0">
                <a:solidFill>
                  <a:schemeClr val="tx1"/>
                </a:solidFill>
                <a:latin typeface="Arial" panose="020B0604020202020204" pitchFamily="34" charset="0"/>
                <a:cs typeface="Arial" panose="020B0604020202020204" pitchFamily="34" charset="0"/>
              </a:rPr>
              <a:t>Fuerte espectro antibacteriano, bacterias plactonicas</a:t>
            </a:r>
            <a:endParaRPr lang="es-MX" sz="2000" dirty="0">
              <a:solidFill>
                <a:schemeClr val="tx1"/>
              </a:solidFill>
            </a:endParaRPr>
          </a:p>
        </p:txBody>
      </p:sp>
      <p:pic>
        <p:nvPicPr>
          <p:cNvPr id="10242" name="Picture 2" descr="Técnicas y procedimientos para la tera...- Konceptkarta">
            <a:extLst>
              <a:ext uri="{FF2B5EF4-FFF2-40B4-BE49-F238E27FC236}">
                <a16:creationId xmlns:a16="http://schemas.microsoft.com/office/drawing/2014/main" id="{4DA1CD11-9584-4E8F-B044-9D4CE75078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1" b="15921"/>
          <a:stretch/>
        </p:blipFill>
        <p:spPr bwMode="auto">
          <a:xfrm>
            <a:off x="6954386" y="1582515"/>
            <a:ext cx="4151213" cy="229260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Qmix 2 IN 1 Irrigating Solución 60ML DENTSPLY Tulsa Canal Raiz Endodoncia |  eBay">
            <a:extLst>
              <a:ext uri="{FF2B5EF4-FFF2-40B4-BE49-F238E27FC236}">
                <a16:creationId xmlns:a16="http://schemas.microsoft.com/office/drawing/2014/main" id="{B1AC9F9E-C31E-4268-9661-90DAE671B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79" b="12202"/>
          <a:stretch/>
        </p:blipFill>
        <p:spPr bwMode="auto">
          <a:xfrm>
            <a:off x="7925191" y="3960161"/>
            <a:ext cx="2209604" cy="240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3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2D157-77CB-4142-840B-65C7C7BA26E1}"/>
              </a:ext>
            </a:extLst>
          </p:cNvPr>
          <p:cNvSpPr>
            <a:spLocks noGrp="1"/>
          </p:cNvSpPr>
          <p:nvPr>
            <p:ph type="title"/>
          </p:nvPr>
        </p:nvSpPr>
        <p:spPr/>
        <p:txBody>
          <a:bodyPr>
            <a:normAutofit/>
          </a:bodyPr>
          <a:lstStyle/>
          <a:p>
            <a:pPr algn="ctr"/>
            <a:r>
              <a:rPr lang="es-MX" sz="2400" b="1" dirty="0">
                <a:solidFill>
                  <a:schemeClr val="accent1">
                    <a:lumMod val="75000"/>
                  </a:schemeClr>
                </a:solidFill>
                <a:latin typeface="Arial" panose="020B0604020202020204" pitchFamily="34" charset="0"/>
                <a:cs typeface="Arial" panose="020B0604020202020204" pitchFamily="34" charset="0"/>
              </a:rPr>
              <a:t>Técnicas de Irrigación</a:t>
            </a: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38A122E4-57C1-4309-8977-1D15F5F24793}"/>
              </a:ext>
            </a:extLst>
          </p:cNvPr>
          <p:cNvSpPr>
            <a:spLocks noGrp="1"/>
          </p:cNvSpPr>
          <p:nvPr>
            <p:ph idx="1"/>
          </p:nvPr>
        </p:nvSpPr>
        <p:spPr>
          <a:xfrm>
            <a:off x="1143000" y="1712422"/>
            <a:ext cx="9872871" cy="4383578"/>
          </a:xfrm>
        </p:spPr>
        <p:txBody>
          <a:bodyPr>
            <a:normAutofit/>
          </a:bodyPr>
          <a:lstStyle/>
          <a:p>
            <a:pPr marL="45720" indent="0">
              <a:buNone/>
            </a:pPr>
            <a:r>
              <a:rPr lang="es-MX" sz="2400" b="1" dirty="0">
                <a:solidFill>
                  <a:schemeClr val="accent1">
                    <a:lumMod val="75000"/>
                  </a:schemeClr>
                </a:solidFill>
              </a:rPr>
              <a:t>Pasiva</a:t>
            </a:r>
          </a:p>
          <a:p>
            <a:pPr algn="just"/>
            <a:r>
              <a:rPr lang="es-MX" sz="2400" dirty="0">
                <a:solidFill>
                  <a:schemeClr val="accent1">
                    <a:lumMod val="50000"/>
                  </a:schemeClr>
                </a:solidFill>
              </a:rPr>
              <a:t> </a:t>
            </a:r>
            <a:r>
              <a:rPr lang="es-MX" sz="2400" dirty="0">
                <a:solidFill>
                  <a:schemeClr val="tx1"/>
                </a:solidFill>
              </a:rPr>
              <a:t>Colocación del Irrigante con una aguja de salida lateral la cual debe permanecer en todo momento holgada</a:t>
            </a:r>
          </a:p>
          <a:p>
            <a:pPr algn="just"/>
            <a:r>
              <a:rPr lang="es-MX" sz="2400" dirty="0">
                <a:solidFill>
                  <a:schemeClr val="tx1"/>
                </a:solidFill>
              </a:rPr>
              <a:t>Se introduce y retira la aguja dentro del conducto como máximo a 3 mm del tercio apical. </a:t>
            </a:r>
          </a:p>
        </p:txBody>
      </p:sp>
      <p:pic>
        <p:nvPicPr>
          <p:cNvPr id="11266" name="Picture 2" descr="Endodoncia I: Técnicas de Irrigación">
            <a:extLst>
              <a:ext uri="{FF2B5EF4-FFF2-40B4-BE49-F238E27FC236}">
                <a16:creationId xmlns:a16="http://schemas.microsoft.com/office/drawing/2014/main" id="{489F09EC-4964-46B8-AD77-E2411A5DA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972" y="3611904"/>
            <a:ext cx="6321422" cy="263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494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1337FD-023E-4851-8947-BB275DC43973}"/>
              </a:ext>
            </a:extLst>
          </p:cNvPr>
          <p:cNvSpPr>
            <a:spLocks noGrp="1"/>
          </p:cNvSpPr>
          <p:nvPr>
            <p:ph idx="1"/>
          </p:nvPr>
        </p:nvSpPr>
        <p:spPr>
          <a:xfrm>
            <a:off x="1143000" y="1014153"/>
            <a:ext cx="9872871" cy="5081847"/>
          </a:xfrm>
        </p:spPr>
        <p:txBody>
          <a:bodyPr/>
          <a:lstStyle/>
          <a:p>
            <a:pPr marL="45720" indent="0">
              <a:buNone/>
            </a:pPr>
            <a:r>
              <a:rPr lang="es-MX" sz="2000" b="1" dirty="0">
                <a:solidFill>
                  <a:schemeClr val="accent1">
                    <a:lumMod val="75000"/>
                  </a:schemeClr>
                </a:solidFill>
              </a:rPr>
              <a:t>Activas manuales</a:t>
            </a:r>
          </a:p>
          <a:p>
            <a:pPr marL="45720" indent="0">
              <a:buNone/>
            </a:pPr>
            <a:r>
              <a:rPr lang="es-MX" sz="2000" b="1" dirty="0">
                <a:solidFill>
                  <a:schemeClr val="accent1">
                    <a:lumMod val="75000"/>
                  </a:schemeClr>
                </a:solidFill>
              </a:rPr>
              <a:t>Agitación manual dinámica</a:t>
            </a:r>
          </a:p>
          <a:p>
            <a:r>
              <a:rPr lang="es-MX" dirty="0">
                <a:solidFill>
                  <a:schemeClr val="tx1"/>
                </a:solidFill>
              </a:rPr>
              <a:t>Lima de bajo calibre, flexible que se moverá dentro del conducto deberá realizarse 2 mm antes d</a:t>
            </a:r>
          </a:p>
          <a:p>
            <a:pPr marL="45720" indent="0">
              <a:buNone/>
            </a:pPr>
            <a:r>
              <a:rPr lang="es-MX" sz="2000" b="1" dirty="0">
                <a:solidFill>
                  <a:schemeClr val="accent1">
                    <a:lumMod val="75000"/>
                  </a:schemeClr>
                </a:solidFill>
              </a:rPr>
              <a:t>Sistema sónico</a:t>
            </a:r>
          </a:p>
          <a:p>
            <a:r>
              <a:rPr lang="es-MX" dirty="0">
                <a:solidFill>
                  <a:schemeClr val="tx1"/>
                </a:solidFill>
              </a:rPr>
              <a:t>Se produce hidrodinamia </a:t>
            </a:r>
          </a:p>
          <a:p>
            <a:r>
              <a:rPr lang="es-MX" dirty="0">
                <a:solidFill>
                  <a:schemeClr val="tx1"/>
                </a:solidFill>
              </a:rPr>
              <a:t>Remueve lodo dentinario </a:t>
            </a:r>
          </a:p>
          <a:p>
            <a:r>
              <a:rPr lang="es-MX" dirty="0">
                <a:solidFill>
                  <a:schemeClr val="tx1"/>
                </a:solidFill>
              </a:rPr>
              <a:t>Ayuda en la limpieza de istmos</a:t>
            </a:r>
          </a:p>
          <a:p>
            <a:r>
              <a:rPr lang="es-MX" dirty="0">
                <a:solidFill>
                  <a:schemeClr val="tx1"/>
                </a:solidFill>
              </a:rPr>
              <a:t>La lima no debera tocar las paredes</a:t>
            </a:r>
          </a:p>
        </p:txBody>
      </p:sp>
      <p:pic>
        <p:nvPicPr>
          <p:cNvPr id="12290" name="Picture 2" descr="Endoactivador: Pieza de Mano para Endodoncia MAILLEFER - Dentaltix">
            <a:extLst>
              <a:ext uri="{FF2B5EF4-FFF2-40B4-BE49-F238E27FC236}">
                <a16:creationId xmlns:a16="http://schemas.microsoft.com/office/drawing/2014/main" id="{81C375ED-47E2-42AB-BD54-60C2DAAE25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06" t="5995" r="7139" b="9131"/>
          <a:stretch/>
        </p:blipFill>
        <p:spPr bwMode="auto">
          <a:xfrm>
            <a:off x="7198821" y="3011330"/>
            <a:ext cx="3607724" cy="308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65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4D69F-4155-4EDE-9A4F-04FAEB2000C6}"/>
              </a:ext>
            </a:extLst>
          </p:cNvPr>
          <p:cNvSpPr>
            <a:spLocks noGrp="1"/>
          </p:cNvSpPr>
          <p:nvPr>
            <p:ph type="title"/>
          </p:nvPr>
        </p:nvSpPr>
        <p:spPr/>
        <p:txBody>
          <a:bodyPr/>
          <a:lstStyle/>
          <a:p>
            <a:pPr algn="ctr"/>
            <a:r>
              <a:rPr lang="es-MX" b="1" dirty="0">
                <a:solidFill>
                  <a:schemeClr val="accent1">
                    <a:lumMod val="75000"/>
                  </a:schemeClr>
                </a:solidFill>
                <a:latin typeface="Arial" panose="020B0604020202020204" pitchFamily="34" charset="0"/>
                <a:cs typeface="Arial" panose="020B0604020202020204" pitchFamily="34" charset="0"/>
              </a:rPr>
              <a:t>Técnicas de instrumentacion </a:t>
            </a:r>
          </a:p>
        </p:txBody>
      </p:sp>
      <p:sp>
        <p:nvSpPr>
          <p:cNvPr id="3" name="Marcador de contenido 2">
            <a:extLst>
              <a:ext uri="{FF2B5EF4-FFF2-40B4-BE49-F238E27FC236}">
                <a16:creationId xmlns:a16="http://schemas.microsoft.com/office/drawing/2014/main" id="{0FC6998F-5271-4A17-81FF-5184A33BD742}"/>
              </a:ext>
            </a:extLst>
          </p:cNvPr>
          <p:cNvSpPr>
            <a:spLocks noGrp="1"/>
          </p:cNvSpPr>
          <p:nvPr>
            <p:ph idx="1"/>
          </p:nvPr>
        </p:nvSpPr>
        <p:spPr/>
        <p:txBody>
          <a:bodyPr>
            <a:normAutofit/>
          </a:bodyPr>
          <a:lstStyle/>
          <a:p>
            <a:pPr marL="45720" indent="0" algn="ctr">
              <a:buNone/>
            </a:pPr>
            <a:r>
              <a:rPr lang="es-MX" sz="2800" dirty="0">
                <a:solidFill>
                  <a:schemeClr val="accent1">
                    <a:lumMod val="75000"/>
                  </a:schemeClr>
                </a:solidFill>
                <a:latin typeface="Arial" panose="020B0604020202020204" pitchFamily="34" charset="0"/>
                <a:cs typeface="Arial" panose="020B0604020202020204" pitchFamily="34" charset="0"/>
              </a:rPr>
              <a:t>Técnicas manuales de instrumentacion</a:t>
            </a:r>
          </a:p>
          <a:p>
            <a:pPr marL="45720" indent="0">
              <a:buNone/>
            </a:pPr>
            <a:r>
              <a:rPr lang="es-MX" sz="2000" dirty="0">
                <a:solidFill>
                  <a:schemeClr val="tx1"/>
                </a:solidFill>
                <a:latin typeface="Arial" panose="020B0604020202020204" pitchFamily="34" charset="0"/>
                <a:cs typeface="Arial" panose="020B0604020202020204" pitchFamily="34" charset="0"/>
              </a:rPr>
              <a:t>Con la instrumentacion e irrigación de los conductos radiculares se pretende conseguir una limpieza completa del sistema. Las distintas técnicas se clasifican en 2 grupos:</a:t>
            </a:r>
          </a:p>
          <a:p>
            <a:r>
              <a:rPr lang="es-MX" sz="2000" dirty="0">
                <a:solidFill>
                  <a:schemeClr val="tx1"/>
                </a:solidFill>
                <a:latin typeface="Arial" panose="020B0604020202020204" pitchFamily="34" charset="0"/>
                <a:cs typeface="Arial" panose="020B0604020202020204" pitchFamily="34" charset="0"/>
              </a:rPr>
              <a:t>Técnicas apicoronales. Se inicia la preparación del conducto en la zona apical tras determinar la longitud de trabajo y luego se va progresando hacia coronal.</a:t>
            </a:r>
          </a:p>
          <a:p>
            <a:r>
              <a:rPr lang="es-MX" sz="2000" dirty="0">
                <a:solidFill>
                  <a:schemeClr val="tx1"/>
                </a:solidFill>
                <a:latin typeface="Arial" panose="020B0604020202020204" pitchFamily="34" charset="0"/>
                <a:cs typeface="Arial" panose="020B0604020202020204" pitchFamily="34" charset="0"/>
              </a:rPr>
              <a:t>Técnicas coronoapicales. Se prepara al principio las zonas media y coronal del conducto posponiendo la determinación de la longitud de trabajo para ir progresando en la instrumentacion hasta alcanzar la constricción apical.</a:t>
            </a:r>
          </a:p>
          <a:p>
            <a:endParaRPr lang="es-MX"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00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E4EAB-734E-4E07-B858-89D935DE83AE}"/>
              </a:ext>
            </a:extLst>
          </p:cNvPr>
          <p:cNvSpPr>
            <a:spLocks noGrp="1"/>
          </p:cNvSpPr>
          <p:nvPr>
            <p:ph type="title"/>
          </p:nvPr>
        </p:nvSpPr>
        <p:spPr/>
        <p:txBody>
          <a:bodyPr/>
          <a:lstStyle/>
          <a:p>
            <a:pPr algn="ctr"/>
            <a:r>
              <a:rPr lang="es-MX" dirty="0">
                <a:solidFill>
                  <a:schemeClr val="accent1">
                    <a:lumMod val="75000"/>
                  </a:schemeClr>
                </a:solidFill>
              </a:rPr>
              <a:t>Técnicas apicoronales</a:t>
            </a:r>
          </a:p>
        </p:txBody>
      </p:sp>
      <p:sp>
        <p:nvSpPr>
          <p:cNvPr id="3" name="Marcador de contenido 2">
            <a:extLst>
              <a:ext uri="{FF2B5EF4-FFF2-40B4-BE49-F238E27FC236}">
                <a16:creationId xmlns:a16="http://schemas.microsoft.com/office/drawing/2014/main" id="{87978B58-0C7F-4FB3-BF73-E26B79BD4D70}"/>
              </a:ext>
            </a:extLst>
          </p:cNvPr>
          <p:cNvSpPr>
            <a:spLocks noGrp="1"/>
          </p:cNvSpPr>
          <p:nvPr>
            <p:ph idx="1"/>
          </p:nvPr>
        </p:nvSpPr>
        <p:spPr>
          <a:xfrm>
            <a:off x="1143000" y="1812175"/>
            <a:ext cx="9872871" cy="4283825"/>
          </a:xfrm>
        </p:spPr>
        <p:txBody>
          <a:bodyPr>
            <a:normAutofit/>
          </a:bodyPr>
          <a:lstStyle/>
          <a:p>
            <a:pPr marL="45720" indent="0">
              <a:buNone/>
            </a:pPr>
            <a:r>
              <a:rPr lang="es-MX" sz="2400" dirty="0">
                <a:solidFill>
                  <a:schemeClr val="accent1">
                    <a:lumMod val="75000"/>
                  </a:schemeClr>
                </a:solidFill>
                <a:latin typeface="Arial" panose="020B0604020202020204" pitchFamily="34" charset="0"/>
                <a:cs typeface="Arial" panose="020B0604020202020204" pitchFamily="34" charset="0"/>
              </a:rPr>
              <a:t>Técnica de retroceso, escalonada, telescópica, step-back</a:t>
            </a:r>
          </a:p>
          <a:p>
            <a:pPr marL="45720" indent="0">
              <a:buNone/>
            </a:pPr>
            <a:r>
              <a:rPr lang="es-MX" sz="2400" dirty="0">
                <a:solidFill>
                  <a:schemeClr val="tx1"/>
                </a:solidFill>
                <a:latin typeface="Arial" panose="020B0604020202020204" pitchFamily="34" charset="0"/>
                <a:cs typeface="Arial" panose="020B0604020202020204" pitchFamily="34" charset="0"/>
              </a:rPr>
              <a:t>Permite mantener un diámetro apical del conducto de escaso calibre, creando una conicidad suficiente para conseguir la limpieza y desinfección de los conductos sin deformar la anatomía original y poder obturarlo posteriormente.</a:t>
            </a:r>
          </a:p>
        </p:txBody>
      </p:sp>
      <p:pic>
        <p:nvPicPr>
          <p:cNvPr id="4" name="Imagen 3">
            <a:extLst>
              <a:ext uri="{FF2B5EF4-FFF2-40B4-BE49-F238E27FC236}">
                <a16:creationId xmlns:a16="http://schemas.microsoft.com/office/drawing/2014/main" id="{A8C86A6E-F234-4383-AB55-BC52CABE1DF0}"/>
              </a:ext>
            </a:extLst>
          </p:cNvPr>
          <p:cNvPicPr>
            <a:picLocks noChangeAspect="1"/>
          </p:cNvPicPr>
          <p:nvPr/>
        </p:nvPicPr>
        <p:blipFill rotWithShape="1">
          <a:blip r:embed="rId2"/>
          <a:srcRect l="5045" t="35091" r="52000" b="25575"/>
          <a:stretch/>
        </p:blipFill>
        <p:spPr>
          <a:xfrm>
            <a:off x="3161669" y="3811118"/>
            <a:ext cx="5237018" cy="2697480"/>
          </a:xfrm>
          <a:prstGeom prst="rect">
            <a:avLst/>
          </a:prstGeom>
        </p:spPr>
      </p:pic>
    </p:spTree>
    <p:extLst>
      <p:ext uri="{BB962C8B-B14F-4D97-AF65-F5344CB8AC3E}">
        <p14:creationId xmlns:p14="http://schemas.microsoft.com/office/powerpoint/2010/main" val="384990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8E46C5-BD7A-47AE-91CA-07EFFA7F4750}"/>
              </a:ext>
            </a:extLst>
          </p:cNvPr>
          <p:cNvSpPr>
            <a:spLocks noGrp="1"/>
          </p:cNvSpPr>
          <p:nvPr>
            <p:ph idx="1"/>
          </p:nvPr>
        </p:nvSpPr>
        <p:spPr>
          <a:xfrm>
            <a:off x="1159564" y="1014152"/>
            <a:ext cx="9872871" cy="5148349"/>
          </a:xfrm>
        </p:spPr>
        <p:txBody>
          <a:bodyPr/>
          <a:lstStyle/>
          <a:p>
            <a:pPr marL="502920" indent="-457200" algn="just">
              <a:buFont typeface="+mj-lt"/>
              <a:buAutoNum type="arabicPeriod"/>
            </a:pPr>
            <a:r>
              <a:rPr lang="es-MX" dirty="0">
                <a:solidFill>
                  <a:schemeClr val="tx1"/>
                </a:solidFill>
                <a:latin typeface="Arial" panose="020B0604020202020204" pitchFamily="34" charset="0"/>
                <a:cs typeface="Arial" panose="020B0604020202020204" pitchFamily="34" charset="0"/>
              </a:rPr>
              <a:t>La técnica se inicia permeabilizando el conducto con una lima K precurveada de escaso calibre.</a:t>
            </a:r>
          </a:p>
          <a:p>
            <a:pPr marL="502920" indent="-457200" algn="just">
              <a:buFont typeface="+mj-lt"/>
              <a:buAutoNum type="arabicPeriod"/>
            </a:pPr>
            <a:r>
              <a:rPr lang="es-MX" dirty="0">
                <a:solidFill>
                  <a:schemeClr val="tx1"/>
                </a:solidFill>
                <a:latin typeface="Arial" panose="020B0604020202020204" pitchFamily="34" charset="0"/>
                <a:cs typeface="Arial" panose="020B0604020202020204" pitchFamily="34" charset="0"/>
              </a:rPr>
              <a:t>La primera lima que alcanza y ajusta la constricción se llama lima inicial apical (LIA)</a:t>
            </a:r>
          </a:p>
          <a:p>
            <a:pPr marL="502920" indent="-457200" algn="just">
              <a:buFont typeface="+mj-lt"/>
              <a:buAutoNum type="arabicPeriod"/>
            </a:pPr>
            <a:r>
              <a:rPr lang="es-MX" dirty="0">
                <a:solidFill>
                  <a:schemeClr val="tx1"/>
                </a:solidFill>
                <a:latin typeface="Arial" panose="020B0604020202020204" pitchFamily="34" charset="0"/>
                <a:cs typeface="Arial" panose="020B0604020202020204" pitchFamily="34" charset="0"/>
              </a:rPr>
              <a:t>El conducto se ensancha 3 o 4 calibres mas resultando la ultima lima como Lima maestra apical (LMA.</a:t>
            </a:r>
          </a:p>
          <a:p>
            <a:pPr marL="502920" indent="-457200" algn="just">
              <a:buFont typeface="+mj-lt"/>
              <a:buAutoNum type="arabicPeriod"/>
            </a:pPr>
            <a:r>
              <a:rPr lang="es-MX" dirty="0">
                <a:solidFill>
                  <a:schemeClr val="tx1"/>
                </a:solidFill>
                <a:latin typeface="Arial" panose="020B0604020202020204" pitchFamily="34" charset="0"/>
                <a:cs typeface="Arial" panose="020B0604020202020204" pitchFamily="34" charset="0"/>
              </a:rPr>
              <a:t>La parte mas coronal del instrumento se instrumenta con limas de calibre progresivamente mayor en retrocesos de 1 mm</a:t>
            </a:r>
          </a:p>
          <a:p>
            <a:pPr marL="502920" indent="-457200" algn="just">
              <a:buFont typeface="+mj-lt"/>
              <a:buAutoNum type="arabicPeriod"/>
            </a:pPr>
            <a:r>
              <a:rPr lang="es-MX" dirty="0">
                <a:solidFill>
                  <a:schemeClr val="tx1"/>
                </a:solidFill>
                <a:latin typeface="Arial" panose="020B0604020202020204" pitchFamily="34" charset="0"/>
                <a:cs typeface="Arial" panose="020B0604020202020204" pitchFamily="34" charset="0"/>
              </a:rPr>
              <a:t>Tras el paso de cada nueva lima se recapitula con LMA para mantener la permeabilidad del conducto</a:t>
            </a:r>
          </a:p>
        </p:txBody>
      </p:sp>
    </p:spTree>
    <p:extLst>
      <p:ext uri="{BB962C8B-B14F-4D97-AF65-F5344CB8AC3E}">
        <p14:creationId xmlns:p14="http://schemas.microsoft.com/office/powerpoint/2010/main" val="138016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7C785A6-39BA-428D-BCE0-F0BFA32C9F07}"/>
              </a:ext>
            </a:extLst>
          </p:cNvPr>
          <p:cNvPicPr>
            <a:picLocks noGrp="1" noChangeAspect="1"/>
          </p:cNvPicPr>
          <p:nvPr>
            <p:ph idx="1"/>
          </p:nvPr>
        </p:nvPicPr>
        <p:blipFill rotWithShape="1">
          <a:blip r:embed="rId2"/>
          <a:srcRect l="4240" t="47033" r="77246" b="25386"/>
          <a:stretch/>
        </p:blipFill>
        <p:spPr>
          <a:xfrm>
            <a:off x="471056" y="624276"/>
            <a:ext cx="6272260" cy="5609447"/>
          </a:xfrm>
        </p:spPr>
      </p:pic>
      <p:pic>
        <p:nvPicPr>
          <p:cNvPr id="9" name="Imagen 8">
            <a:extLst>
              <a:ext uri="{FF2B5EF4-FFF2-40B4-BE49-F238E27FC236}">
                <a16:creationId xmlns:a16="http://schemas.microsoft.com/office/drawing/2014/main" id="{846D2EBB-FC44-4571-8149-018468BDEF9D}"/>
              </a:ext>
            </a:extLst>
          </p:cNvPr>
          <p:cNvPicPr>
            <a:picLocks noChangeAspect="1"/>
          </p:cNvPicPr>
          <p:nvPr/>
        </p:nvPicPr>
        <p:blipFill rotWithShape="1">
          <a:blip r:embed="rId3"/>
          <a:srcRect l="10909" t="23515" r="55545" b="7434"/>
          <a:stretch/>
        </p:blipFill>
        <p:spPr>
          <a:xfrm>
            <a:off x="6876319" y="624276"/>
            <a:ext cx="4844626" cy="5609447"/>
          </a:xfrm>
          <a:prstGeom prst="rect">
            <a:avLst/>
          </a:prstGeom>
        </p:spPr>
      </p:pic>
    </p:spTree>
    <p:extLst>
      <p:ext uri="{BB962C8B-B14F-4D97-AF65-F5344CB8AC3E}">
        <p14:creationId xmlns:p14="http://schemas.microsoft.com/office/powerpoint/2010/main" val="1978880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3C2B638-C082-4BFD-AD1C-8D9C8C071172}"/>
              </a:ext>
            </a:extLst>
          </p:cNvPr>
          <p:cNvSpPr>
            <a:spLocks noGrp="1"/>
          </p:cNvSpPr>
          <p:nvPr>
            <p:ph idx="1"/>
          </p:nvPr>
        </p:nvSpPr>
        <p:spPr>
          <a:xfrm>
            <a:off x="1143000" y="881149"/>
            <a:ext cx="9872871" cy="5214851"/>
          </a:xfrm>
        </p:spPr>
        <p:txBody>
          <a:bodyPr/>
          <a:lstStyle/>
          <a:p>
            <a:pPr marL="45720" indent="0">
              <a:buNone/>
            </a:pPr>
            <a:r>
              <a:rPr lang="es-MX" sz="2000" dirty="0">
                <a:solidFill>
                  <a:schemeClr val="tx1"/>
                </a:solidFill>
                <a:latin typeface="Arial" panose="020B0604020202020204" pitchFamily="34" charset="0"/>
                <a:cs typeface="Arial" panose="020B0604020202020204" pitchFamily="34" charset="0"/>
              </a:rPr>
              <a:t>Fase 1</a:t>
            </a:r>
          </a:p>
          <a:p>
            <a:r>
              <a:rPr lang="es-MX" sz="2000" dirty="0">
                <a:solidFill>
                  <a:schemeClr val="tx1"/>
                </a:solidFill>
                <a:latin typeface="Arial" panose="020B0604020202020204" pitchFamily="34" charset="0"/>
                <a:cs typeface="Arial" panose="020B0604020202020204" pitchFamily="34" charset="0"/>
              </a:rPr>
              <a:t>Llegar al CDC en el tercio apical</a:t>
            </a:r>
          </a:p>
          <a:p>
            <a:pPr marL="45720" indent="0">
              <a:buNone/>
            </a:pPr>
            <a:r>
              <a:rPr lang="es-MX" sz="2000" dirty="0">
                <a:solidFill>
                  <a:schemeClr val="tx1"/>
                </a:solidFill>
                <a:latin typeface="Arial" panose="020B0604020202020204" pitchFamily="34" charset="0"/>
                <a:cs typeface="Arial" panose="020B0604020202020204" pitchFamily="34" charset="0"/>
              </a:rPr>
              <a:t>Fase 2</a:t>
            </a:r>
          </a:p>
          <a:p>
            <a:r>
              <a:rPr lang="es-MX" sz="2000" dirty="0">
                <a:solidFill>
                  <a:schemeClr val="tx1"/>
                </a:solidFill>
                <a:latin typeface="Arial" panose="020B0604020202020204" pitchFamily="34" charset="0"/>
                <a:cs typeface="Arial" panose="020B0604020202020204" pitchFamily="34" charset="0"/>
              </a:rPr>
              <a:t>Se divide en 3 tercios (apical, medio y cervical) se trabaja en el tercio medio y se comienza el retroceso dando conformación al conducto radicular.</a:t>
            </a:r>
          </a:p>
          <a:p>
            <a:pPr marL="45720" indent="0">
              <a:buNone/>
            </a:pPr>
            <a:r>
              <a:rPr lang="es-MX" sz="2000" dirty="0">
                <a:solidFill>
                  <a:schemeClr val="tx1"/>
                </a:solidFill>
                <a:latin typeface="Arial" panose="020B0604020202020204" pitchFamily="34" charset="0"/>
                <a:cs typeface="Arial" panose="020B0604020202020204" pitchFamily="34" charset="0"/>
              </a:rPr>
              <a:t>Fase 3</a:t>
            </a:r>
          </a:p>
          <a:p>
            <a:pPr lvl="1"/>
            <a:r>
              <a:rPr lang="es-MX" dirty="0">
                <a:solidFill>
                  <a:schemeClr val="tx1"/>
                </a:solidFill>
                <a:latin typeface="Arial" panose="020B0604020202020204" pitchFamily="34" charset="0"/>
                <a:cs typeface="Arial" panose="020B0604020202020204" pitchFamily="34" charset="0"/>
              </a:rPr>
              <a:t>Se ensancha el tercio cervical}</a:t>
            </a:r>
          </a:p>
          <a:p>
            <a:pPr marL="45720" indent="0">
              <a:buNone/>
            </a:pPr>
            <a:r>
              <a:rPr lang="es-MX" sz="2000" dirty="0">
                <a:solidFill>
                  <a:schemeClr val="tx1"/>
                </a:solidFill>
                <a:latin typeface="Arial" panose="020B0604020202020204" pitchFamily="34" charset="0"/>
                <a:cs typeface="Arial" panose="020B0604020202020204" pitchFamily="34" charset="0"/>
              </a:rPr>
              <a:t>Recapitulación: Regresar a la conductometria con la lima maestra apical y verificar que la lima baje.</a:t>
            </a:r>
          </a:p>
          <a:p>
            <a:pPr marL="45720" indent="0">
              <a:buNone/>
            </a:pPr>
            <a:r>
              <a:rPr lang="es-MX" sz="2000" dirty="0">
                <a:solidFill>
                  <a:schemeClr val="tx1"/>
                </a:solidFill>
                <a:latin typeface="Arial" panose="020B0604020202020204" pitchFamily="34" charset="0"/>
                <a:cs typeface="Arial" panose="020B0604020202020204" pitchFamily="34" charset="0"/>
              </a:rPr>
              <a:t>Terminado: conformación del conducto radicular</a:t>
            </a:r>
          </a:p>
          <a:p>
            <a:pPr marL="45720" indent="0">
              <a:buNone/>
            </a:pPr>
            <a:r>
              <a:rPr lang="es-MX" sz="2000" dirty="0">
                <a:solidFill>
                  <a:schemeClr val="tx1"/>
                </a:solidFill>
                <a:latin typeface="Arial" panose="020B0604020202020204" pitchFamily="34" charset="0"/>
                <a:cs typeface="Arial" panose="020B0604020202020204" pitchFamily="34" charset="0"/>
              </a:rPr>
              <a:t>Se debe mantener constante irrigación </a:t>
            </a:r>
          </a:p>
          <a:p>
            <a:pPr marL="45720" indent="0">
              <a:buNone/>
            </a:pPr>
            <a:endParaRPr lang="es-MX" dirty="0"/>
          </a:p>
          <a:p>
            <a:endParaRPr lang="es-MX" dirty="0"/>
          </a:p>
          <a:p>
            <a:endParaRPr lang="es-MX" dirty="0"/>
          </a:p>
        </p:txBody>
      </p:sp>
    </p:spTree>
    <p:extLst>
      <p:ext uri="{BB962C8B-B14F-4D97-AF65-F5344CB8AC3E}">
        <p14:creationId xmlns:p14="http://schemas.microsoft.com/office/powerpoint/2010/main" val="871201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67B4E-CDAD-47B3-A6BF-953880036828}"/>
              </a:ext>
            </a:extLst>
          </p:cNvPr>
          <p:cNvSpPr>
            <a:spLocks noGrp="1"/>
          </p:cNvSpPr>
          <p:nvPr>
            <p:ph type="title"/>
          </p:nvPr>
        </p:nvSpPr>
        <p:spPr/>
        <p:txBody>
          <a:bodyPr/>
          <a:lstStyle/>
          <a:p>
            <a:pPr algn="ctr"/>
            <a:r>
              <a:rPr lang="es-MX" dirty="0">
                <a:solidFill>
                  <a:schemeClr val="accent1">
                    <a:lumMod val="75000"/>
                  </a:schemeClr>
                </a:solidFill>
              </a:rPr>
              <a:t>Técnicas coronoapicales</a:t>
            </a:r>
          </a:p>
        </p:txBody>
      </p:sp>
      <p:sp>
        <p:nvSpPr>
          <p:cNvPr id="3" name="Marcador de contenido 2">
            <a:extLst>
              <a:ext uri="{FF2B5EF4-FFF2-40B4-BE49-F238E27FC236}">
                <a16:creationId xmlns:a16="http://schemas.microsoft.com/office/drawing/2014/main" id="{ACB5F19A-8C54-41BB-8D90-73B5A6B08149}"/>
              </a:ext>
            </a:extLst>
          </p:cNvPr>
          <p:cNvSpPr>
            <a:spLocks noGrp="1"/>
          </p:cNvSpPr>
          <p:nvPr>
            <p:ph idx="1"/>
          </p:nvPr>
        </p:nvSpPr>
        <p:spPr>
          <a:xfrm>
            <a:off x="1143000" y="1596044"/>
            <a:ext cx="9872871" cy="4499956"/>
          </a:xfrm>
        </p:spPr>
        <p:txBody>
          <a:bodyPr>
            <a:normAutofit/>
          </a:bodyPr>
          <a:lstStyle/>
          <a:p>
            <a:pPr marL="45720" indent="0" algn="ctr">
              <a:buNone/>
            </a:pPr>
            <a:r>
              <a:rPr lang="es-MX" sz="2400" dirty="0">
                <a:solidFill>
                  <a:schemeClr val="accent1">
                    <a:lumMod val="75000"/>
                  </a:schemeClr>
                </a:solidFill>
                <a:latin typeface="Arial" panose="020B0604020202020204" pitchFamily="34" charset="0"/>
                <a:cs typeface="Arial" panose="020B0604020202020204" pitchFamily="34" charset="0"/>
              </a:rPr>
              <a:t>Técnica Crown-Down</a:t>
            </a:r>
          </a:p>
          <a:p>
            <a:pPr marL="45720" indent="0" algn="just">
              <a:buNone/>
            </a:pPr>
            <a:r>
              <a:rPr lang="es-MX" sz="2400" dirty="0">
                <a:solidFill>
                  <a:schemeClr val="tx1"/>
                </a:solidFill>
                <a:latin typeface="Arial" panose="020B0604020202020204" pitchFamily="34" charset="0"/>
                <a:cs typeface="Arial" panose="020B0604020202020204" pitchFamily="34" charset="0"/>
              </a:rPr>
              <a:t>La mayor parte de microorganismos se encuentran en el tercio coronario del sistema de conductos radiculares. Su eliminación temprana reduce la posibilidad de inocularlo en la porción apical del conducto.</a:t>
            </a:r>
          </a:p>
          <a:p>
            <a:pPr marL="45720" indent="0" algn="just">
              <a:buNone/>
            </a:pPr>
            <a:r>
              <a:rPr lang="es-MX" sz="2400" dirty="0">
                <a:solidFill>
                  <a:schemeClr val="tx1"/>
                </a:solidFill>
                <a:latin typeface="Arial" panose="020B0604020202020204" pitchFamily="34" charset="0"/>
                <a:cs typeface="Arial" panose="020B0604020202020204" pitchFamily="34" charset="0"/>
              </a:rPr>
              <a:t>Es una técnica indicada en el tratamiento de infecciones agudas, retratamientos y situaciones necróticas sintomáticas ya que se reduce el riesgo de inocular tejido periapical.</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639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CA549F-15D9-442F-A165-6AFB4623585B}"/>
              </a:ext>
            </a:extLst>
          </p:cNvPr>
          <p:cNvSpPr>
            <a:spLocks noGrp="1"/>
          </p:cNvSpPr>
          <p:nvPr>
            <p:ph idx="1"/>
          </p:nvPr>
        </p:nvSpPr>
        <p:spPr>
          <a:xfrm>
            <a:off x="1143000" y="698269"/>
            <a:ext cx="9872871" cy="5397731"/>
          </a:xfrm>
        </p:spPr>
        <p:txBody>
          <a:bodyPr/>
          <a:lstStyle/>
          <a:p>
            <a:pPr marL="502920" indent="-457200">
              <a:buFont typeface="+mj-lt"/>
              <a:buAutoNum type="arabicPeriod"/>
            </a:pPr>
            <a:r>
              <a:rPr lang="es-MX" dirty="0">
                <a:solidFill>
                  <a:schemeClr val="tx1"/>
                </a:solidFill>
                <a:latin typeface="Arial" panose="020B0604020202020204" pitchFamily="34" charset="0"/>
                <a:cs typeface="Arial" panose="020B0604020202020204" pitchFamily="34" charset="0"/>
              </a:rPr>
              <a:t>Se realiza la instrumentacion de la corona al ápice</a:t>
            </a:r>
          </a:p>
          <a:p>
            <a:pPr marL="502920" indent="-457200">
              <a:buFont typeface="+mj-lt"/>
              <a:buAutoNum type="arabicPeriod"/>
            </a:pPr>
            <a:r>
              <a:rPr lang="es-MX" dirty="0">
                <a:solidFill>
                  <a:schemeClr val="tx1"/>
                </a:solidFill>
                <a:latin typeface="Arial" panose="020B0604020202020204" pitchFamily="34" charset="0"/>
                <a:cs typeface="Arial" panose="020B0604020202020204" pitchFamily="34" charset="0"/>
              </a:rPr>
              <a:t>Se inicia con limas de mayor calibre de la serie 2 buscando la lima que penetre en el conducto radicular</a:t>
            </a:r>
          </a:p>
          <a:p>
            <a:pPr marL="502920" indent="-457200">
              <a:buFont typeface="+mj-lt"/>
              <a:buAutoNum type="arabicPeriod"/>
            </a:pPr>
            <a:r>
              <a:rPr lang="es-MX" dirty="0">
                <a:solidFill>
                  <a:schemeClr val="tx1"/>
                </a:solidFill>
                <a:latin typeface="Arial" panose="020B0604020202020204" pitchFamily="34" charset="0"/>
                <a:cs typeface="Arial" panose="020B0604020202020204" pitchFamily="34" charset="0"/>
              </a:rPr>
              <a:t>Se comienza la instrumentacion y se va avanzando hacia apical 1 mm entre cada lima hasta llegar al CDC</a:t>
            </a:r>
          </a:p>
          <a:p>
            <a:pPr marL="502920" indent="-457200">
              <a:buFont typeface="+mj-lt"/>
              <a:buAutoNum type="arabicPeriod"/>
            </a:pPr>
            <a:r>
              <a:rPr lang="es-MX" dirty="0">
                <a:solidFill>
                  <a:schemeClr val="tx1"/>
                </a:solidFill>
                <a:latin typeface="Arial" panose="020B0604020202020204" pitchFamily="34" charset="0"/>
                <a:cs typeface="Arial" panose="020B0604020202020204" pitchFamily="34" charset="0"/>
              </a:rPr>
              <a:t>Se debe mantener irrigación constante</a:t>
            </a:r>
          </a:p>
        </p:txBody>
      </p:sp>
      <p:pic>
        <p:nvPicPr>
          <p:cNvPr id="4" name="Imagen 3">
            <a:extLst>
              <a:ext uri="{FF2B5EF4-FFF2-40B4-BE49-F238E27FC236}">
                <a16:creationId xmlns:a16="http://schemas.microsoft.com/office/drawing/2014/main" id="{8AE1E177-61F5-447A-ACED-B70E7FA63C0D}"/>
              </a:ext>
            </a:extLst>
          </p:cNvPr>
          <p:cNvPicPr>
            <a:picLocks noChangeAspect="1"/>
          </p:cNvPicPr>
          <p:nvPr/>
        </p:nvPicPr>
        <p:blipFill rotWithShape="1">
          <a:blip r:embed="rId2"/>
          <a:srcRect l="2744" t="37818" r="57045" b="26545"/>
          <a:stretch/>
        </p:blipFill>
        <p:spPr>
          <a:xfrm>
            <a:off x="2670463" y="3250009"/>
            <a:ext cx="6235118" cy="2909722"/>
          </a:xfrm>
          <a:prstGeom prst="rect">
            <a:avLst/>
          </a:prstGeom>
        </p:spPr>
      </p:pic>
    </p:spTree>
    <p:extLst>
      <p:ext uri="{BB962C8B-B14F-4D97-AF65-F5344CB8AC3E}">
        <p14:creationId xmlns:p14="http://schemas.microsoft.com/office/powerpoint/2010/main" val="225061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FE6DD023-6C6F-478D-BEF9-FB1A98F2B80C}"/>
              </a:ext>
            </a:extLst>
          </p:cNvPr>
          <p:cNvSpPr>
            <a:spLocks noGrp="1"/>
          </p:cNvSpPr>
          <p:nvPr>
            <p:ph idx="1"/>
          </p:nvPr>
        </p:nvSpPr>
        <p:spPr>
          <a:xfrm>
            <a:off x="868680" y="964276"/>
            <a:ext cx="4509655" cy="4322617"/>
          </a:xfrm>
        </p:spPr>
        <p:txBody>
          <a:bodyPr/>
          <a:lstStyle/>
          <a:p>
            <a:pPr marL="45720" indent="0" algn="ctr">
              <a:buNone/>
            </a:pPr>
            <a:r>
              <a:rPr lang="es-MX" sz="2400" b="1" dirty="0">
                <a:solidFill>
                  <a:schemeClr val="accent1">
                    <a:lumMod val="75000"/>
                  </a:schemeClr>
                </a:solidFill>
                <a:latin typeface="Arial" panose="020B0604020202020204" pitchFamily="34" charset="0"/>
                <a:cs typeface="Arial" panose="020B0604020202020204" pitchFamily="34" charset="0"/>
              </a:rPr>
              <a:t>Objetivo:</a:t>
            </a:r>
          </a:p>
          <a:p>
            <a:pPr marL="45720" indent="0" algn="just">
              <a:buNone/>
            </a:pPr>
            <a:r>
              <a:rPr lang="es-MX" sz="1800" dirty="0">
                <a:solidFill>
                  <a:schemeClr val="tx1"/>
                </a:solidFill>
                <a:latin typeface="Arial" panose="020B0604020202020204" pitchFamily="34" charset="0"/>
                <a:cs typeface="Arial" panose="020B0604020202020204" pitchFamily="34" charset="0"/>
              </a:rPr>
              <a:t>Respetar la anatomía interna original e manera que los conductos adquieran una forma progresivamente cónica desde el orificio de entrada a la altura de la cámara pulpar hasta el ápice manteniendo la posición y el diámetro de la constricción.</a:t>
            </a:r>
          </a:p>
          <a:p>
            <a:pPr marL="45720" indent="0" algn="just">
              <a:buNone/>
            </a:pPr>
            <a:endParaRPr lang="es-MX" sz="1800" dirty="0">
              <a:solidFill>
                <a:schemeClr val="tx1"/>
              </a:solidFill>
              <a:latin typeface="Arial" panose="020B0604020202020204" pitchFamily="34" charset="0"/>
              <a:cs typeface="Arial" panose="020B0604020202020204" pitchFamily="34" charset="0"/>
            </a:endParaRPr>
          </a:p>
          <a:p>
            <a:pPr marL="45720" indent="0" algn="just">
              <a:buNone/>
            </a:pPr>
            <a:r>
              <a:rPr lang="es-MX" sz="1800" dirty="0">
                <a:solidFill>
                  <a:schemeClr val="tx1"/>
                </a:solidFill>
                <a:latin typeface="Arial" panose="020B0604020202020204" pitchFamily="34" charset="0"/>
                <a:cs typeface="Arial" panose="020B0604020202020204" pitchFamily="34" charset="0"/>
              </a:rPr>
              <a:t>Realizar la limpieza y desinfección completa del conducto radicular.</a:t>
            </a:r>
          </a:p>
          <a:p>
            <a:pPr marL="45720" indent="0">
              <a:buNone/>
            </a:pPr>
            <a:endParaRPr lang="es-MX" dirty="0"/>
          </a:p>
        </p:txBody>
      </p:sp>
      <p:sp>
        <p:nvSpPr>
          <p:cNvPr id="6" name="CuadroTexto 5">
            <a:extLst>
              <a:ext uri="{FF2B5EF4-FFF2-40B4-BE49-F238E27FC236}">
                <a16:creationId xmlns:a16="http://schemas.microsoft.com/office/drawing/2014/main" id="{30938622-0275-491C-8D27-2DB03900E683}"/>
              </a:ext>
            </a:extLst>
          </p:cNvPr>
          <p:cNvSpPr txBox="1"/>
          <p:nvPr/>
        </p:nvSpPr>
        <p:spPr>
          <a:xfrm>
            <a:off x="868680" y="5537306"/>
            <a:ext cx="10087493" cy="707886"/>
          </a:xfrm>
          <a:prstGeom prst="rect">
            <a:avLst/>
          </a:prstGeom>
          <a:noFill/>
        </p:spPr>
        <p:txBody>
          <a:bodyPr wrap="square">
            <a:spAutoFit/>
          </a:bodyPr>
          <a:lstStyle/>
          <a:p>
            <a:pPr marL="45720" indent="0" algn="just">
              <a:buNone/>
            </a:pPr>
            <a:r>
              <a:rPr lang="es-MX" sz="2000" dirty="0">
                <a:solidFill>
                  <a:schemeClr val="tx1"/>
                </a:solidFill>
                <a:latin typeface="Arial" panose="020B0604020202020204" pitchFamily="34" charset="0"/>
                <a:cs typeface="Arial" panose="020B0604020202020204" pitchFamily="34" charset="0"/>
              </a:rPr>
              <a:t>Si se consiguen ambos objetivos se facilita la posterior obturación con materiales inertes y la obtención de un sellado Coronoapical lo mas hermético posible.</a:t>
            </a:r>
          </a:p>
        </p:txBody>
      </p:sp>
      <p:pic>
        <p:nvPicPr>
          <p:cNvPr id="3" name="Imagen 2">
            <a:extLst>
              <a:ext uri="{FF2B5EF4-FFF2-40B4-BE49-F238E27FC236}">
                <a16:creationId xmlns:a16="http://schemas.microsoft.com/office/drawing/2014/main" id="{FF5A7025-C3AD-4189-8F63-022AE16CDB7D}"/>
              </a:ext>
            </a:extLst>
          </p:cNvPr>
          <p:cNvPicPr>
            <a:picLocks noChangeAspect="1"/>
          </p:cNvPicPr>
          <p:nvPr/>
        </p:nvPicPr>
        <p:blipFill rotWithShape="1">
          <a:blip r:embed="rId2"/>
          <a:srcRect l="5045" t="35091" r="52000" b="25575"/>
          <a:stretch/>
        </p:blipFill>
        <p:spPr>
          <a:xfrm>
            <a:off x="5912426" y="353024"/>
            <a:ext cx="5237018" cy="2697480"/>
          </a:xfrm>
          <a:prstGeom prst="rect">
            <a:avLst/>
          </a:prstGeom>
        </p:spPr>
      </p:pic>
      <p:pic>
        <p:nvPicPr>
          <p:cNvPr id="7" name="Imagen 6">
            <a:extLst>
              <a:ext uri="{FF2B5EF4-FFF2-40B4-BE49-F238E27FC236}">
                <a16:creationId xmlns:a16="http://schemas.microsoft.com/office/drawing/2014/main" id="{0FFCE1D2-904D-42A1-8450-33FF6E57C848}"/>
              </a:ext>
            </a:extLst>
          </p:cNvPr>
          <p:cNvPicPr>
            <a:picLocks noChangeAspect="1"/>
          </p:cNvPicPr>
          <p:nvPr/>
        </p:nvPicPr>
        <p:blipFill rotWithShape="1">
          <a:blip r:embed="rId3"/>
          <a:srcRect l="2744" t="37818" r="57045" b="26545"/>
          <a:stretch/>
        </p:blipFill>
        <p:spPr>
          <a:xfrm>
            <a:off x="5912426" y="3050504"/>
            <a:ext cx="5237018" cy="2443942"/>
          </a:xfrm>
          <a:prstGeom prst="rect">
            <a:avLst/>
          </a:prstGeom>
        </p:spPr>
      </p:pic>
    </p:spTree>
    <p:extLst>
      <p:ext uri="{BB962C8B-B14F-4D97-AF65-F5344CB8AC3E}">
        <p14:creationId xmlns:p14="http://schemas.microsoft.com/office/powerpoint/2010/main" val="255780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1C71E81-F812-4FC5-AA41-7E29CD1E2CF6}"/>
              </a:ext>
            </a:extLst>
          </p:cNvPr>
          <p:cNvPicPr>
            <a:picLocks noChangeAspect="1"/>
          </p:cNvPicPr>
          <p:nvPr/>
        </p:nvPicPr>
        <p:blipFill rotWithShape="1">
          <a:blip r:embed="rId2"/>
          <a:srcRect l="42546" t="42909" r="39863" b="11030"/>
          <a:stretch/>
        </p:blipFill>
        <p:spPr>
          <a:xfrm>
            <a:off x="3884815" y="172214"/>
            <a:ext cx="4422370" cy="6513571"/>
          </a:xfrm>
          <a:prstGeom prst="rect">
            <a:avLst/>
          </a:prstGeom>
        </p:spPr>
      </p:pic>
    </p:spTree>
    <p:extLst>
      <p:ext uri="{BB962C8B-B14F-4D97-AF65-F5344CB8AC3E}">
        <p14:creationId xmlns:p14="http://schemas.microsoft.com/office/powerpoint/2010/main" val="676336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25BDE-2298-4F46-A2F4-41226288674C}"/>
              </a:ext>
            </a:extLst>
          </p:cNvPr>
          <p:cNvSpPr>
            <a:spLocks noGrp="1"/>
          </p:cNvSpPr>
          <p:nvPr>
            <p:ph type="title"/>
          </p:nvPr>
        </p:nvSpPr>
        <p:spPr/>
        <p:txBody>
          <a:bodyPr/>
          <a:lstStyle/>
          <a:p>
            <a:pPr algn="ctr"/>
            <a:r>
              <a:rPr lang="es-MX" b="1" dirty="0">
                <a:solidFill>
                  <a:schemeClr val="accent1">
                    <a:lumMod val="75000"/>
                  </a:schemeClr>
                </a:solidFill>
                <a:latin typeface="Arial" panose="020B0604020202020204" pitchFamily="34" charset="0"/>
                <a:cs typeface="Arial" panose="020B0604020202020204" pitchFamily="34" charset="0"/>
              </a:rPr>
              <a:t>Errores</a:t>
            </a:r>
          </a:p>
        </p:txBody>
      </p:sp>
      <p:sp>
        <p:nvSpPr>
          <p:cNvPr id="3" name="Marcador de contenido 2">
            <a:extLst>
              <a:ext uri="{FF2B5EF4-FFF2-40B4-BE49-F238E27FC236}">
                <a16:creationId xmlns:a16="http://schemas.microsoft.com/office/drawing/2014/main" id="{E1B73522-28C1-4902-B447-F276A8D6F5FE}"/>
              </a:ext>
            </a:extLst>
          </p:cNvPr>
          <p:cNvSpPr>
            <a:spLocks noGrp="1"/>
          </p:cNvSpPr>
          <p:nvPr>
            <p:ph idx="1"/>
          </p:nvPr>
        </p:nvSpPr>
        <p:spPr/>
        <p:txBody>
          <a:bodyPr>
            <a:normAutofit lnSpcReduction="10000"/>
          </a:bodyPr>
          <a:lstStyle/>
          <a:p>
            <a:pPr marL="45720" indent="0">
              <a:buNone/>
            </a:pPr>
            <a:r>
              <a:rPr lang="es-MX" dirty="0">
                <a:solidFill>
                  <a:schemeClr val="tx1"/>
                </a:solidFill>
              </a:rPr>
              <a:t>Durante la preparación de los conductos radiculares puede surgir una serie de problemas algunos imposibles de solucionar. </a:t>
            </a:r>
          </a:p>
          <a:p>
            <a:r>
              <a:rPr lang="es-MX" dirty="0">
                <a:solidFill>
                  <a:schemeClr val="tx1"/>
                </a:solidFill>
              </a:rPr>
              <a:t>Bloqueo de la zona apical del conducto</a:t>
            </a:r>
          </a:p>
          <a:p>
            <a:r>
              <a:rPr lang="es-MX" dirty="0">
                <a:solidFill>
                  <a:schemeClr val="tx1"/>
                </a:solidFill>
              </a:rPr>
              <a:t>Formación de un escalón</a:t>
            </a:r>
          </a:p>
          <a:p>
            <a:r>
              <a:rPr lang="es-MX" dirty="0">
                <a:solidFill>
                  <a:schemeClr val="tx1"/>
                </a:solidFill>
              </a:rPr>
              <a:t>Transporte apical</a:t>
            </a:r>
          </a:p>
          <a:p>
            <a:r>
              <a:rPr lang="es-MX" dirty="0">
                <a:solidFill>
                  <a:schemeClr val="tx1"/>
                </a:solidFill>
              </a:rPr>
              <a:t>Perforación lateral</a:t>
            </a:r>
          </a:p>
          <a:p>
            <a:r>
              <a:rPr lang="es-MX" dirty="0">
                <a:solidFill>
                  <a:schemeClr val="tx1"/>
                </a:solidFill>
              </a:rPr>
              <a:t>Destrucción de la constricción apical</a:t>
            </a:r>
          </a:p>
          <a:p>
            <a:r>
              <a:rPr lang="es-MX" dirty="0">
                <a:solidFill>
                  <a:schemeClr val="tx1"/>
                </a:solidFill>
              </a:rPr>
              <a:t>Preparación escasa del conducto</a:t>
            </a:r>
          </a:p>
          <a:p>
            <a:r>
              <a:rPr lang="es-MX" dirty="0">
                <a:solidFill>
                  <a:schemeClr val="tx1"/>
                </a:solidFill>
              </a:rPr>
              <a:t>Rotura de instrumentos</a:t>
            </a:r>
          </a:p>
          <a:p>
            <a:endParaRPr lang="es-MX" dirty="0"/>
          </a:p>
        </p:txBody>
      </p:sp>
    </p:spTree>
    <p:extLst>
      <p:ext uri="{BB962C8B-B14F-4D97-AF65-F5344CB8AC3E}">
        <p14:creationId xmlns:p14="http://schemas.microsoft.com/office/powerpoint/2010/main" val="3901777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3C852F0-7FD3-4E4C-95D3-FF62AB15B9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2" t="27317" r="64682" b="26041"/>
          <a:stretch/>
        </p:blipFill>
        <p:spPr bwMode="auto">
          <a:xfrm>
            <a:off x="1636660" y="488906"/>
            <a:ext cx="2177934" cy="24798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0EE412B-A748-4FBD-A26D-EDCA4ABE70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67" t="46994" r="45805" b="9643"/>
          <a:stretch/>
        </p:blipFill>
        <p:spPr bwMode="auto">
          <a:xfrm>
            <a:off x="9991900" y="788264"/>
            <a:ext cx="1579417" cy="21854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B64053A-2F7E-48A5-AF61-A3885F2DF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42" t="8003" r="19268" b="50000"/>
          <a:stretch/>
        </p:blipFill>
        <p:spPr bwMode="auto">
          <a:xfrm>
            <a:off x="8232655" y="838812"/>
            <a:ext cx="1579418" cy="218547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paración de perforación de Furca utilizando agregado de Trióxido Mineral  (MTA)">
            <a:extLst>
              <a:ext uri="{FF2B5EF4-FFF2-40B4-BE49-F238E27FC236}">
                <a16:creationId xmlns:a16="http://schemas.microsoft.com/office/drawing/2014/main" id="{DE0DBE58-2343-4B3F-9B4E-267B7E2AA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687" y="3418752"/>
            <a:ext cx="3897301" cy="285282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strumentos rotatorios: su uso, separación y efecto en complicaciones  endodónticas postoperatorias">
            <a:extLst>
              <a:ext uri="{FF2B5EF4-FFF2-40B4-BE49-F238E27FC236}">
                <a16:creationId xmlns:a16="http://schemas.microsoft.com/office/drawing/2014/main" id="{748DEBB2-7B80-472B-8FB8-788F0A424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67" y="3073731"/>
            <a:ext cx="4272556" cy="343513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Qué tratamientos realizamos | De Gregorio Endodoncia">
            <a:extLst>
              <a:ext uri="{FF2B5EF4-FFF2-40B4-BE49-F238E27FC236}">
                <a16:creationId xmlns:a16="http://schemas.microsoft.com/office/drawing/2014/main" id="{DCF7A233-31AA-4E9A-B268-54D2881733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58750" b="-252"/>
          <a:stretch/>
        </p:blipFill>
        <p:spPr bwMode="auto">
          <a:xfrm>
            <a:off x="5300846" y="1546930"/>
            <a:ext cx="2177933" cy="3545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607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A7915-B4CF-4253-B7A7-60CBF5A0B6B8}"/>
              </a:ext>
            </a:extLst>
          </p:cNvPr>
          <p:cNvSpPr>
            <a:spLocks noGrp="1"/>
          </p:cNvSpPr>
          <p:nvPr>
            <p:ph type="title"/>
          </p:nvPr>
        </p:nvSpPr>
        <p:spPr/>
        <p:txBody>
          <a:bodyPr/>
          <a:lstStyle/>
          <a:p>
            <a:pPr algn="ctr"/>
            <a:r>
              <a:rPr lang="es-MX" b="1" dirty="0">
                <a:solidFill>
                  <a:schemeClr val="accent1">
                    <a:lumMod val="75000"/>
                  </a:schemeClr>
                </a:solidFill>
                <a:latin typeface="Arial" panose="020B0604020202020204" pitchFamily="34" charset="0"/>
                <a:cs typeface="Arial" panose="020B0604020202020204" pitchFamily="34" charset="0"/>
              </a:rPr>
              <a:t>Bibliografía</a:t>
            </a:r>
          </a:p>
        </p:txBody>
      </p:sp>
      <p:sp>
        <p:nvSpPr>
          <p:cNvPr id="3" name="Marcador de contenido 2">
            <a:extLst>
              <a:ext uri="{FF2B5EF4-FFF2-40B4-BE49-F238E27FC236}">
                <a16:creationId xmlns:a16="http://schemas.microsoft.com/office/drawing/2014/main" id="{04FC28C1-5E20-4E4D-AABA-D43ED5812E00}"/>
              </a:ext>
            </a:extLst>
          </p:cNvPr>
          <p:cNvSpPr>
            <a:spLocks noGrp="1"/>
          </p:cNvSpPr>
          <p:nvPr>
            <p:ph idx="1"/>
          </p:nvPr>
        </p:nvSpPr>
        <p:spPr/>
        <p:txBody>
          <a:bodyPr>
            <a:normAutofit fontScale="85000" lnSpcReduction="20000"/>
          </a:bodyPr>
          <a:lstStyle/>
          <a:p>
            <a:pPr algn="just">
              <a:lnSpc>
                <a:spcPct val="106000"/>
              </a:lnSpc>
              <a:spcAft>
                <a:spcPts val="800"/>
              </a:spcAft>
            </a:pPr>
            <a:r>
              <a:rPr lang="es-MX"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Carlos Canalda Salhi, Esteban Brau Aguade. Endodoncia Técnicas Clínicas y Bases Científicas. España: Elsevier Masson.  2014.</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s-MX"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Soares I. Goldberg F. Endodoncia Técnicas y fundamentos. 1 edición Buenos Aires Argentina. Editorial medica panamericana S.A 2002</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s-MX"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Leonardo M. Endodoncia. Tratamiento de conductos radiculares. Principios técnicos y biológicos 1 edición. Brasil. Editorial Artes Medicas Latinoamérica 2005 Volumen 1 capitulo 5 </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s-MX"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Bobbio Abad S. Soluciones Irrigantes en endodoncia [Investigación bibliográfica del proceso de suficiencia profesional para obtener el título de cirujano dentista]. Universidad Peruana Cayetano Heredia; 2009. (Consultada el 23/05/21) Disponible en: </a:t>
            </a:r>
            <a:r>
              <a:rPr lang="es-MX"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a:t>
            </a:r>
            <a:r>
              <a:rPr lang="es-MX" sz="1800" strike="noStrik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://www.cop.org.pe/bib/investigacionbibliografica/SANDRAVANESSABOBBIOABAD.pdf</a:t>
            </a:r>
            <a:endParaRPr lang="es-MX" sz="1800" strike="noStrik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s-MX"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Pérez E, Burguera E, Carvallo M. Tríada para la limpieza y conformación del sistema de conductos radiculares. Acta odontol. venez [Internet]. 2003 Mayo [consultado el 27-05-21] ;  41( 2 ): 159-165. Disponible en: http://ve.scielo.org/scielo.php?script=sci_arttext&amp;pid=S0001-63652003000200011&amp;lng=es</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424048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8AADF-E783-457C-9905-9FA2305AAB3F}"/>
              </a:ext>
            </a:extLst>
          </p:cNvPr>
          <p:cNvSpPr>
            <a:spLocks noGrp="1"/>
          </p:cNvSpPr>
          <p:nvPr>
            <p:ph type="title"/>
          </p:nvPr>
        </p:nvSpPr>
        <p:spPr/>
        <p:txBody>
          <a:bodyPr/>
          <a:lstStyle/>
          <a:p>
            <a:pPr algn="ctr"/>
            <a:r>
              <a:rPr lang="es-MX" b="1" dirty="0">
                <a:solidFill>
                  <a:schemeClr val="accent1">
                    <a:lumMod val="75000"/>
                  </a:schemeClr>
                </a:solidFill>
                <a:latin typeface="Arial" panose="020B0604020202020204" pitchFamily="34" charset="0"/>
                <a:cs typeface="Arial" panose="020B0604020202020204" pitchFamily="34" charset="0"/>
              </a:rPr>
              <a:t>Instrumental</a:t>
            </a:r>
          </a:p>
        </p:txBody>
      </p:sp>
      <p:sp>
        <p:nvSpPr>
          <p:cNvPr id="8" name="Marcador de contenido 2">
            <a:extLst>
              <a:ext uri="{FF2B5EF4-FFF2-40B4-BE49-F238E27FC236}">
                <a16:creationId xmlns:a16="http://schemas.microsoft.com/office/drawing/2014/main" id="{06ACADAA-06B0-40E3-BB0A-99808B43787E}"/>
              </a:ext>
            </a:extLst>
          </p:cNvPr>
          <p:cNvSpPr txBox="1">
            <a:spLocks/>
          </p:cNvSpPr>
          <p:nvPr/>
        </p:nvSpPr>
        <p:spPr>
          <a:xfrm>
            <a:off x="993372" y="1759527"/>
            <a:ext cx="10262061" cy="4342015"/>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De acuerdo a las normas establecidas por la International Standards Organization (ISO) y la Federación Dental Internacional (FDI) se clasifican en 4 grupos:</a:t>
            </a:r>
          </a:p>
          <a:p>
            <a:pPr marL="502920" indent="-457200" algn="just">
              <a:buFont typeface="+mj-lt"/>
              <a:buAutoNum type="arabicPeriod"/>
            </a:pPr>
            <a:r>
              <a:rPr lang="es-MX" sz="2000" dirty="0">
                <a:solidFill>
                  <a:schemeClr val="tx1"/>
                </a:solidFill>
                <a:latin typeface="Arial" panose="020B0604020202020204" pitchFamily="34" charset="0"/>
                <a:cs typeface="Arial" panose="020B0604020202020204" pitchFamily="34" charset="0"/>
              </a:rPr>
              <a:t>Grupo I. Instrumentos para preparar los conductos de modo manual</a:t>
            </a:r>
          </a:p>
          <a:p>
            <a:pPr marL="502920" indent="-457200" algn="just">
              <a:buFont typeface="+mj-lt"/>
              <a:buAutoNum type="arabicPeriod"/>
            </a:pPr>
            <a:r>
              <a:rPr lang="es-MX" sz="2000" dirty="0">
                <a:solidFill>
                  <a:schemeClr val="tx1"/>
                </a:solidFill>
                <a:latin typeface="Arial" panose="020B0604020202020204" pitchFamily="34" charset="0"/>
                <a:cs typeface="Arial" panose="020B0604020202020204" pitchFamily="34" charset="0"/>
              </a:rPr>
              <a:t>Grupo II. Instrumentos de diseño similar a los anteriores en lo que respecta la parte activa pero con un mandril para se accionados de forma mecanizada.</a:t>
            </a:r>
          </a:p>
          <a:p>
            <a:pPr marL="502920" indent="-457200" algn="just">
              <a:buFont typeface="+mj-lt"/>
              <a:buAutoNum type="arabicPeriod"/>
            </a:pPr>
            <a:r>
              <a:rPr lang="es-MX" sz="2000" dirty="0">
                <a:solidFill>
                  <a:schemeClr val="tx1"/>
                </a:solidFill>
                <a:latin typeface="Arial" panose="020B0604020202020204" pitchFamily="34" charset="0"/>
                <a:cs typeface="Arial" panose="020B0604020202020204" pitchFamily="34" charset="0"/>
              </a:rPr>
              <a:t>Grupo III. Trépanos para ser usados de forma mecánica: Gates Glidden, Peeso, etc. </a:t>
            </a:r>
          </a:p>
          <a:p>
            <a:pPr marL="502920" indent="-457200" algn="just">
              <a:buFont typeface="+mj-lt"/>
              <a:buAutoNum type="arabicPeriod"/>
            </a:pPr>
            <a:r>
              <a:rPr lang="es-MX" sz="2000" dirty="0">
                <a:solidFill>
                  <a:schemeClr val="tx1"/>
                </a:solidFill>
                <a:latin typeface="Arial" panose="020B0604020202020204" pitchFamily="34" charset="0"/>
                <a:cs typeface="Arial" panose="020B0604020202020204" pitchFamily="34" charset="0"/>
              </a:rPr>
              <a:t>Grupo IV. Instrumentos y materiales para la obturación, puntas secantes y de obturación.</a:t>
            </a:r>
          </a:p>
          <a:p>
            <a:pPr marL="45720" indent="0">
              <a:buFont typeface="Corbel" pitchFamily="34" charset="0"/>
              <a:buNone/>
            </a:pPr>
            <a:endParaRPr lang="es-MX" dirty="0"/>
          </a:p>
        </p:txBody>
      </p:sp>
    </p:spTree>
    <p:extLst>
      <p:ext uri="{BB962C8B-B14F-4D97-AF65-F5344CB8AC3E}">
        <p14:creationId xmlns:p14="http://schemas.microsoft.com/office/powerpoint/2010/main" val="115528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69178-09E1-428D-B1F0-79A09802AD51}"/>
              </a:ext>
            </a:extLst>
          </p:cNvPr>
          <p:cNvSpPr>
            <a:spLocks noGrp="1"/>
          </p:cNvSpPr>
          <p:nvPr>
            <p:ph type="title"/>
          </p:nvPr>
        </p:nvSpPr>
        <p:spPr/>
        <p:txBody>
          <a:bodyPr>
            <a:normAutofit/>
          </a:bodyPr>
          <a:lstStyle/>
          <a:p>
            <a:r>
              <a:rPr lang="es-MX" sz="3600" b="1" dirty="0">
                <a:solidFill>
                  <a:schemeClr val="accent1">
                    <a:lumMod val="75000"/>
                  </a:schemeClr>
                </a:solidFill>
                <a:latin typeface="Arial" panose="020B0604020202020204" pitchFamily="34" charset="0"/>
                <a:cs typeface="Arial" panose="020B0604020202020204" pitchFamily="34" charset="0"/>
              </a:rPr>
              <a:t>Grupo I Instrumentos accionados de modo manual </a:t>
            </a:r>
          </a:p>
        </p:txBody>
      </p:sp>
      <p:sp>
        <p:nvSpPr>
          <p:cNvPr id="4" name="Marcador de contenido 2">
            <a:extLst>
              <a:ext uri="{FF2B5EF4-FFF2-40B4-BE49-F238E27FC236}">
                <a16:creationId xmlns:a16="http://schemas.microsoft.com/office/drawing/2014/main" id="{D09268C8-A820-4F9E-AF35-763C32DFB1CE}"/>
              </a:ext>
            </a:extLst>
          </p:cNvPr>
          <p:cNvSpPr txBox="1">
            <a:spLocks noGrp="1"/>
          </p:cNvSpPr>
          <p:nvPr>
            <p:ph idx="1"/>
          </p:nvPr>
        </p:nvSpPr>
        <p:spPr>
          <a:xfrm>
            <a:off x="1143000" y="2057400"/>
            <a:ext cx="9872663"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es-MX" dirty="0">
                <a:solidFill>
                  <a:schemeClr val="tx1"/>
                </a:solidFill>
                <a:latin typeface="Arial" panose="020B0604020202020204" pitchFamily="34" charset="0"/>
                <a:cs typeface="Arial" panose="020B0604020202020204" pitchFamily="34" charset="0"/>
              </a:rPr>
              <a:t>Ensanchadores</a:t>
            </a:r>
          </a:p>
          <a:p>
            <a:pPr algn="just"/>
            <a:r>
              <a:rPr lang="es-MX" dirty="0">
                <a:solidFill>
                  <a:schemeClr val="tx1"/>
                </a:solidFill>
                <a:latin typeface="Arial" panose="020B0604020202020204" pitchFamily="34" charset="0"/>
                <a:cs typeface="Arial" panose="020B0604020202020204" pitchFamily="34" charset="0"/>
              </a:rPr>
              <a:t>Limas tipo K </a:t>
            </a:r>
          </a:p>
          <a:p>
            <a:pPr algn="just"/>
            <a:r>
              <a:rPr lang="es-MX" dirty="0">
                <a:solidFill>
                  <a:schemeClr val="tx1"/>
                </a:solidFill>
                <a:latin typeface="Arial" panose="020B0604020202020204" pitchFamily="34" charset="0"/>
                <a:cs typeface="Arial" panose="020B0604020202020204" pitchFamily="34" charset="0"/>
              </a:rPr>
              <a:t>Limas tipo H y sus derivaciones </a:t>
            </a:r>
          </a:p>
          <a:p>
            <a:pPr algn="just"/>
            <a:r>
              <a:rPr lang="es-MX" dirty="0">
                <a:solidFill>
                  <a:schemeClr val="tx1"/>
                </a:solidFill>
                <a:latin typeface="Arial" panose="020B0604020202020204" pitchFamily="34" charset="0"/>
                <a:cs typeface="Arial" panose="020B0604020202020204" pitchFamily="34" charset="0"/>
              </a:rPr>
              <a:t>Escofinas y tiranervios</a:t>
            </a:r>
          </a:p>
        </p:txBody>
      </p:sp>
      <p:pic>
        <p:nvPicPr>
          <p:cNvPr id="5" name="Imagen 4">
            <a:extLst>
              <a:ext uri="{FF2B5EF4-FFF2-40B4-BE49-F238E27FC236}">
                <a16:creationId xmlns:a16="http://schemas.microsoft.com/office/drawing/2014/main" id="{F16E84C7-B8A6-47B2-9BAC-8147CC970055}"/>
              </a:ext>
            </a:extLst>
          </p:cNvPr>
          <p:cNvPicPr>
            <a:picLocks noChangeAspect="1"/>
          </p:cNvPicPr>
          <p:nvPr/>
        </p:nvPicPr>
        <p:blipFill rotWithShape="1">
          <a:blip r:embed="rId2"/>
          <a:srcRect l="3273" t="56727" r="67000" b="25818"/>
          <a:stretch/>
        </p:blipFill>
        <p:spPr>
          <a:xfrm>
            <a:off x="6150082" y="4828383"/>
            <a:ext cx="5004262" cy="1652784"/>
          </a:xfrm>
          <a:prstGeom prst="rect">
            <a:avLst/>
          </a:prstGeom>
        </p:spPr>
      </p:pic>
      <p:pic>
        <p:nvPicPr>
          <p:cNvPr id="7" name="Imagen 6">
            <a:extLst>
              <a:ext uri="{FF2B5EF4-FFF2-40B4-BE49-F238E27FC236}">
                <a16:creationId xmlns:a16="http://schemas.microsoft.com/office/drawing/2014/main" id="{712CD41B-84FC-45D7-86ED-EFBD200809BD}"/>
              </a:ext>
            </a:extLst>
          </p:cNvPr>
          <p:cNvPicPr>
            <a:picLocks noChangeAspect="1"/>
          </p:cNvPicPr>
          <p:nvPr/>
        </p:nvPicPr>
        <p:blipFill rotWithShape="1">
          <a:blip r:embed="rId3"/>
          <a:srcRect l="954" t="60606" r="78045" b="28666"/>
          <a:stretch/>
        </p:blipFill>
        <p:spPr>
          <a:xfrm rot="16200000">
            <a:off x="10187289" y="4162157"/>
            <a:ext cx="2560320" cy="735677"/>
          </a:xfrm>
          <a:prstGeom prst="rect">
            <a:avLst/>
          </a:prstGeom>
        </p:spPr>
      </p:pic>
      <p:pic>
        <p:nvPicPr>
          <p:cNvPr id="9" name="Imagen 8">
            <a:extLst>
              <a:ext uri="{FF2B5EF4-FFF2-40B4-BE49-F238E27FC236}">
                <a16:creationId xmlns:a16="http://schemas.microsoft.com/office/drawing/2014/main" id="{C57843FB-CF53-4545-9F5B-477FC54FF895}"/>
              </a:ext>
            </a:extLst>
          </p:cNvPr>
          <p:cNvPicPr>
            <a:picLocks noChangeAspect="1"/>
          </p:cNvPicPr>
          <p:nvPr/>
        </p:nvPicPr>
        <p:blipFill rotWithShape="1">
          <a:blip r:embed="rId3"/>
          <a:srcRect l="65590" t="39033" r="4671" b="50000"/>
          <a:stretch/>
        </p:blipFill>
        <p:spPr>
          <a:xfrm>
            <a:off x="6913488" y="3716020"/>
            <a:ext cx="3625734" cy="813976"/>
          </a:xfrm>
          <a:prstGeom prst="rect">
            <a:avLst/>
          </a:prstGeom>
        </p:spPr>
      </p:pic>
      <p:pic>
        <p:nvPicPr>
          <p:cNvPr id="11" name="Imagen 10">
            <a:extLst>
              <a:ext uri="{FF2B5EF4-FFF2-40B4-BE49-F238E27FC236}">
                <a16:creationId xmlns:a16="http://schemas.microsoft.com/office/drawing/2014/main" id="{B9B99876-0642-4CBF-A0A8-25B9CEDC04CB}"/>
              </a:ext>
            </a:extLst>
          </p:cNvPr>
          <p:cNvPicPr>
            <a:picLocks noChangeAspect="1"/>
          </p:cNvPicPr>
          <p:nvPr/>
        </p:nvPicPr>
        <p:blipFill rotWithShape="1">
          <a:blip r:embed="rId4"/>
          <a:srcRect l="62864" t="21818" r="8227" b="45808"/>
          <a:stretch/>
        </p:blipFill>
        <p:spPr>
          <a:xfrm>
            <a:off x="6913488" y="1316875"/>
            <a:ext cx="3161746" cy="1991625"/>
          </a:xfrm>
          <a:prstGeom prst="rect">
            <a:avLst/>
          </a:prstGeom>
        </p:spPr>
      </p:pic>
      <p:pic>
        <p:nvPicPr>
          <p:cNvPr id="13" name="Imagen 12">
            <a:extLst>
              <a:ext uri="{FF2B5EF4-FFF2-40B4-BE49-F238E27FC236}">
                <a16:creationId xmlns:a16="http://schemas.microsoft.com/office/drawing/2014/main" id="{5D3C2572-E633-4825-807D-749F409DC6AD}"/>
              </a:ext>
            </a:extLst>
          </p:cNvPr>
          <p:cNvPicPr>
            <a:picLocks noChangeAspect="1"/>
          </p:cNvPicPr>
          <p:nvPr/>
        </p:nvPicPr>
        <p:blipFill rotWithShape="1">
          <a:blip r:embed="rId5"/>
          <a:srcRect l="60818" t="19424" r="4671" b="43242"/>
          <a:stretch/>
        </p:blipFill>
        <p:spPr>
          <a:xfrm>
            <a:off x="379594" y="4076700"/>
            <a:ext cx="3273032" cy="2347065"/>
          </a:xfrm>
          <a:prstGeom prst="rect">
            <a:avLst/>
          </a:prstGeom>
        </p:spPr>
      </p:pic>
      <p:pic>
        <p:nvPicPr>
          <p:cNvPr id="15" name="Imagen 14">
            <a:extLst>
              <a:ext uri="{FF2B5EF4-FFF2-40B4-BE49-F238E27FC236}">
                <a16:creationId xmlns:a16="http://schemas.microsoft.com/office/drawing/2014/main" id="{9E05DCFF-B031-4BF8-B68D-CAC38639001D}"/>
              </a:ext>
            </a:extLst>
          </p:cNvPr>
          <p:cNvPicPr>
            <a:picLocks noChangeAspect="1"/>
          </p:cNvPicPr>
          <p:nvPr/>
        </p:nvPicPr>
        <p:blipFill rotWithShape="1">
          <a:blip r:embed="rId6"/>
          <a:srcRect l="66000" t="24798" r="6591" b="26545"/>
          <a:stretch/>
        </p:blipFill>
        <p:spPr>
          <a:xfrm>
            <a:off x="3710835" y="3921523"/>
            <a:ext cx="2439247" cy="2435710"/>
          </a:xfrm>
          <a:prstGeom prst="rect">
            <a:avLst/>
          </a:prstGeom>
        </p:spPr>
      </p:pic>
    </p:spTree>
    <p:extLst>
      <p:ext uri="{BB962C8B-B14F-4D97-AF65-F5344CB8AC3E}">
        <p14:creationId xmlns:p14="http://schemas.microsoft.com/office/powerpoint/2010/main" val="121436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857E591-ECE0-4A6E-B445-BE14314BD4EB}"/>
              </a:ext>
            </a:extLst>
          </p:cNvPr>
          <p:cNvSpPr txBox="1">
            <a:spLocks noGrp="1"/>
          </p:cNvSpPr>
          <p:nvPr>
            <p:ph idx="1"/>
          </p:nvPr>
        </p:nvSpPr>
        <p:spPr>
          <a:xfrm>
            <a:off x="1143000" y="931025"/>
            <a:ext cx="9872663" cy="5164975"/>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es-MX" sz="2400" b="1" dirty="0">
                <a:solidFill>
                  <a:schemeClr val="accent1">
                    <a:lumMod val="75000"/>
                  </a:schemeClr>
                </a:solidFill>
                <a:latin typeface="Arial" panose="020B0604020202020204" pitchFamily="34" charset="0"/>
                <a:cs typeface="Arial" panose="020B0604020202020204" pitchFamily="34" charset="0"/>
              </a:rPr>
              <a:t>Instrumentos rotatorios.</a:t>
            </a:r>
          </a:p>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Actualmente es común preparar los conducíos mediante limas rotatorias de níquel-titanio tras el paso previo de una lima tipo K 10.</a:t>
            </a:r>
          </a:p>
          <a:p>
            <a:pPr algn="just"/>
            <a:r>
              <a:rPr lang="es-MX" dirty="0">
                <a:solidFill>
                  <a:schemeClr val="tx1"/>
                </a:solidFill>
                <a:latin typeface="Arial" panose="020B0604020202020204" pitchFamily="34" charset="0"/>
                <a:cs typeface="Arial" panose="020B0604020202020204" pitchFamily="34" charset="0"/>
              </a:rPr>
              <a:t>Pathfile (Dentsply)</a:t>
            </a:r>
          </a:p>
          <a:p>
            <a:pPr algn="just"/>
            <a:r>
              <a:rPr lang="es-MX" dirty="0">
                <a:solidFill>
                  <a:schemeClr val="tx1"/>
                </a:solidFill>
                <a:latin typeface="Arial" panose="020B0604020202020204" pitchFamily="34" charset="0"/>
                <a:cs typeface="Arial" panose="020B0604020202020204" pitchFamily="34" charset="0"/>
              </a:rPr>
              <a:t>Scout-RaCe (FKG)</a:t>
            </a:r>
          </a:p>
          <a:p>
            <a:pPr algn="just"/>
            <a:r>
              <a:rPr lang="es-MX" dirty="0">
                <a:solidFill>
                  <a:schemeClr val="tx1"/>
                </a:solidFill>
                <a:latin typeface="Arial" panose="020B0604020202020204" pitchFamily="34" charset="0"/>
                <a:cs typeface="Arial" panose="020B0604020202020204" pitchFamily="34" charset="0"/>
              </a:rPr>
              <a:t>Files (Micromega)</a:t>
            </a:r>
          </a:p>
          <a:p>
            <a:pPr marL="45720" indent="0">
              <a:buFont typeface="Corbel" pitchFamily="34" charset="0"/>
              <a:buNone/>
            </a:pPr>
            <a:endParaRPr lang="es-MX" dirty="0"/>
          </a:p>
          <a:p>
            <a:pPr marL="45720" indent="0">
              <a:buFont typeface="Corbel" pitchFamily="34" charset="0"/>
              <a:buNone/>
            </a:pPr>
            <a:endParaRPr lang="es-MX" dirty="0"/>
          </a:p>
          <a:p>
            <a:pPr marL="45720" indent="0">
              <a:buFont typeface="Corbel" pitchFamily="34" charset="0"/>
              <a:buNone/>
            </a:pPr>
            <a:endParaRPr lang="es-MX" dirty="0"/>
          </a:p>
        </p:txBody>
      </p:sp>
      <p:pic>
        <p:nvPicPr>
          <p:cNvPr id="5" name="Picture 2" descr="PathFile Rotary Files 13/.02 Purple 25mm">
            <a:extLst>
              <a:ext uri="{FF2B5EF4-FFF2-40B4-BE49-F238E27FC236}">
                <a16:creationId xmlns:a16="http://schemas.microsoft.com/office/drawing/2014/main" id="{4E75E211-3441-4CFB-818C-F50783A26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7" y="4090699"/>
            <a:ext cx="3064463" cy="17165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mat Company - ScoutRace from FKG Dentaire SA Sequence... | Facebook">
            <a:extLst>
              <a:ext uri="{FF2B5EF4-FFF2-40B4-BE49-F238E27FC236}">
                <a16:creationId xmlns:a16="http://schemas.microsoft.com/office/drawing/2014/main" id="{547AC4B5-6598-49FD-A2CE-FEF5BE41D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673" y="3769996"/>
            <a:ext cx="2568654" cy="26032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mas G-File de Micro-Mega | Endovations Outlet">
            <a:extLst>
              <a:ext uri="{FF2B5EF4-FFF2-40B4-BE49-F238E27FC236}">
                <a16:creationId xmlns:a16="http://schemas.microsoft.com/office/drawing/2014/main" id="{C74B240C-E992-4D48-8DD2-ABDFE4A805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88" t="22272" r="13223" b="26774"/>
          <a:stretch/>
        </p:blipFill>
        <p:spPr bwMode="auto">
          <a:xfrm>
            <a:off x="8217002" y="4090699"/>
            <a:ext cx="2798661" cy="196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1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DA813A6-254D-447E-BE11-8F39559163B2}"/>
              </a:ext>
            </a:extLst>
          </p:cNvPr>
          <p:cNvSpPr txBox="1">
            <a:spLocks/>
          </p:cNvSpPr>
          <p:nvPr/>
        </p:nvSpPr>
        <p:spPr>
          <a:xfrm>
            <a:off x="1295400" y="762000"/>
            <a:ext cx="9875520" cy="135636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s-MX" b="1" dirty="0">
                <a:solidFill>
                  <a:schemeClr val="accent1">
                    <a:lumMod val="75000"/>
                  </a:schemeClr>
                </a:solidFill>
                <a:latin typeface="Arial" panose="020B0604020202020204" pitchFamily="34" charset="0"/>
                <a:cs typeface="Arial" panose="020B0604020202020204" pitchFamily="34" charset="0"/>
              </a:rPr>
              <a:t>Grupo II. Instrumentos de diseño similar a los anteriores en lo que respecta su parte activa pero con un mandril para ser accionados de modo mecanizado. </a:t>
            </a:r>
          </a:p>
        </p:txBody>
      </p:sp>
      <p:sp>
        <p:nvSpPr>
          <p:cNvPr id="7" name="Marcador de contenido 2">
            <a:extLst>
              <a:ext uri="{FF2B5EF4-FFF2-40B4-BE49-F238E27FC236}">
                <a16:creationId xmlns:a16="http://schemas.microsoft.com/office/drawing/2014/main" id="{924DCE5F-2A80-4244-8AB8-6FC9E359AF6A}"/>
              </a:ext>
            </a:extLst>
          </p:cNvPr>
          <p:cNvSpPr txBox="1">
            <a:spLocks noGrp="1"/>
          </p:cNvSpPr>
          <p:nvPr>
            <p:ph idx="1"/>
          </p:nvPr>
        </p:nvSpPr>
        <p:spPr>
          <a:xfrm>
            <a:off x="494563" y="2118359"/>
            <a:ext cx="9872663"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Font typeface="Corbel" pitchFamily="34" charset="0"/>
              <a:buNone/>
            </a:pPr>
            <a:r>
              <a:rPr lang="es-MX" b="1" dirty="0">
                <a:solidFill>
                  <a:schemeClr val="tx2">
                    <a:lumMod val="75000"/>
                  </a:schemeClr>
                </a:solidFill>
                <a:latin typeface="Arial" panose="020B0604020202020204" pitchFamily="34" charset="0"/>
                <a:cs typeface="Arial" panose="020B0604020202020204" pitchFamily="34" charset="0"/>
              </a:rPr>
              <a:t>Instrumentos accionados de forma mecánica</a:t>
            </a:r>
          </a:p>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Para estos dispositivos se adaptaron limas de instrumentacion manual modificando en ocasiones el diseño de las mismas y cambiando el mango por un mandril. Los resultados con estos instrumentos son muy variables y poco satisfactorios.</a:t>
            </a:r>
          </a:p>
          <a:p>
            <a:pPr marL="45720" indent="0" algn="just">
              <a:buFont typeface="Corbel" pitchFamily="34" charset="0"/>
              <a:buNone/>
            </a:pPr>
            <a:r>
              <a:rPr lang="es-MX" b="1" dirty="0">
                <a:solidFill>
                  <a:schemeClr val="tx2">
                    <a:lumMod val="75000"/>
                  </a:schemeClr>
                </a:solidFill>
                <a:latin typeface="Arial" panose="020B0604020202020204" pitchFamily="34" charset="0"/>
                <a:cs typeface="Arial" panose="020B0604020202020204" pitchFamily="34" charset="0"/>
              </a:rPr>
              <a:t>Rotación horario continua</a:t>
            </a:r>
          </a:p>
          <a:p>
            <a:pPr algn="just"/>
            <a:r>
              <a:rPr lang="es-MX" dirty="0">
                <a:solidFill>
                  <a:schemeClr val="tx1"/>
                </a:solidFill>
                <a:latin typeface="Arial" panose="020B0604020202020204" pitchFamily="34" charset="0"/>
                <a:cs typeface="Arial" panose="020B0604020202020204" pitchFamily="34" charset="0"/>
              </a:rPr>
              <a:t>Sistema lightspeed</a:t>
            </a:r>
          </a:p>
          <a:p>
            <a:pPr algn="just"/>
            <a:r>
              <a:rPr lang="es-MX" dirty="0">
                <a:solidFill>
                  <a:schemeClr val="tx1"/>
                </a:solidFill>
                <a:latin typeface="Arial" panose="020B0604020202020204" pitchFamily="34" charset="0"/>
                <a:cs typeface="Arial" panose="020B0604020202020204" pitchFamily="34" charset="0"/>
              </a:rPr>
              <a:t>Sistema Hero 642</a:t>
            </a:r>
          </a:p>
          <a:p>
            <a:pPr algn="just"/>
            <a:r>
              <a:rPr lang="es-MX" dirty="0">
                <a:solidFill>
                  <a:schemeClr val="tx1"/>
                </a:solidFill>
                <a:latin typeface="Arial" panose="020B0604020202020204" pitchFamily="34" charset="0"/>
                <a:cs typeface="Arial" panose="020B0604020202020204" pitchFamily="34" charset="0"/>
              </a:rPr>
              <a:t>Sistema Profile </a:t>
            </a:r>
          </a:p>
          <a:p>
            <a:pPr marL="45720" indent="0">
              <a:buFont typeface="Corbel" pitchFamily="34" charset="0"/>
              <a:buNone/>
            </a:pPr>
            <a:endParaRPr lang="es-MX" dirty="0"/>
          </a:p>
        </p:txBody>
      </p:sp>
      <p:pic>
        <p:nvPicPr>
          <p:cNvPr id="4098" name="Picture 2" descr="INSTRUMENTOS: Giratorios">
            <a:extLst>
              <a:ext uri="{FF2B5EF4-FFF2-40B4-BE49-F238E27FC236}">
                <a16:creationId xmlns:a16="http://schemas.microsoft.com/office/drawing/2014/main" id="{D56C7298-0F39-4E82-B0D2-75CD446793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688"/>
          <a:stretch/>
        </p:blipFill>
        <p:spPr bwMode="auto">
          <a:xfrm>
            <a:off x="7817646" y="3718559"/>
            <a:ext cx="3879791" cy="6539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MAS HERO 642 N.45 – 2% (21mm) MICROMEGA – Moltodent">
            <a:extLst>
              <a:ext uri="{FF2B5EF4-FFF2-40B4-BE49-F238E27FC236}">
                <a16:creationId xmlns:a16="http://schemas.microsoft.com/office/drawing/2014/main" id="{EA48F57D-9175-4834-907B-9D98904B4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00" t="22081" r="7444" b="28262"/>
          <a:stretch/>
        </p:blipFill>
        <p:spPr bwMode="auto">
          <a:xfrm>
            <a:off x="8030095" y="4372494"/>
            <a:ext cx="3474128" cy="2011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ratamiento endodóntico de un primer premolar superior con 3 raíces: Relato  de Caso Clínico">
            <a:extLst>
              <a:ext uri="{FF2B5EF4-FFF2-40B4-BE49-F238E27FC236}">
                <a16:creationId xmlns:a16="http://schemas.microsoft.com/office/drawing/2014/main" id="{21FDDF0B-9D4C-447F-A52E-101F0151F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089" y="4250401"/>
            <a:ext cx="3007821" cy="225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59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ACCE6E39-7C77-4949-9F12-E236D82A20FA}"/>
              </a:ext>
            </a:extLst>
          </p:cNvPr>
          <p:cNvSpPr txBox="1">
            <a:spLocks noGrp="1"/>
          </p:cNvSpPr>
          <p:nvPr>
            <p:ph idx="1"/>
          </p:nvPr>
        </p:nvSpPr>
        <p:spPr>
          <a:xfrm>
            <a:off x="1143000" y="847898"/>
            <a:ext cx="10115591" cy="499428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es-MX" sz="2400" b="1" dirty="0">
                <a:solidFill>
                  <a:schemeClr val="accent1">
                    <a:lumMod val="75000"/>
                  </a:schemeClr>
                </a:solidFill>
                <a:latin typeface="Arial" panose="020B0604020202020204" pitchFamily="34" charset="0"/>
                <a:cs typeface="Arial" panose="020B0604020202020204" pitchFamily="34" charset="0"/>
              </a:rPr>
              <a:t>Rotación reciprocra asimétrica</a:t>
            </a:r>
          </a:p>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Preparan el conducto con una lima desechable. El movimiento es reciproco asimétrico porque el motor utilizado tiene un movimiento horario mayor que el siguiente movimiento antihorario en el que se produce el corte de la dentina. </a:t>
            </a:r>
          </a:p>
          <a:p>
            <a:pPr algn="just"/>
            <a:r>
              <a:rPr lang="es-MX" dirty="0">
                <a:solidFill>
                  <a:schemeClr val="tx1"/>
                </a:solidFill>
                <a:latin typeface="Arial" panose="020B0604020202020204" pitchFamily="34" charset="0"/>
                <a:cs typeface="Arial" panose="020B0604020202020204" pitchFamily="34" charset="0"/>
              </a:rPr>
              <a:t>Sistema Waveone (Dentsply-Maillefer)</a:t>
            </a:r>
          </a:p>
          <a:p>
            <a:pPr algn="just"/>
            <a:r>
              <a:rPr lang="es-MX" dirty="0">
                <a:solidFill>
                  <a:schemeClr val="tx1"/>
                </a:solidFill>
                <a:latin typeface="Arial" panose="020B0604020202020204" pitchFamily="34" charset="0"/>
                <a:cs typeface="Arial" panose="020B0604020202020204" pitchFamily="34" charset="0"/>
              </a:rPr>
              <a:t>Reciproc (VDW)</a:t>
            </a:r>
          </a:p>
          <a:p>
            <a:pPr algn="just"/>
            <a:r>
              <a:rPr lang="es-MX" dirty="0">
                <a:solidFill>
                  <a:schemeClr val="tx1"/>
                </a:solidFill>
                <a:latin typeface="Arial" panose="020B0604020202020204" pitchFamily="34" charset="0"/>
                <a:cs typeface="Arial" panose="020B0604020202020204" pitchFamily="34" charset="0"/>
              </a:rPr>
              <a:t>Self adjusting file</a:t>
            </a:r>
          </a:p>
          <a:p>
            <a:pPr marL="45720" indent="0">
              <a:buFont typeface="Corbel" pitchFamily="34" charset="0"/>
              <a:buNone/>
            </a:pPr>
            <a:endParaRPr lang="es-MX" dirty="0"/>
          </a:p>
        </p:txBody>
      </p:sp>
      <p:pic>
        <p:nvPicPr>
          <p:cNvPr id="3" name="Imagen 2">
            <a:extLst>
              <a:ext uri="{FF2B5EF4-FFF2-40B4-BE49-F238E27FC236}">
                <a16:creationId xmlns:a16="http://schemas.microsoft.com/office/drawing/2014/main" id="{7253928D-CAC5-4AF3-B5E0-23436DDB2F7B}"/>
              </a:ext>
            </a:extLst>
          </p:cNvPr>
          <p:cNvPicPr>
            <a:picLocks noChangeAspect="1"/>
          </p:cNvPicPr>
          <p:nvPr/>
        </p:nvPicPr>
        <p:blipFill rotWithShape="1">
          <a:blip r:embed="rId2"/>
          <a:srcRect l="2181" t="22061" r="57864" b="19273"/>
          <a:stretch/>
        </p:blipFill>
        <p:spPr>
          <a:xfrm>
            <a:off x="8046633" y="3557864"/>
            <a:ext cx="2969030" cy="2452237"/>
          </a:xfrm>
          <a:prstGeom prst="rect">
            <a:avLst/>
          </a:prstGeom>
        </p:spPr>
      </p:pic>
      <p:pic>
        <p:nvPicPr>
          <p:cNvPr id="3074" name="Picture 2" descr="Limas Reciproc VDW - Limas reciprocantes - TienDental">
            <a:extLst>
              <a:ext uri="{FF2B5EF4-FFF2-40B4-BE49-F238E27FC236}">
                <a16:creationId xmlns:a16="http://schemas.microsoft.com/office/drawing/2014/main" id="{94B433AC-71F0-425D-A3F2-684D3C51E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344" y="3902851"/>
            <a:ext cx="2452237" cy="24522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mas WaveOne Gold de 25mm (6ud) MAILLEFER - Dentaltix">
            <a:extLst>
              <a:ext uri="{FF2B5EF4-FFF2-40B4-BE49-F238E27FC236}">
                <a16:creationId xmlns:a16="http://schemas.microsoft.com/office/drawing/2014/main" id="{F4E63BE9-9666-442B-81CA-E467B45BF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472" y="3598033"/>
            <a:ext cx="2757055" cy="275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4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8E3A9-5987-4E77-A177-09FB55A1CD7D}"/>
              </a:ext>
            </a:extLst>
          </p:cNvPr>
          <p:cNvSpPr>
            <a:spLocks noGrp="1"/>
          </p:cNvSpPr>
          <p:nvPr>
            <p:ph type="title"/>
          </p:nvPr>
        </p:nvSpPr>
        <p:spPr/>
        <p:txBody>
          <a:bodyPr>
            <a:normAutofit/>
          </a:bodyPr>
          <a:lstStyle/>
          <a:p>
            <a:r>
              <a:rPr lang="es-MX" sz="3200" b="1" dirty="0">
                <a:solidFill>
                  <a:schemeClr val="accent1">
                    <a:lumMod val="75000"/>
                  </a:schemeClr>
                </a:solidFill>
                <a:latin typeface="Arial" panose="020B0604020202020204" pitchFamily="34" charset="0"/>
                <a:cs typeface="Arial" panose="020B0604020202020204" pitchFamily="34" charset="0"/>
              </a:rPr>
              <a:t>Grupo III. Trépanos para ser usados de forma mecánica: Gates-Glidden, Peeso, etc.</a:t>
            </a:r>
          </a:p>
        </p:txBody>
      </p:sp>
      <p:sp>
        <p:nvSpPr>
          <p:cNvPr id="4" name="Marcador de contenido 2">
            <a:extLst>
              <a:ext uri="{FF2B5EF4-FFF2-40B4-BE49-F238E27FC236}">
                <a16:creationId xmlns:a16="http://schemas.microsoft.com/office/drawing/2014/main" id="{15EDD753-C541-4085-9C72-87FA4B32F9FA}"/>
              </a:ext>
            </a:extLst>
          </p:cNvPr>
          <p:cNvSpPr txBox="1">
            <a:spLocks noGrp="1"/>
          </p:cNvSpPr>
          <p:nvPr>
            <p:ph idx="1"/>
          </p:nvPr>
        </p:nvSpPr>
        <p:spPr>
          <a:xfrm>
            <a:off x="810491" y="2147455"/>
            <a:ext cx="7651865" cy="4038600"/>
          </a:xfrm>
          <a:prstGeom prst="rect">
            <a:avLst/>
          </a:prstGeom>
        </p:spPr>
        <p:txBody>
          <a:bodyPr vert="horz" lIns="91440" tIns="45720" rIns="91440" bIns="45720" rtlCol="0">
            <a:normAutofit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Font typeface="Corbel" pitchFamily="34" charset="0"/>
              <a:buNone/>
            </a:pPr>
            <a:r>
              <a:rPr lang="es-MX" b="1" dirty="0">
                <a:solidFill>
                  <a:schemeClr val="tx2">
                    <a:lumMod val="75000"/>
                  </a:schemeClr>
                </a:solidFill>
                <a:latin typeface="Arial" panose="020B0604020202020204" pitchFamily="34" charset="0"/>
                <a:cs typeface="Arial" panose="020B0604020202020204" pitchFamily="34" charset="0"/>
              </a:rPr>
              <a:t>Trépanos</a:t>
            </a:r>
          </a:p>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Se encuentran indicados para el ensanchamiento de la porción coronal y media del conducto.</a:t>
            </a:r>
          </a:p>
          <a:p>
            <a:pPr marL="45720" indent="0" algn="just">
              <a:buFont typeface="Corbel" pitchFamily="34" charset="0"/>
              <a:buNone/>
            </a:pPr>
            <a:r>
              <a:rPr lang="es-MX" b="1" dirty="0">
                <a:solidFill>
                  <a:schemeClr val="tx2">
                    <a:lumMod val="75000"/>
                  </a:schemeClr>
                </a:solidFill>
                <a:latin typeface="Arial" panose="020B0604020202020204" pitchFamily="34" charset="0"/>
                <a:cs typeface="Arial" panose="020B0604020202020204" pitchFamily="34" charset="0"/>
              </a:rPr>
              <a:t>Gates-Glidden</a:t>
            </a:r>
          </a:p>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Formados por un vástago largo con un extremo apical con diámetro menor a 5 mm. Contraindicado en zonas del conducto con curvaturas.</a:t>
            </a:r>
          </a:p>
          <a:p>
            <a:pPr marL="45720" indent="0" algn="just">
              <a:buFont typeface="Corbel" pitchFamily="34" charset="0"/>
              <a:buNone/>
            </a:pPr>
            <a:r>
              <a:rPr lang="es-MX" b="1" dirty="0">
                <a:solidFill>
                  <a:schemeClr val="tx2">
                    <a:lumMod val="75000"/>
                  </a:schemeClr>
                </a:solidFill>
                <a:latin typeface="Arial" panose="020B0604020202020204" pitchFamily="34" charset="0"/>
                <a:cs typeface="Arial" panose="020B0604020202020204" pitchFamily="34" charset="0"/>
              </a:rPr>
              <a:t>Fresas Peeso</a:t>
            </a:r>
          </a:p>
          <a:p>
            <a:pPr marL="45720" indent="0" algn="just">
              <a:buFont typeface="Corbel" pitchFamily="34" charset="0"/>
              <a:buNone/>
            </a:pPr>
            <a:r>
              <a:rPr lang="es-MX" dirty="0">
                <a:solidFill>
                  <a:schemeClr val="tx1"/>
                </a:solidFill>
                <a:latin typeface="Arial" panose="020B0604020202020204" pitchFamily="34" charset="0"/>
                <a:cs typeface="Arial" panose="020B0604020202020204" pitchFamily="34" charset="0"/>
              </a:rPr>
              <a:t>Presentan un segmento cortante cilíndrico mas largo que las Gates-Glidden con planos estabilizadores y extremo apical inactivo. </a:t>
            </a:r>
          </a:p>
        </p:txBody>
      </p:sp>
      <p:pic>
        <p:nvPicPr>
          <p:cNvPr id="5" name="Imagen 4">
            <a:extLst>
              <a:ext uri="{FF2B5EF4-FFF2-40B4-BE49-F238E27FC236}">
                <a16:creationId xmlns:a16="http://schemas.microsoft.com/office/drawing/2014/main" id="{A3131B45-2AD8-4FA6-989E-6334D01D861A}"/>
              </a:ext>
            </a:extLst>
          </p:cNvPr>
          <p:cNvPicPr>
            <a:picLocks noChangeAspect="1"/>
          </p:cNvPicPr>
          <p:nvPr/>
        </p:nvPicPr>
        <p:blipFill rotWithShape="1">
          <a:blip r:embed="rId2"/>
          <a:srcRect l="1636" t="31313" r="79409" b="32606"/>
          <a:stretch/>
        </p:blipFill>
        <p:spPr>
          <a:xfrm>
            <a:off x="9520854" y="1507375"/>
            <a:ext cx="1860655" cy="1992283"/>
          </a:xfrm>
          <a:prstGeom prst="rect">
            <a:avLst/>
          </a:prstGeom>
        </p:spPr>
      </p:pic>
      <p:pic>
        <p:nvPicPr>
          <p:cNvPr id="7" name="Imagen 6">
            <a:extLst>
              <a:ext uri="{FF2B5EF4-FFF2-40B4-BE49-F238E27FC236}">
                <a16:creationId xmlns:a16="http://schemas.microsoft.com/office/drawing/2014/main" id="{5FAE6204-8759-4692-B564-94B773F3FF60}"/>
              </a:ext>
            </a:extLst>
          </p:cNvPr>
          <p:cNvPicPr>
            <a:picLocks noChangeAspect="1"/>
          </p:cNvPicPr>
          <p:nvPr/>
        </p:nvPicPr>
        <p:blipFill rotWithShape="1">
          <a:blip r:embed="rId3"/>
          <a:srcRect l="4637" t="28667" r="74500" b="30666"/>
          <a:stretch/>
        </p:blipFill>
        <p:spPr>
          <a:xfrm>
            <a:off x="9502831" y="3499658"/>
            <a:ext cx="1878678" cy="2059792"/>
          </a:xfrm>
          <a:prstGeom prst="rect">
            <a:avLst/>
          </a:prstGeom>
        </p:spPr>
      </p:pic>
    </p:spTree>
    <p:extLst>
      <p:ext uri="{BB962C8B-B14F-4D97-AF65-F5344CB8AC3E}">
        <p14:creationId xmlns:p14="http://schemas.microsoft.com/office/powerpoint/2010/main" val="2949689300"/>
      </p:ext>
    </p:extLst>
  </p:cSld>
  <p:clrMapOvr>
    <a:masterClrMapping/>
  </p:clrMapOvr>
</p:sld>
</file>

<file path=ppt/theme/theme1.xml><?xml version="1.0" encoding="utf-8"?>
<a:theme xmlns:a="http://schemas.openxmlformats.org/drawingml/2006/main" name="Bas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Base</Template>
  <TotalTime>192</TotalTime>
  <Words>1750</Words>
  <Application>Microsoft Office PowerPoint</Application>
  <PresentationFormat>Panorámica</PresentationFormat>
  <Paragraphs>191</Paragraphs>
  <Slides>33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Arial</vt:lpstr>
      <vt:lpstr>Calibri</vt:lpstr>
      <vt:lpstr>Corbel</vt:lpstr>
      <vt:lpstr>Base</vt:lpstr>
      <vt:lpstr>Presentación de PowerPoint</vt:lpstr>
      <vt:lpstr>Preparación biomecánica</vt:lpstr>
      <vt:lpstr>Presentación de PowerPoint</vt:lpstr>
      <vt:lpstr>Instrumental</vt:lpstr>
      <vt:lpstr>Grupo I Instrumentos accionados de modo manual </vt:lpstr>
      <vt:lpstr>Presentación de PowerPoint</vt:lpstr>
      <vt:lpstr>Presentación de PowerPoint</vt:lpstr>
      <vt:lpstr>Presentación de PowerPoint</vt:lpstr>
      <vt:lpstr>Grupo III. Trépanos para ser usados de forma mecánica: Gates-Glidden, Peeso, etc.</vt:lpstr>
      <vt:lpstr>Irrigantes en endodoncia</vt:lpstr>
      <vt:lpstr>Objetivos </vt:lpstr>
      <vt:lpstr>Propiedades ideales de un Irrigante  </vt:lpstr>
      <vt:lpstr>Clasificación</vt:lpstr>
      <vt:lpstr>Presentación de PowerPoint</vt:lpstr>
      <vt:lpstr>Presentación de PowerPoint</vt:lpstr>
      <vt:lpstr>Gluconato de Clorhexidina </vt:lpstr>
      <vt:lpstr>Peróxido de hidrogeno</vt:lpstr>
      <vt:lpstr>Quelantes</vt:lpstr>
      <vt:lpstr>EDTA</vt:lpstr>
      <vt:lpstr>Soluciones irrigadoras con agregado detergente</vt:lpstr>
      <vt:lpstr>Técnicas de Irrigación</vt:lpstr>
      <vt:lpstr>Presentación de PowerPoint</vt:lpstr>
      <vt:lpstr>Técnicas de instrumentacion </vt:lpstr>
      <vt:lpstr>Técnicas apicoronales</vt:lpstr>
      <vt:lpstr>Presentación de PowerPoint</vt:lpstr>
      <vt:lpstr>Presentación de PowerPoint</vt:lpstr>
      <vt:lpstr>Presentación de PowerPoint</vt:lpstr>
      <vt:lpstr>Técnicas coronoapicales</vt:lpstr>
      <vt:lpstr>Presentación de PowerPoint</vt:lpstr>
      <vt:lpstr>Presentación de PowerPoint</vt:lpstr>
      <vt:lpstr>Errores</vt:lpstr>
      <vt:lpstr>Presentación de PowerPoint</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Gonzalez</dc:creator>
  <cp:lastModifiedBy>Diego Gonzalez</cp:lastModifiedBy>
  <cp:revision>55</cp:revision>
  <dcterms:created xsi:type="dcterms:W3CDTF">2021-05-26T16:29:55Z</dcterms:created>
  <dcterms:modified xsi:type="dcterms:W3CDTF">2021-08-20T19:04:40Z</dcterms:modified>
</cp:coreProperties>
</file>