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68" r:id="rId5"/>
    <p:sldId id="269" r:id="rId6"/>
    <p:sldId id="270" r:id="rId7"/>
    <p:sldId id="271" r:id="rId8"/>
    <p:sldId id="272" r:id="rId9"/>
    <p:sldId id="273" r:id="rId10"/>
    <p:sldId id="274" r:id="rId11"/>
    <p:sldId id="275"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ialnet.unirioja.es/" TargetMode="External"/><Relationship Id="rId2" Type="http://schemas.openxmlformats.org/officeDocument/2006/relationships/hyperlink" Target="https://www.redalyc.org/" TargetMode="External"/><Relationship Id="rId1" Type="http://schemas.openxmlformats.org/officeDocument/2006/relationships/slideLayout" Target="../slideLayouts/slideLayout2.xml"/><Relationship Id="rId4" Type="http://schemas.openxmlformats.org/officeDocument/2006/relationships/hyperlink" Target="https://scielo.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Estrategias de búsqueda de información</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99CD43-F712-4C03-8C57-4C1503C31C71}"/>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4361B7B4-E25D-4E3E-9B4A-B59543B23CE1}"/>
              </a:ext>
            </a:extLst>
          </p:cNvPr>
          <p:cNvSpPr>
            <a:spLocks noGrp="1"/>
          </p:cNvSpPr>
          <p:nvPr>
            <p:ph idx="1"/>
          </p:nvPr>
        </p:nvSpPr>
        <p:spPr/>
        <p:txBody>
          <a:bodyPr/>
          <a:lstStyle/>
          <a:p>
            <a:r>
              <a:rPr lang="es-MX" dirty="0"/>
              <a:t>6. Valoración crítica del contenido obtenido.</a:t>
            </a:r>
          </a:p>
          <a:p>
            <a:pPr lvl="1"/>
            <a:r>
              <a:rPr lang="es-MX" dirty="0"/>
              <a:t>Seleccionar la información pertinente para el proceso de obtención del conocimiento.</a:t>
            </a:r>
          </a:p>
          <a:p>
            <a:pPr lvl="1"/>
            <a:r>
              <a:rPr lang="es-MX" dirty="0"/>
              <a:t>Evaluación crítica del proceso de búsqueda, refinamiento de esta y evaluación de los resultados obtenidos.</a:t>
            </a:r>
          </a:p>
          <a:p>
            <a:pPr lvl="1"/>
            <a:r>
              <a:rPr lang="es-MX" dirty="0"/>
              <a:t>Creando nuevas estrategias si es necesario.</a:t>
            </a:r>
          </a:p>
          <a:p>
            <a:endParaRPr lang="es-MX" dirty="0"/>
          </a:p>
          <a:p>
            <a:r>
              <a:rPr lang="es-MX" dirty="0"/>
              <a:t>7. Gestión y uso de la información.</a:t>
            </a:r>
          </a:p>
          <a:p>
            <a:pPr lvl="1"/>
            <a:r>
              <a:rPr lang="es-MX" dirty="0"/>
              <a:t>Uso de herramientas de apoyo para la administración de citas, contenidos, así como actualización del área específica.</a:t>
            </a:r>
          </a:p>
          <a:p>
            <a:endParaRPr lang="es-MX" dirty="0"/>
          </a:p>
        </p:txBody>
      </p:sp>
    </p:spTree>
    <p:extLst>
      <p:ext uri="{BB962C8B-B14F-4D97-AF65-F5344CB8AC3E}">
        <p14:creationId xmlns:p14="http://schemas.microsoft.com/office/powerpoint/2010/main" val="2256493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387B2A-4DE7-43BD-A987-61AA99CFB6B5}"/>
              </a:ext>
            </a:extLst>
          </p:cNvPr>
          <p:cNvSpPr>
            <a:spLocks noGrp="1"/>
          </p:cNvSpPr>
          <p:nvPr>
            <p:ph type="title"/>
          </p:nvPr>
        </p:nvSpPr>
        <p:spPr/>
        <p:txBody>
          <a:bodyPr/>
          <a:lstStyle/>
          <a:p>
            <a:r>
              <a:rPr lang="es-MX" dirty="0"/>
              <a:t>Recomendaciones</a:t>
            </a:r>
            <a:br>
              <a:rPr lang="es-MX" dirty="0"/>
            </a:br>
            <a:endParaRPr lang="es-MX" dirty="0"/>
          </a:p>
        </p:txBody>
      </p:sp>
      <p:sp>
        <p:nvSpPr>
          <p:cNvPr id="3" name="Marcador de contenido 2">
            <a:extLst>
              <a:ext uri="{FF2B5EF4-FFF2-40B4-BE49-F238E27FC236}">
                <a16:creationId xmlns:a16="http://schemas.microsoft.com/office/drawing/2014/main" id="{7C5920FE-2385-453A-9E04-8959CA255BB6}"/>
              </a:ext>
            </a:extLst>
          </p:cNvPr>
          <p:cNvSpPr>
            <a:spLocks noGrp="1"/>
          </p:cNvSpPr>
          <p:nvPr>
            <p:ph idx="1"/>
          </p:nvPr>
        </p:nvSpPr>
        <p:spPr/>
        <p:txBody>
          <a:bodyPr>
            <a:normAutofit fontScale="92500" lnSpcReduction="20000"/>
          </a:bodyPr>
          <a:lstStyle/>
          <a:p>
            <a:r>
              <a:rPr lang="es-MX" dirty="0"/>
              <a:t>De acuerdo con Sampieri, citado por Moncada-Hernández (2014), hay que tener en cuenta siempre las siguientes preguntas.</a:t>
            </a:r>
          </a:p>
          <a:p>
            <a:endParaRPr lang="es-MX" dirty="0"/>
          </a:p>
          <a:p>
            <a:r>
              <a:rPr lang="es-MX" dirty="0"/>
              <a:t>¿La referencia se relaciona con mi problema de investigación? ¿Cómo?</a:t>
            </a:r>
          </a:p>
          <a:p>
            <a:endParaRPr lang="es-MX" dirty="0"/>
          </a:p>
          <a:p>
            <a:r>
              <a:rPr lang="es-MX" dirty="0"/>
              <a:t>¿Qué aspectos trata?</a:t>
            </a:r>
          </a:p>
          <a:p>
            <a:endParaRPr lang="es-MX" dirty="0"/>
          </a:p>
          <a:p>
            <a:r>
              <a:rPr lang="es-MX" dirty="0"/>
              <a:t>¿Ayuda a que se realice más rápido y profundamente mi estudio?</a:t>
            </a:r>
          </a:p>
          <a:p>
            <a:endParaRPr lang="es-MX" dirty="0"/>
          </a:p>
          <a:p>
            <a:r>
              <a:rPr lang="es-MX" dirty="0"/>
              <a:t>¿Desde qué óptica y perspectiva aborda el tema (psicológica, antropológica, sociológica, médica, legal, económica, comunicológica, administrativa, de ingeniería industrial, etcétera)?</a:t>
            </a:r>
          </a:p>
        </p:txBody>
      </p:sp>
    </p:spTree>
    <p:extLst>
      <p:ext uri="{BB962C8B-B14F-4D97-AF65-F5344CB8AC3E}">
        <p14:creationId xmlns:p14="http://schemas.microsoft.com/office/powerpoint/2010/main" val="1243587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MX" dirty="0"/>
              <a:t>Moncada-Hernández, S. (2014). Cómo realizar una búsqueda de información eficiente. Foco en estudiantes, profesores e investigadores en el área educativa. Investigación en Educación Médica, 3(10),106-115 ISSN: 2007-865X. Disponible en:   https://www.redalyc.org/articulo.oa?id=349733229007</a:t>
            </a:r>
            <a:endParaRPr lang="es-ES" dirty="0"/>
          </a:p>
          <a:p>
            <a:r>
              <a:rPr lang="es-ES" dirty="0"/>
              <a:t>Sampieri, R., </a:t>
            </a:r>
            <a:r>
              <a:rPr lang="es-ES" dirty="0" err="1"/>
              <a:t>Fernandez</a:t>
            </a:r>
            <a:r>
              <a:rPr lang="es-ES" dirty="0"/>
              <a:t>, C., &amp; Baptista, P.. (2006). El nacimiento de un proyecto de investigación cuantitativo, cualitativo o mixto: la idea. En Metodología de la investigación(33-38). </a:t>
            </a:r>
            <a:r>
              <a:rPr lang="es-ES" dirty="0" err="1"/>
              <a:t>Mexico</a:t>
            </a:r>
            <a:r>
              <a:rPr lang="es-ES" dirty="0"/>
              <a:t>: McGraw Hill.</a:t>
            </a:r>
            <a:endParaRPr lang="es-MX" dirty="0"/>
          </a:p>
        </p:txBody>
      </p:sp>
    </p:spTree>
    <p:extLst>
      <p:ext uri="{BB962C8B-B14F-4D97-AF65-F5344CB8AC3E}">
        <p14:creationId xmlns:p14="http://schemas.microsoft.com/office/powerpoint/2010/main" val="451657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Fuentes de información</a:t>
            </a:r>
          </a:p>
        </p:txBody>
      </p:sp>
      <p:sp>
        <p:nvSpPr>
          <p:cNvPr id="3" name="Marcador de contenido 2"/>
          <p:cNvSpPr>
            <a:spLocks noGrp="1"/>
          </p:cNvSpPr>
          <p:nvPr>
            <p:ph idx="1"/>
          </p:nvPr>
        </p:nvSpPr>
        <p:spPr/>
        <p:txBody>
          <a:bodyPr/>
          <a:lstStyle/>
          <a:p>
            <a:r>
              <a:rPr lang="es-ES" dirty="0"/>
              <a:t>Cuando realizamos revisión de la literatura esta debe de ser de forma selectiva y dinámica, debido a que continuamente están surgiendo publicaciones acerca de los avances en distintos campos del conocimiento humano en torno a un tema determinado. </a:t>
            </a:r>
            <a:endParaRPr lang="es-MX" dirty="0"/>
          </a:p>
        </p:txBody>
      </p:sp>
    </p:spTree>
    <p:extLst>
      <p:ext uri="{BB962C8B-B14F-4D97-AF65-F5344CB8AC3E}">
        <p14:creationId xmlns:p14="http://schemas.microsoft.com/office/powerpoint/2010/main" val="250191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Fuentes de información primarias</a:t>
            </a:r>
          </a:p>
        </p:txBody>
      </p:sp>
      <p:sp>
        <p:nvSpPr>
          <p:cNvPr id="3" name="Marcador de contenido 2"/>
          <p:cNvSpPr>
            <a:spLocks noGrp="1"/>
          </p:cNvSpPr>
          <p:nvPr>
            <p:ph idx="1"/>
          </p:nvPr>
        </p:nvSpPr>
        <p:spPr/>
        <p:txBody>
          <a:bodyPr/>
          <a:lstStyle/>
          <a:p>
            <a:r>
              <a:rPr lang="es-ES" sz="2000" dirty="0"/>
              <a:t>Este tipo de fuentes contienen información original es decir son de primera mano, son el resultado de ideas, conceptos, teorías y resultados de investigaciones. Contienen información directa antes de ser interpretada, o evaluado por otra persona. Las principales fuentes de información primaria son los libros, monografías, publicaciones periódicas, documentos oficiales o informe técnicos de instituciones públicas o privadas, tesis, trabajos presentados en conferencias o seminarios, testimonios de expertos, artículos periodísticos, videos documentales, foros. </a:t>
            </a:r>
            <a:endParaRPr lang="es-MX" sz="2000" dirty="0"/>
          </a:p>
          <a:p>
            <a:endParaRPr lang="es-MX" dirty="0"/>
          </a:p>
        </p:txBody>
      </p:sp>
    </p:spTree>
    <p:extLst>
      <p:ext uri="{BB962C8B-B14F-4D97-AF65-F5344CB8AC3E}">
        <p14:creationId xmlns:p14="http://schemas.microsoft.com/office/powerpoint/2010/main" val="2665760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Fuentes de información secundaria</a:t>
            </a:r>
          </a:p>
        </p:txBody>
      </p:sp>
      <p:sp>
        <p:nvSpPr>
          <p:cNvPr id="3" name="Marcador de contenido 2"/>
          <p:cNvSpPr>
            <a:spLocks noGrp="1"/>
          </p:cNvSpPr>
          <p:nvPr>
            <p:ph idx="1"/>
          </p:nvPr>
        </p:nvSpPr>
        <p:spPr/>
        <p:txBody>
          <a:bodyPr>
            <a:normAutofit/>
          </a:bodyPr>
          <a:lstStyle/>
          <a:p>
            <a:r>
              <a:rPr lang="es-ES" sz="2400" dirty="0"/>
              <a:t>Este tipo de fuentes son las que ya han procesado información de una fuente primaria. El proceso de esta información se pudo dar por una interpretación, un análisis, así como la extracción y reorganización de la información de la fuente primaria. </a:t>
            </a:r>
            <a:endParaRPr lang="es-MX" sz="2400" dirty="0"/>
          </a:p>
        </p:txBody>
      </p:sp>
    </p:spTree>
    <p:extLst>
      <p:ext uri="{BB962C8B-B14F-4D97-AF65-F5344CB8AC3E}">
        <p14:creationId xmlns:p14="http://schemas.microsoft.com/office/powerpoint/2010/main" val="359913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Fuentes de información terciarias</a:t>
            </a:r>
          </a:p>
        </p:txBody>
      </p:sp>
      <p:sp>
        <p:nvSpPr>
          <p:cNvPr id="3" name="Marcador de contenido 2"/>
          <p:cNvSpPr>
            <a:spLocks noGrp="1"/>
          </p:cNvSpPr>
          <p:nvPr>
            <p:ph idx="1"/>
          </p:nvPr>
        </p:nvSpPr>
        <p:spPr/>
        <p:txBody>
          <a:bodyPr>
            <a:normAutofit/>
          </a:bodyPr>
          <a:lstStyle/>
          <a:p>
            <a:r>
              <a:rPr lang="es-ES" sz="2400" dirty="0"/>
              <a:t>Este tipo de fuentes son las que recopilan fuentes de información primarias o secundarias. Estas fuentes son utilizadas para buscar datos o para obtener una idea general sobre algún tema, algunas son; bibliografías, almacenes, directorios, donde se encuentran la referencia de otros documentos, que contienen nombres, títulos de revistas y otras publicaciones.</a:t>
            </a:r>
            <a:endParaRPr lang="es-MX" sz="2400" dirty="0"/>
          </a:p>
        </p:txBody>
      </p:sp>
    </p:spTree>
    <p:extLst>
      <p:ext uri="{BB962C8B-B14F-4D97-AF65-F5344CB8AC3E}">
        <p14:creationId xmlns:p14="http://schemas.microsoft.com/office/powerpoint/2010/main" val="353792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Paginas de información científica</a:t>
            </a:r>
          </a:p>
        </p:txBody>
      </p:sp>
      <p:sp>
        <p:nvSpPr>
          <p:cNvPr id="3" name="Marcador de contenido 2"/>
          <p:cNvSpPr>
            <a:spLocks noGrp="1"/>
          </p:cNvSpPr>
          <p:nvPr>
            <p:ph idx="1"/>
          </p:nvPr>
        </p:nvSpPr>
        <p:spPr/>
        <p:txBody>
          <a:bodyPr/>
          <a:lstStyle/>
          <a:p>
            <a:r>
              <a:rPr lang="es-ES" dirty="0">
                <a:hlinkClick r:id="rId2"/>
              </a:rPr>
              <a:t>https://www.redalyc.org/</a:t>
            </a:r>
            <a:endParaRPr lang="es-ES" dirty="0"/>
          </a:p>
          <a:p>
            <a:r>
              <a:rPr lang="es-ES" dirty="0">
                <a:hlinkClick r:id="rId3"/>
              </a:rPr>
              <a:t>https://dialnet.unirioja.es/</a:t>
            </a:r>
            <a:endParaRPr lang="es-ES" dirty="0"/>
          </a:p>
          <a:p>
            <a:r>
              <a:rPr lang="es-ES" dirty="0">
                <a:hlinkClick r:id="rId4"/>
              </a:rPr>
              <a:t>https://scielo.org/</a:t>
            </a:r>
            <a:endParaRPr lang="es-MX" dirty="0"/>
          </a:p>
        </p:txBody>
      </p:sp>
    </p:spTree>
    <p:extLst>
      <p:ext uri="{BB962C8B-B14F-4D97-AF65-F5344CB8AC3E}">
        <p14:creationId xmlns:p14="http://schemas.microsoft.com/office/powerpoint/2010/main" val="297523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B642B7-81DC-4489-9528-57AFC0378548}"/>
              </a:ext>
            </a:extLst>
          </p:cNvPr>
          <p:cNvSpPr>
            <a:spLocks noGrp="1"/>
          </p:cNvSpPr>
          <p:nvPr>
            <p:ph type="title"/>
          </p:nvPr>
        </p:nvSpPr>
        <p:spPr/>
        <p:txBody>
          <a:bodyPr>
            <a:normAutofit fontScale="90000"/>
          </a:bodyPr>
          <a:lstStyle/>
          <a:p>
            <a:r>
              <a:rPr lang="es-MX" dirty="0"/>
              <a:t>¿Cuáles son las habilidades a tener en cuenta para realizar una búsqueda de información eficaz?</a:t>
            </a:r>
          </a:p>
        </p:txBody>
      </p:sp>
      <p:sp>
        <p:nvSpPr>
          <p:cNvPr id="3" name="Marcador de contenido 2">
            <a:extLst>
              <a:ext uri="{FF2B5EF4-FFF2-40B4-BE49-F238E27FC236}">
                <a16:creationId xmlns:a16="http://schemas.microsoft.com/office/drawing/2014/main" id="{0D2777B5-D4B9-4218-B473-247919A88285}"/>
              </a:ext>
            </a:extLst>
          </p:cNvPr>
          <p:cNvSpPr>
            <a:spLocks noGrp="1"/>
          </p:cNvSpPr>
          <p:nvPr>
            <p:ph idx="1"/>
          </p:nvPr>
        </p:nvSpPr>
        <p:spPr/>
        <p:txBody>
          <a:bodyPr/>
          <a:lstStyle/>
          <a:p>
            <a:endParaRPr lang="es-MX" dirty="0"/>
          </a:p>
          <a:p>
            <a:r>
              <a:rPr lang="es-MX" dirty="0"/>
              <a:t>De acuerdo con Moncada-Hernández (2014), para realizar una búsqueda de información no solo basta con tener conocimientos básicos del uso de las tecnologías de información, sino que se deben desarrollar habilidades para su eficiente aprovechamiento. Las cuales son: </a:t>
            </a:r>
          </a:p>
          <a:p>
            <a:endParaRPr lang="es-MX" dirty="0"/>
          </a:p>
          <a:p>
            <a:r>
              <a:rPr lang="es-MX" dirty="0"/>
              <a:t>1. Formulación efectiva de una pregunta o cuestionamiento.</a:t>
            </a:r>
          </a:p>
          <a:p>
            <a:pPr lvl="1"/>
            <a:r>
              <a:rPr lang="es-MX" dirty="0"/>
              <a:t>Reconocer la importancia de la información relevante.</a:t>
            </a:r>
          </a:p>
          <a:p>
            <a:pPr lvl="1"/>
            <a:r>
              <a:rPr lang="es-MX" dirty="0"/>
              <a:t>Organización de las ideas y el conocimiento previo.</a:t>
            </a:r>
          </a:p>
          <a:p>
            <a:endParaRPr lang="es-MX" dirty="0"/>
          </a:p>
        </p:txBody>
      </p:sp>
    </p:spTree>
    <p:extLst>
      <p:ext uri="{BB962C8B-B14F-4D97-AF65-F5344CB8AC3E}">
        <p14:creationId xmlns:p14="http://schemas.microsoft.com/office/powerpoint/2010/main" val="97250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B20866-7720-44C8-B896-85BBAC10F404}"/>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1C51D5EA-4275-4563-844C-5D008CD9B734}"/>
              </a:ext>
            </a:extLst>
          </p:cNvPr>
          <p:cNvSpPr>
            <a:spLocks noGrp="1"/>
          </p:cNvSpPr>
          <p:nvPr>
            <p:ph idx="1"/>
          </p:nvPr>
        </p:nvSpPr>
        <p:spPr/>
        <p:txBody>
          <a:bodyPr/>
          <a:lstStyle/>
          <a:p>
            <a:r>
              <a:rPr lang="es-MX" dirty="0"/>
              <a:t>2. La evaluación de los recursos de información (utilizando parámetros objetivos). </a:t>
            </a:r>
          </a:p>
          <a:p>
            <a:pPr lvl="1"/>
            <a:r>
              <a:rPr lang="es-MX" dirty="0"/>
              <a:t>Modificar los hábitos de búsqueda existentes.</a:t>
            </a:r>
          </a:p>
          <a:p>
            <a:pPr lvl="1"/>
            <a:r>
              <a:rPr lang="es-MX" dirty="0"/>
              <a:t>Identificar, de forma general, las Fuentes de Información del área.</a:t>
            </a:r>
          </a:p>
          <a:p>
            <a:endParaRPr lang="es-MX" dirty="0"/>
          </a:p>
          <a:p>
            <a:r>
              <a:rPr lang="es-MX" dirty="0"/>
              <a:t>3. Identificando la fuente pertinente.</a:t>
            </a:r>
          </a:p>
          <a:p>
            <a:pPr lvl="1"/>
            <a:r>
              <a:rPr lang="es-MX" dirty="0"/>
              <a:t>Incrementando la necesidad de consultar fuentes confiables. </a:t>
            </a:r>
          </a:p>
          <a:p>
            <a:pPr lvl="1"/>
            <a:r>
              <a:rPr lang="es-MX" dirty="0"/>
              <a:t>Selección puntual de las bases de datos y recursos de información, así como conocer el acceso.</a:t>
            </a:r>
          </a:p>
          <a:p>
            <a:endParaRPr lang="es-MX" dirty="0"/>
          </a:p>
        </p:txBody>
      </p:sp>
    </p:spTree>
    <p:extLst>
      <p:ext uri="{BB962C8B-B14F-4D97-AF65-F5344CB8AC3E}">
        <p14:creationId xmlns:p14="http://schemas.microsoft.com/office/powerpoint/2010/main" val="2985128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BAF33C-6E83-466C-B47E-8ADBBE8D7719}"/>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F5C1BB61-F856-4662-9F5D-F7DFBE5BBF52}"/>
              </a:ext>
            </a:extLst>
          </p:cNvPr>
          <p:cNvSpPr>
            <a:spLocks noGrp="1"/>
          </p:cNvSpPr>
          <p:nvPr>
            <p:ph idx="1"/>
          </p:nvPr>
        </p:nvSpPr>
        <p:spPr/>
        <p:txBody>
          <a:bodyPr/>
          <a:lstStyle/>
          <a:p>
            <a:r>
              <a:rPr lang="es-MX" dirty="0"/>
              <a:t>4. Construcción de la búsqueda experta.</a:t>
            </a:r>
          </a:p>
          <a:p>
            <a:pPr lvl="1"/>
            <a:r>
              <a:rPr lang="es-MX" dirty="0"/>
              <a:t>Conocer profundamente las técnicas de búsqueda aplicables a los sistemas de búsqueda de información.</a:t>
            </a:r>
          </a:p>
          <a:p>
            <a:pPr lvl="1"/>
            <a:r>
              <a:rPr lang="es-MX" dirty="0"/>
              <a:t>Construir consultas ágilmente, y sus alternativas.</a:t>
            </a:r>
          </a:p>
          <a:p>
            <a:endParaRPr lang="es-MX" dirty="0"/>
          </a:p>
          <a:p>
            <a:r>
              <a:rPr lang="es-MX" dirty="0"/>
              <a:t>5. Evaluación y análisis de los resultados.</a:t>
            </a:r>
          </a:p>
          <a:p>
            <a:pPr lvl="1"/>
            <a:r>
              <a:rPr lang="es-MX" dirty="0"/>
              <a:t>Facilitando el aprendizaje activo y autodirigido.</a:t>
            </a:r>
          </a:p>
          <a:p>
            <a:pPr lvl="1"/>
            <a:r>
              <a:rPr lang="es-MX" dirty="0"/>
              <a:t>Ser capaz de analizar y dirigir el contenido a la necesidad de información.</a:t>
            </a:r>
          </a:p>
          <a:p>
            <a:pPr lvl="1"/>
            <a:r>
              <a:rPr lang="es-MX" dirty="0"/>
              <a:t>Sistematización de la información para la construcción de nuevo conocimiento como en el caso de las revisiones sistemáticas. </a:t>
            </a:r>
          </a:p>
          <a:p>
            <a:endParaRPr lang="es-MX" dirty="0"/>
          </a:p>
        </p:txBody>
      </p:sp>
    </p:spTree>
    <p:extLst>
      <p:ext uri="{BB962C8B-B14F-4D97-AF65-F5344CB8AC3E}">
        <p14:creationId xmlns:p14="http://schemas.microsoft.com/office/powerpoint/2010/main" val="1261774797"/>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103</TotalTime>
  <Words>778</Words>
  <Application>Microsoft Office PowerPoint</Application>
  <PresentationFormat>Panorámica</PresentationFormat>
  <Paragraphs>55</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Century Gothic</vt:lpstr>
      <vt:lpstr>Wingdings 3</vt:lpstr>
      <vt:lpstr>Espiral</vt:lpstr>
      <vt:lpstr>Estrategias de búsqueda de información</vt:lpstr>
      <vt:lpstr>Fuentes de información</vt:lpstr>
      <vt:lpstr>Fuentes de información primarias</vt:lpstr>
      <vt:lpstr>Fuentes de información secundaria</vt:lpstr>
      <vt:lpstr>Fuentes de información terciarias</vt:lpstr>
      <vt:lpstr>Paginas de información científica</vt:lpstr>
      <vt:lpstr>¿Cuáles son las habilidades a tener en cuenta para realizar una búsqueda de información eficaz?</vt:lpstr>
      <vt:lpstr>Presentación de PowerPoint</vt:lpstr>
      <vt:lpstr>Presentación de PowerPoint</vt:lpstr>
      <vt:lpstr>Presentación de PowerPoint</vt:lpstr>
      <vt:lpstr>Recomendaciones </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9</cp:revision>
  <dcterms:created xsi:type="dcterms:W3CDTF">2021-03-24T22:26:39Z</dcterms:created>
  <dcterms:modified xsi:type="dcterms:W3CDTF">2021-06-14T20:48:57Z</dcterms:modified>
</cp:coreProperties>
</file>