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embeddedFontLst>
    <p:embeddedFont>
      <p:font typeface="Gill Sans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5" roundtripDataSignature="AMtx7mjsM45cBNIXJhW1VAgPWdHRegz7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GillSans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font" Target="fonts/Gill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bbfe21fdba241cc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bbfe21fdba241cc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bbfe21fdba241cc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bbfe21fdba241cc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1fc53ecc8badfd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71fc53ecc8badfd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71fc53ecc8badfd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71fc53ecc8badfd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bg>
      <p:bgPr>
        <a:solidFill>
          <a:schemeClr val="accent2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5"/>
          <p:cNvSpPr txBox="1"/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182875" spcFirstLastPara="1" rIns="182875" wrap="square" tIns="18287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/>
          <p:nvPr>
            <p:ph idx="2" type="pic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78" name="Google Shape;78;p15"/>
          <p:cNvSpPr txBox="1"/>
          <p:nvPr>
            <p:ph idx="1" type="body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9" name="Google Shape;79;p15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1" type="ftr"/>
          </p:nvPr>
        </p:nvSpPr>
        <p:spPr>
          <a:xfrm>
            <a:off x="808523" y="6236208"/>
            <a:ext cx="510372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cap="sq" cmpd="sng" w="3175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 rot="5400000">
            <a:off x="4545009" y="324171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6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6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6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chemeClr val="lt1"/>
          </a:solidFill>
          <a:ln cap="sq" cmpd="sng" w="3175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 rot="5400000">
            <a:off x="2838640" y="329755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1" name="Google Shape;91;p17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7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7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cap="sq" cmpd="sng" w="3175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bg>
      <p:bgPr>
        <a:solidFill>
          <a:schemeClr val="accent2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subTitle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2" name="Google Shape;32;p6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bg>
      <p:bgPr>
        <a:solidFill>
          <a:schemeClr val="accen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/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" type="body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9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cap="sq" cmpd="sng" w="3175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2" type="body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idx="1" type="body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0" sz="1900" cap="none">
                <a:solidFill>
                  <a:schemeClr val="accent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11"/>
          <p:cNvSpPr txBox="1"/>
          <p:nvPr>
            <p:ph idx="2" type="body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3" type="body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indent="-3302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4" type="body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anchorCtr="1" anchor="b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0" sz="1900" cap="none">
                <a:solidFill>
                  <a:schemeClr val="accent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b="1" sz="19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11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1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  <p:sp>
        <p:nvSpPr>
          <p:cNvPr id="56" name="Google Shape;56;p11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cap="sq" cmpd="sng" w="3175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cap="sq" cmpd="sng" w="3175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2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3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4"/>
          <p:cNvSpPr txBox="1"/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182875" spcFirstLastPara="1" rIns="182875" wrap="square" tIns="1828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indent="-3302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indent="-3302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indent="-3302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indent="-3302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indent="-3302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70" name="Google Shape;70;p14"/>
          <p:cNvSpPr txBox="1"/>
          <p:nvPr>
            <p:ph idx="2" type="body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804672" y="6236208"/>
            <a:ext cx="5167503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dk1"/>
          </a:solidFill>
          <a:ln cap="sq" cmpd="sng" w="31750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2800"/>
              <a:buFont typeface="Gill Sans"/>
              <a:buNone/>
              <a:defRPr b="0" i="0" sz="28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0" name="Google Shape;10;p5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cap="sq" cmpd="sng" w="3175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b="0" i="0" sz="2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2" name="Google Shape;22;p4"/>
          <p:cNvSpPr/>
          <p:nvPr>
            <p:ph idx="12" type="sldNum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anchorCtr="0" anchor="ctr" bIns="45700" lIns="18275" spcFirstLastPara="1" rIns="1827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100" u="none" cap="none" strike="noStrik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/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182875" lIns="274300" spcFirstLastPara="1" rIns="274300" wrap="square" tIns="1828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</a:pPr>
            <a:r>
              <a:rPr lang="es-MX"/>
              <a:t>REBORDE ALVEOLAR</a:t>
            </a:r>
            <a:endParaRPr/>
          </a:p>
        </p:txBody>
      </p:sp>
      <p:sp>
        <p:nvSpPr>
          <p:cNvPr id="99" name="Google Shape;99;p1"/>
          <p:cNvSpPr txBox="1"/>
          <p:nvPr>
            <p:ph idx="1" type="subTitle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s-MX"/>
              <a:t>Aguilar aguilar Luis Antonio.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s-MX"/>
              <a:t>Pastrana Ortiz Laura Elizabeth.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cap="sq" cmpd="sng" w="3175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s-MX"/>
              <a:t>¿QUÉ ES?</a:t>
            </a:r>
            <a:endParaRPr/>
          </a:p>
        </p:txBody>
      </p:sp>
      <p:pic>
        <p:nvPicPr>
          <p:cNvPr descr="Sitio de Odontologia: ¿Que es Reborde Alveolar?" id="105" name="Google Shape;105;p2"/>
          <p:cNvPicPr preferRelativeResize="0"/>
          <p:nvPr/>
        </p:nvPicPr>
        <p:blipFill rotWithShape="1">
          <a:blip r:embed="rId3">
            <a:alphaModFix/>
          </a:blip>
          <a:srcRect b="2" l="20623" r="2" t="0"/>
          <a:stretch/>
        </p:blipFill>
        <p:spPr>
          <a:xfrm>
            <a:off x="1617785" y="2363372"/>
            <a:ext cx="4245043" cy="3756074"/>
          </a:xfrm>
          <a:prstGeom prst="rect">
            <a:avLst/>
          </a:prstGeom>
          <a:noFill/>
          <a:ln cap="sq" cmpd="sng" w="317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106" name="Google Shape;106;p2"/>
          <p:cNvGrpSpPr/>
          <p:nvPr/>
        </p:nvGrpSpPr>
        <p:grpSpPr>
          <a:xfrm>
            <a:off x="6333423" y="2639190"/>
            <a:ext cx="3618297" cy="3099690"/>
            <a:chOff x="0" y="1146"/>
            <a:chExt cx="3618297" cy="3099690"/>
          </a:xfrm>
        </p:grpSpPr>
        <p:sp>
          <p:nvSpPr>
            <p:cNvPr id="107" name="Google Shape;107;p2"/>
            <p:cNvSpPr/>
            <p:nvPr/>
          </p:nvSpPr>
          <p:spPr>
            <a:xfrm>
              <a:off x="0" y="1146"/>
              <a:ext cx="3618297" cy="18018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6A6A6A"/>
                </a:gs>
                <a:gs pos="50000">
                  <a:schemeClr val="dk2"/>
                </a:gs>
                <a:gs pos="100000">
                  <a:srgbClr val="595959"/>
                </a:gs>
              </a:gsLst>
              <a:lin ang="5400000" scaled="0"/>
            </a:gradFill>
            <a:ln>
              <a:noFill/>
            </a:ln>
            <a:effectLst>
              <a:outerShdw blurRad="55880" rotWithShape="0" algn="ctr" dir="5400000" dist="15240">
                <a:srgbClr val="000000">
                  <a:alpha val="4470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87957" y="89103"/>
              <a:ext cx="3442383" cy="16258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83800" lIns="83800" spcFirstLastPara="1" rIns="83800" wrap="square" tIns="8380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Gill Sans"/>
                <a:buNone/>
              </a:pPr>
              <a:r>
                <a:rPr b="0" i="0" lang="es-MX" sz="2200" u="none" cap="none" strike="noStrike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Es la parte del maxilar y la mandíbula que sostiene a los alveolos dentarios. Sus características están relacionadas con:</a:t>
              </a:r>
              <a:endParaRPr b="0" i="0" sz="22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0" y="1802946"/>
              <a:ext cx="3618297" cy="12978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2"/>
            <p:cNvSpPr txBox="1"/>
            <p:nvPr/>
          </p:nvSpPr>
          <p:spPr>
            <a:xfrm>
              <a:off x="0" y="1802946"/>
              <a:ext cx="3618297" cy="12978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7925" lIns="114875" spcFirstLastPara="1" rIns="156450" wrap="square" tIns="27925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Gill Sans"/>
                <a:buChar char="•"/>
              </a:pPr>
              <a:r>
                <a:rPr b="0" i="0" lang="es-MX" sz="1700" u="none" cap="none" strike="noStrike">
                  <a:solidFill>
                    <a:schemeClr val="dk1"/>
                  </a:solidFill>
                  <a:latin typeface="Gill Sans"/>
                  <a:ea typeface="Gill Sans"/>
                  <a:cs typeface="Gill Sans"/>
                  <a:sym typeface="Gill Sans"/>
                </a:rPr>
                <a:t>El tamaño y la forma de los dientes</a:t>
              </a:r>
              <a:endParaRPr b="0" i="0" sz="1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endParaRPr>
            </a:p>
            <a:p>
              <a:pPr indent="-171450" lvl="1" marL="171450" marR="0" rtl="0" algn="l">
                <a:lnSpc>
                  <a:spcPct val="90000"/>
                </a:lnSpc>
                <a:spcBef>
                  <a:spcPts val="34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Gill Sans"/>
                <a:buChar char="•"/>
              </a:pPr>
              <a:r>
                <a:rPr b="0" i="0" lang="es-MX" sz="1700" u="none" cap="none" strike="noStrike">
                  <a:solidFill>
                    <a:schemeClr val="dk1"/>
                  </a:solidFill>
                  <a:latin typeface="Gill Sans"/>
                  <a:ea typeface="Gill Sans"/>
                  <a:cs typeface="Gill Sans"/>
                  <a:sym typeface="Gill Sans"/>
                </a:rPr>
                <a:t>Con eventos que ocurren durante la erupción dental.</a:t>
              </a:r>
              <a:endParaRPr b="0" i="0" sz="1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endParaRPr>
            </a:p>
            <a:p>
              <a:pPr indent="-171450" lvl="1" marL="171450" marR="0" rtl="0" algn="l">
                <a:lnSpc>
                  <a:spcPct val="90000"/>
                </a:lnSpc>
                <a:spcBef>
                  <a:spcPts val="340"/>
                </a:spcBef>
                <a:spcAft>
                  <a:spcPts val="0"/>
                </a:spcAft>
                <a:buClr>
                  <a:schemeClr val="dk1"/>
                </a:buClr>
                <a:buSzPts val="1700"/>
                <a:buFont typeface="Gill Sans"/>
                <a:buChar char="•"/>
              </a:pPr>
              <a:r>
                <a:rPr b="0" i="0" lang="es-MX" sz="1700" u="none" cap="none" strike="noStrike">
                  <a:solidFill>
                    <a:schemeClr val="dk1"/>
                  </a:solidFill>
                  <a:latin typeface="Gill Sans"/>
                  <a:ea typeface="Gill Sans"/>
                  <a:cs typeface="Gill Sans"/>
                  <a:sym typeface="Gill Sans"/>
                </a:rPr>
                <a:t>Con la inclinación de los dientes erupcionados.</a:t>
              </a:r>
              <a:endParaRPr b="0" i="0" sz="17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111" name="Google Shape;111;p2"/>
          <p:cNvSpPr txBox="1"/>
          <p:nvPr/>
        </p:nvSpPr>
        <p:spPr>
          <a:xfrm flipH="1">
            <a:off x="6333432" y="6038398"/>
            <a:ext cx="59754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>
                <a:latin typeface="Gill Sans"/>
                <a:ea typeface="Gill Sans"/>
                <a:cs typeface="Gill Sans"/>
                <a:sym typeface="Gill Sans"/>
              </a:rPr>
              <a:t>Técnicas de preservación de alveolo y de aumento del reborde alveolar: Revisión de la literatura. García Gargallo M.*, Yassin García S.* y Bascones Martínez A. Peridoncia. Vol 28. No 2. Madrid. 2016.</a:t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"/>
          <p:cNvSpPr txBox="1"/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cap="sq" cmpd="sng" w="31750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182875" lIns="182875" spcFirstLastPara="1" rIns="182875" wrap="square" tIns="1828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s-MX"/>
              <a:t>Cambios dimensionales p</a:t>
            </a:r>
            <a:r>
              <a:rPr lang="es-MX"/>
              <a:t>ost extracción.</a:t>
            </a:r>
            <a:endParaRPr/>
          </a:p>
        </p:txBody>
      </p:sp>
      <p:sp>
        <p:nvSpPr>
          <p:cNvPr id="117" name="Google Shape;117;p3"/>
          <p:cNvSpPr txBox="1"/>
          <p:nvPr>
            <p:ph idx="1" type="body"/>
          </p:nvPr>
        </p:nvSpPr>
        <p:spPr>
          <a:xfrm>
            <a:off x="1613825" y="2305800"/>
            <a:ext cx="3693300" cy="38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14300" lvl="0" marL="2286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-MX"/>
              <a:t>Te</a:t>
            </a:r>
            <a:r>
              <a:rPr b="1" lang="es-MX"/>
              <a:t>jidos duros:</a:t>
            </a:r>
            <a:endParaRPr b="1"/>
          </a:p>
          <a:p>
            <a:pPr indent="-3429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s-MX"/>
              <a:t>Cambios dimensionales de la cresta alveolar en los primeros w a 3 meses (Arajuo y cols).</a:t>
            </a:r>
            <a:endParaRPr b="1"/>
          </a:p>
          <a:p>
            <a:pPr indent="-3429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s-MX"/>
              <a:t>Mayor pérdida en sentido vestibular.</a:t>
            </a:r>
            <a:endParaRPr b="1"/>
          </a:p>
          <a:p>
            <a:pPr indent="-3429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s-MX"/>
              <a:t>En casos extremos se puede llegar a perder la apófisis alveolar y solo se mantiene el hueso basal.</a:t>
            </a:r>
            <a:endParaRPr b="1"/>
          </a:p>
        </p:txBody>
      </p:sp>
      <p:pic>
        <p:nvPicPr>
          <p:cNvPr id="118" name="Google Shape;118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79633" y="2305812"/>
            <a:ext cx="5785175" cy="3248779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3"/>
          <p:cNvSpPr txBox="1"/>
          <p:nvPr/>
        </p:nvSpPr>
        <p:spPr>
          <a:xfrm flipH="1">
            <a:off x="600232" y="5665173"/>
            <a:ext cx="59754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>
                <a:latin typeface="Gill Sans"/>
                <a:ea typeface="Gill Sans"/>
                <a:cs typeface="Gill Sans"/>
                <a:sym typeface="Gill Sans"/>
              </a:rPr>
              <a:t>Técnicas de preservación de alveolo y de aumento del reborde alveolar: Revisión de la literatura. García Gargallo M.*, Yassin García S.* y Bascones Martínez A. Peridoncia. Vol 28. No 2. Madrid. 2016.</a:t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bbfe21fdba241cc_5"/>
          <p:cNvSpPr txBox="1"/>
          <p:nvPr>
            <p:ph type="title"/>
          </p:nvPr>
        </p:nvSpPr>
        <p:spPr>
          <a:xfrm>
            <a:off x="951430" y="1294100"/>
            <a:ext cx="4392300" cy="1141500"/>
          </a:xfrm>
          <a:prstGeom prst="rect">
            <a:avLst/>
          </a:prstGeom>
        </p:spPr>
        <p:txBody>
          <a:bodyPr anchorCtr="1" anchor="ctr" bIns="182875" lIns="182875" spcFirstLastPara="1" rIns="182875" wrap="square" tIns="1828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MX"/>
              <a:t>Cambios en los tejidos blandos.</a:t>
            </a:r>
            <a:endParaRPr/>
          </a:p>
        </p:txBody>
      </p:sp>
      <p:sp>
        <p:nvSpPr>
          <p:cNvPr id="125" name="Google Shape;125;g2bbfe21fdba241cc_5"/>
          <p:cNvSpPr txBox="1"/>
          <p:nvPr>
            <p:ph idx="1" type="body"/>
          </p:nvPr>
        </p:nvSpPr>
        <p:spPr>
          <a:xfrm>
            <a:off x="7836743" y="694542"/>
            <a:ext cx="3794700" cy="3827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61950" lvl="0" marL="457200" rtl="0" algn="just">
              <a:spcBef>
                <a:spcPts val="1000"/>
              </a:spcBef>
              <a:spcAft>
                <a:spcPts val="0"/>
              </a:spcAft>
              <a:buSzPts val="2100"/>
              <a:buChar char="•"/>
            </a:pPr>
            <a:r>
              <a:rPr lang="es-MX" sz="2100"/>
              <a:t>Inmedia</a:t>
            </a:r>
            <a:r>
              <a:rPr lang="es-MX" sz="2100"/>
              <a:t>tamente después de una extracción no existe tejidos que cubra el alveolo.</a:t>
            </a:r>
            <a:endParaRPr sz="2100"/>
          </a:p>
          <a:p>
            <a:pPr indent="-361950" lvl="0" marL="457200" rtl="0" algn="just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s-MX" sz="2100"/>
              <a:t>Se produce una cicatrización por segunda intensión.</a:t>
            </a:r>
            <a:endParaRPr sz="2100"/>
          </a:p>
          <a:p>
            <a:pPr indent="-361950" lvl="0" marL="457200" rtl="0" algn="just"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s-MX" sz="2100"/>
              <a:t>El tejido blando se adapta al tejido diro subyacente y en la mayoría de los casos existe un aumento de su volumen. </a:t>
            </a:r>
            <a:endParaRPr sz="2100"/>
          </a:p>
        </p:txBody>
      </p:sp>
      <p:pic>
        <p:nvPicPr>
          <p:cNvPr id="126" name="Google Shape;126;g2bbfe21fdba241cc_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8775" y="2459475"/>
            <a:ext cx="7587975" cy="311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g2bbfe21fdba241cc_5"/>
          <p:cNvSpPr txBox="1"/>
          <p:nvPr/>
        </p:nvSpPr>
        <p:spPr>
          <a:xfrm flipH="1">
            <a:off x="600232" y="5665173"/>
            <a:ext cx="59754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>
                <a:latin typeface="Gill Sans"/>
                <a:ea typeface="Gill Sans"/>
                <a:cs typeface="Gill Sans"/>
                <a:sym typeface="Gill Sans"/>
              </a:rPr>
              <a:t>Técnicas de preservación de alveolo y de aumento del reborde alveolar: Revisión de la literatura. García Gargallo M.*, Yassin García S.* y Bascones Martínez A. Peridoncia. Vol 28. No 2. Madrid. 2016.</a:t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bbfe21fdba241cc_12"/>
          <p:cNvSpPr txBox="1"/>
          <p:nvPr>
            <p:ph type="title"/>
          </p:nvPr>
        </p:nvSpPr>
        <p:spPr>
          <a:xfrm>
            <a:off x="769522" y="804603"/>
            <a:ext cx="4486800" cy="1141500"/>
          </a:xfrm>
          <a:prstGeom prst="rect">
            <a:avLst/>
          </a:prstGeom>
        </p:spPr>
        <p:txBody>
          <a:bodyPr anchorCtr="1" anchor="ctr" bIns="182875" lIns="182875" spcFirstLastPara="1" rIns="182875" wrap="square" tIns="1828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/>
              <a:t>Clasificación de los defectos del reborde (Seibert). </a:t>
            </a:r>
            <a:endParaRPr b="1"/>
          </a:p>
        </p:txBody>
      </p:sp>
      <p:sp>
        <p:nvSpPr>
          <p:cNvPr id="133" name="Google Shape;133;g2bbfe21fdba241cc_12"/>
          <p:cNvSpPr txBox="1"/>
          <p:nvPr>
            <p:ph idx="1" type="body"/>
          </p:nvPr>
        </p:nvSpPr>
        <p:spPr>
          <a:xfrm>
            <a:off x="6771645" y="804597"/>
            <a:ext cx="4815900" cy="5248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rPr lang="es-MX"/>
              <a:t>— Clase I: Pérdida de la dimensión vestibulolingual, conservando una altura (dimensión apicocoronal) normal de la cresta.</a:t>
            </a:r>
            <a:endParaRPr/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rPr lang="es-MX"/>
              <a:t>— Clase II: Pérdida de la dimensión apicocoronaria, conservando una anchura (dimensión vestibulolingual) normal de la cresta.</a:t>
            </a:r>
            <a:endParaRPr/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just">
              <a:spcBef>
                <a:spcPts val="1000"/>
              </a:spcBef>
              <a:spcAft>
                <a:spcPts val="0"/>
              </a:spcAft>
              <a:buNone/>
            </a:pPr>
            <a:r>
              <a:rPr lang="es-MX"/>
              <a:t>— Clase III: Pérdida tanto de la dimensión vestibulolingual como apicocoronaria. Pérdida de la altura y anchura normal de la cresta</a:t>
            </a:r>
            <a:endParaRPr/>
          </a:p>
        </p:txBody>
      </p:sp>
      <p:sp>
        <p:nvSpPr>
          <p:cNvPr id="134" name="Google Shape;134;g2bbfe21fdba241cc_12"/>
          <p:cNvSpPr txBox="1"/>
          <p:nvPr>
            <p:ph idx="2" type="body"/>
          </p:nvPr>
        </p:nvSpPr>
        <p:spPr>
          <a:xfrm>
            <a:off x="1115568" y="3549918"/>
            <a:ext cx="3794700" cy="2193900"/>
          </a:xfrm>
          <a:prstGeom prst="rect">
            <a:avLst/>
          </a:prstGeom>
        </p:spPr>
        <p:txBody>
          <a:bodyPr anchorCtr="1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5" name="Google Shape;135;g2bbfe21fdba241cc_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404" y="2565103"/>
            <a:ext cx="5656075" cy="283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g2bbfe21fdba241cc_12"/>
          <p:cNvSpPr txBox="1"/>
          <p:nvPr/>
        </p:nvSpPr>
        <p:spPr>
          <a:xfrm flipH="1">
            <a:off x="600232" y="5665173"/>
            <a:ext cx="59754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>
                <a:latin typeface="Gill Sans"/>
                <a:ea typeface="Gill Sans"/>
                <a:cs typeface="Gill Sans"/>
                <a:sym typeface="Gill Sans"/>
              </a:rPr>
              <a:t>Técnicas de preservación de alveolo y de aumento del reborde alveolar: Revisión de la literatura. García Gargallo M.*, Yassin García S.* y Bascones Martínez A. Peridoncia. Vol 28. No 2. Madrid. 2016.</a:t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1fc53ecc8badfd0_1"/>
          <p:cNvSpPr txBox="1"/>
          <p:nvPr>
            <p:ph type="title"/>
          </p:nvPr>
        </p:nvSpPr>
        <p:spPr>
          <a:xfrm>
            <a:off x="890279" y="2858253"/>
            <a:ext cx="4486800" cy="1141500"/>
          </a:xfrm>
          <a:prstGeom prst="rect">
            <a:avLst/>
          </a:prstGeom>
        </p:spPr>
        <p:txBody>
          <a:bodyPr anchorCtr="1" anchor="ctr" bIns="182875" lIns="182875" spcFirstLastPara="1" rIns="182875" wrap="square" tIns="1828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/>
              <a:t>¿Cómo minimizar la pérdida ósea?</a:t>
            </a:r>
            <a:endParaRPr b="1"/>
          </a:p>
        </p:txBody>
      </p:sp>
      <p:sp>
        <p:nvSpPr>
          <p:cNvPr id="142" name="Google Shape;142;g71fc53ecc8badfd0_1"/>
          <p:cNvSpPr txBox="1"/>
          <p:nvPr>
            <p:ph idx="1" type="body"/>
          </p:nvPr>
        </p:nvSpPr>
        <p:spPr>
          <a:xfrm>
            <a:off x="6736075" y="804678"/>
            <a:ext cx="4815900" cy="5529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31800" lvl="0" marL="457200" rtl="0" algn="just">
              <a:spcBef>
                <a:spcPts val="1000"/>
              </a:spcBef>
              <a:spcAft>
                <a:spcPts val="0"/>
              </a:spcAft>
              <a:buSzPts val="3200"/>
              <a:buChar char="•"/>
            </a:pPr>
            <a:r>
              <a:rPr b="1" lang="es-MX" sz="3200"/>
              <a:t>Técnicas de preservación del alveolo post extracción.</a:t>
            </a:r>
            <a:endParaRPr b="1" sz="3200"/>
          </a:p>
          <a:p>
            <a:pPr indent="-431800" lvl="0" marL="457200" rtl="0" algn="just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b="1" lang="es-MX" sz="3200"/>
              <a:t>Colocación de una prótesis inmediata.</a:t>
            </a:r>
            <a:endParaRPr b="1" sz="3200"/>
          </a:p>
          <a:p>
            <a:pPr indent="-431800" lvl="0" marL="457200" rtl="0" algn="just"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b="1" lang="es-MX" sz="3200"/>
              <a:t>Colocación de implantes inmediatos.</a:t>
            </a:r>
            <a:endParaRPr b="1" sz="3200"/>
          </a:p>
        </p:txBody>
      </p:sp>
      <p:sp>
        <p:nvSpPr>
          <p:cNvPr id="143" name="Google Shape;143;g71fc53ecc8badfd0_1"/>
          <p:cNvSpPr txBox="1"/>
          <p:nvPr/>
        </p:nvSpPr>
        <p:spPr>
          <a:xfrm flipH="1">
            <a:off x="600232" y="5665173"/>
            <a:ext cx="59754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>
                <a:latin typeface="Gill Sans"/>
                <a:ea typeface="Gill Sans"/>
                <a:cs typeface="Gill Sans"/>
                <a:sym typeface="Gill Sans"/>
              </a:rPr>
              <a:t>Técnicas de preservación de alveolo y de aumento del reborde alveolar: Revisión de la literatura. García Gargallo M.*, Yassin García S.* y Bascones Martínez A. Peridoncia. Vol 28. No 2. Madrid. 2016.</a:t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71fc53ecc8badfd0_7"/>
          <p:cNvSpPr txBox="1"/>
          <p:nvPr>
            <p:ph type="title"/>
          </p:nvPr>
        </p:nvSpPr>
        <p:spPr>
          <a:xfrm>
            <a:off x="1037035" y="3237565"/>
            <a:ext cx="4486800" cy="1141500"/>
          </a:xfrm>
          <a:prstGeom prst="rect">
            <a:avLst/>
          </a:prstGeom>
        </p:spPr>
        <p:txBody>
          <a:bodyPr anchorCtr="1" anchor="ctr" bIns="182875" lIns="182875" spcFirstLastPara="1" rIns="182875" wrap="square" tIns="1828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/>
              <a:t>Técnicas de aumento de los tejidos.</a:t>
            </a:r>
            <a:endParaRPr b="1"/>
          </a:p>
        </p:txBody>
      </p:sp>
      <p:sp>
        <p:nvSpPr>
          <p:cNvPr id="149" name="Google Shape;149;g71fc53ecc8badfd0_7"/>
          <p:cNvSpPr txBox="1"/>
          <p:nvPr>
            <p:ph idx="1" type="body"/>
          </p:nvPr>
        </p:nvSpPr>
        <p:spPr>
          <a:xfrm>
            <a:off x="6736080" y="190172"/>
            <a:ext cx="4815900" cy="5248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9250" lvl="0" marL="457200" rtl="0" algn="l">
              <a:spcBef>
                <a:spcPts val="1000"/>
              </a:spcBef>
              <a:spcAft>
                <a:spcPts val="0"/>
              </a:spcAft>
              <a:buSzPts val="1900"/>
              <a:buChar char="•"/>
            </a:pPr>
            <a:r>
              <a:rPr b="1" lang="es-MX"/>
              <a:t>Injertos óseos.</a:t>
            </a:r>
            <a:endParaRPr b="1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b="1" lang="es-MX"/>
              <a:t>Distracción ósea.</a:t>
            </a:r>
            <a:endParaRPr b="1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b="1" lang="es-MX"/>
              <a:t>Injeros de tejidos blando.</a:t>
            </a:r>
            <a:endParaRPr b="1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pic>
        <p:nvPicPr>
          <p:cNvPr id="150" name="Google Shape;150;g71fc53ecc8badfd0_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56351" y="1717627"/>
            <a:ext cx="5975349" cy="219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g71fc53ecc8badfd0_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 rot="10800000">
            <a:off x="7913275" y="3911525"/>
            <a:ext cx="3638699" cy="2729024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g71fc53ecc8badfd0_7"/>
          <p:cNvSpPr txBox="1"/>
          <p:nvPr/>
        </p:nvSpPr>
        <p:spPr>
          <a:xfrm flipH="1">
            <a:off x="600232" y="5665173"/>
            <a:ext cx="5975400" cy="8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MX">
                <a:latin typeface="Gill Sans"/>
                <a:ea typeface="Gill Sans"/>
                <a:cs typeface="Gill Sans"/>
                <a:sym typeface="Gill Sans"/>
              </a:rPr>
              <a:t>Técnicas de preservación de alveolo y de aumento del reborde alveolar: Revisión de la literatura. García Gargallo M.*, Yassin García S.* y Bascones Martínez A. Peridoncia. Vol 28. No 2. Madrid. 2016.</a:t>
            </a:r>
            <a:endParaRPr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quete">
  <a:themeElements>
    <a:clrScheme name="Parcel">
      <a:dk1>
        <a:srgbClr val="000000"/>
      </a:dk1>
      <a:lt1>
        <a:srgbClr val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quete">
  <a:themeElements>
    <a:clrScheme name="Parcel">
      <a:dk1>
        <a:srgbClr val="000000"/>
      </a:dk1>
      <a:lt1>
        <a:srgbClr val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2021-08-16T08:21:51Z</dcterms:created>
  <dc:creator>Luis Antonio Aguilar Aguilar</dc:creator>
</cp:coreProperties>
</file>