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7" r:id="rId7"/>
    <p:sldId id="268" r:id="rId8"/>
    <p:sldId id="270" r:id="rId9"/>
    <p:sldId id="269" r:id="rId10"/>
    <p:sldId id="271" r:id="rId11"/>
    <p:sldId id="261"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2413452-4353-4A82-8553-5DEDC339840C}" type="datetimeFigureOut">
              <a:rPr lang="es-MX" smtClean="0"/>
              <a:t>20/08/2021</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0676A00-66ED-474F-A424-056905D53BC6}"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D2413452-4353-4A82-8553-5DEDC339840C}" type="datetimeFigureOut">
              <a:rPr lang="es-MX" smtClean="0"/>
              <a:t>20/08/2021</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0676A00-66ED-474F-A424-056905D53BC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2413452-4353-4A82-8553-5DEDC339840C}" type="datetimeFigureOut">
              <a:rPr lang="es-MX" smtClean="0"/>
              <a:t>20/08/2021</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C0676A00-66ED-474F-A424-056905D53BC6}"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D2413452-4353-4A82-8553-5DEDC339840C}" type="datetimeFigureOut">
              <a:rPr lang="es-MX" smtClean="0"/>
              <a:t>20/08/2021</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D2413452-4353-4A82-8553-5DEDC339840C}" type="datetimeFigureOut">
              <a:rPr lang="es-MX" smtClean="0"/>
              <a:t>20/08/2021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0676A00-66ED-474F-A424-056905D53BC6}" type="slidenum">
              <a:rPr lang="es-MX" smtClean="0"/>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2413452-4353-4A82-8553-5DEDC339840C}" type="datetimeFigureOut">
              <a:rPr lang="es-MX" smtClean="0"/>
              <a:t>20/08/2021</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0676A00-66ED-474F-A424-056905D53BC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5963" y="1772816"/>
            <a:ext cx="7772400" cy="1470025"/>
          </a:xfrm>
        </p:spPr>
        <p:txBody>
          <a:bodyPr/>
          <a:lstStyle/>
          <a:p>
            <a:r>
              <a:rPr lang="es-MX" dirty="0" smtClean="0"/>
              <a:t>Trastornos temporomandibulares</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08" y="3429000"/>
            <a:ext cx="447065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5"/>
          <p:cNvGrpSpPr>
            <a:grpSpLocks noChangeAspect="1"/>
          </p:cNvGrpSpPr>
          <p:nvPr/>
        </p:nvGrpSpPr>
        <p:grpSpPr bwMode="auto">
          <a:xfrm>
            <a:off x="117476" y="335428"/>
            <a:ext cx="8896350" cy="1323975"/>
            <a:chOff x="649" y="237"/>
            <a:chExt cx="5604" cy="834"/>
          </a:xfrm>
        </p:grpSpPr>
        <p:sp>
          <p:nvSpPr>
            <p:cNvPr id="24" name="AutoShape 4"/>
            <p:cNvSpPr>
              <a:spLocks noChangeAspect="1" noChangeArrowheads="1" noTextEdit="1"/>
            </p:cNvSpPr>
            <p:nvPr/>
          </p:nvSpPr>
          <p:spPr bwMode="auto">
            <a:xfrm>
              <a:off x="649" y="255"/>
              <a:ext cx="560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endParaRPr>
            </a:p>
          </p:txBody>
        </p:sp>
        <p:pic>
          <p:nvPicPr>
            <p:cNvPr id="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 y="237"/>
              <a:ext cx="513"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7"/>
            <p:cNvSpPr>
              <a:spLocks noChangeArrowheads="1"/>
            </p:cNvSpPr>
            <p:nvPr/>
          </p:nvSpPr>
          <p:spPr bwMode="auto">
            <a:xfrm>
              <a:off x="1238" y="346"/>
              <a:ext cx="15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7" name="Rectangle 8"/>
            <p:cNvSpPr>
              <a:spLocks noChangeArrowheads="1"/>
            </p:cNvSpPr>
            <p:nvPr/>
          </p:nvSpPr>
          <p:spPr bwMode="auto">
            <a:xfrm>
              <a:off x="2235" y="346"/>
              <a:ext cx="15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8" name="Rectangle 9"/>
            <p:cNvSpPr>
              <a:spLocks noChangeArrowheads="1"/>
            </p:cNvSpPr>
            <p:nvPr/>
          </p:nvSpPr>
          <p:spPr bwMode="auto">
            <a:xfrm>
              <a:off x="2322" y="346"/>
              <a:ext cx="238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dirty="0" smtClean="0">
                  <a:ln>
                    <a:noFill/>
                  </a:ln>
                  <a:effectLst/>
                  <a:uLnTx/>
                  <a:uFillTx/>
                  <a:latin typeface="Cambria" pitchFamily="18" charset="0"/>
                  <a:cs typeface="Arial" pitchFamily="34" charset="0"/>
                </a:rPr>
                <a:t>Instituto Politécnico Nacional </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29" name="Rectangle 10"/>
            <p:cNvSpPr>
              <a:spLocks noChangeArrowheads="1"/>
            </p:cNvSpPr>
            <p:nvPr/>
          </p:nvSpPr>
          <p:spPr bwMode="auto">
            <a:xfrm>
              <a:off x="4642" y="346"/>
              <a:ext cx="155"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23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0" name="Rectangle 11"/>
            <p:cNvSpPr>
              <a:spLocks noChangeArrowheads="1"/>
            </p:cNvSpPr>
            <p:nvPr/>
          </p:nvSpPr>
          <p:spPr bwMode="auto">
            <a:xfrm>
              <a:off x="1224" y="584"/>
              <a:ext cx="4345" cy="31"/>
            </a:xfrm>
            <a:prstGeom prst="rect">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endParaRPr>
            </a:p>
          </p:txBody>
        </p:sp>
        <p:sp>
          <p:nvSpPr>
            <p:cNvPr id="31" name="Rectangle 12"/>
            <p:cNvSpPr>
              <a:spLocks noChangeArrowheads="1"/>
            </p:cNvSpPr>
            <p:nvPr/>
          </p:nvSpPr>
          <p:spPr bwMode="auto">
            <a:xfrm>
              <a:off x="1224" y="570"/>
              <a:ext cx="4345" cy="7"/>
            </a:xfrm>
            <a:prstGeom prst="rect">
              <a:avLst/>
            </a:prstGeom>
            <a:solidFill>
              <a:srgbClr val="622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prstClr val="black"/>
                </a:solidFill>
                <a:effectLst/>
                <a:uLnTx/>
                <a:uFillTx/>
              </a:endParaRPr>
            </a:p>
          </p:txBody>
        </p:sp>
        <p:sp>
          <p:nvSpPr>
            <p:cNvPr id="32" name="Rectangle 13"/>
            <p:cNvSpPr>
              <a:spLocks noChangeArrowheads="1"/>
            </p:cNvSpPr>
            <p:nvPr/>
          </p:nvSpPr>
          <p:spPr bwMode="auto">
            <a:xfrm>
              <a:off x="1857" y="613"/>
              <a:ext cx="15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smtClean="0">
                  <a:ln>
                    <a:noFill/>
                  </a:ln>
                  <a:effectLst/>
                  <a:uLnTx/>
                  <a:uFillTx/>
                  <a:latin typeface="Cambria" pitchFamily="18" charset="0"/>
                  <a:cs typeface="Arial" pitchFamily="34" charset="0"/>
                </a:rPr>
                <a:t>Centro Interdisciplinario</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3" name="Rectangle 14"/>
            <p:cNvSpPr>
              <a:spLocks noChangeArrowheads="1"/>
            </p:cNvSpPr>
            <p:nvPr/>
          </p:nvSpPr>
          <p:spPr bwMode="auto">
            <a:xfrm>
              <a:off x="3350" y="613"/>
              <a:ext cx="1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4" name="Rectangle 15"/>
            <p:cNvSpPr>
              <a:spLocks noChangeArrowheads="1"/>
            </p:cNvSpPr>
            <p:nvPr/>
          </p:nvSpPr>
          <p:spPr bwMode="auto">
            <a:xfrm>
              <a:off x="3381" y="613"/>
              <a:ext cx="3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smtClean="0">
                  <a:ln>
                    <a:noFill/>
                  </a:ln>
                  <a:effectLst/>
                  <a:uLnTx/>
                  <a:uFillTx/>
                  <a:latin typeface="Cambria" pitchFamily="18" charset="0"/>
                  <a:cs typeface="Arial" pitchFamily="34" charset="0"/>
                </a:rPr>
                <a:t>  de C</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5" name="Rectangle 16"/>
            <p:cNvSpPr>
              <a:spLocks noChangeArrowheads="1"/>
            </p:cNvSpPr>
            <p:nvPr/>
          </p:nvSpPr>
          <p:spPr bwMode="auto">
            <a:xfrm>
              <a:off x="3716" y="603"/>
              <a:ext cx="11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err="1" smtClean="0">
                  <a:ln>
                    <a:noFill/>
                  </a:ln>
                  <a:effectLst/>
                  <a:uLnTx/>
                  <a:uFillTx/>
                  <a:latin typeface="Cambria" pitchFamily="18" charset="0"/>
                  <a:cs typeface="Arial" pitchFamily="34" charset="0"/>
                </a:rPr>
                <a:t>iencias</a:t>
              </a:r>
              <a:r>
                <a:rPr kumimoji="0" lang="es-MX" altLang="es-MX" sz="1800" b="0" i="0" u="none" strike="noStrike" kern="0" cap="none" spc="0" normalizeH="0" baseline="0" noProof="0" dirty="0" smtClean="0">
                  <a:ln>
                    <a:noFill/>
                  </a:ln>
                  <a:effectLst/>
                  <a:uLnTx/>
                  <a:uFillTx/>
                  <a:latin typeface="Cambria" pitchFamily="18" charset="0"/>
                  <a:cs typeface="Arial" pitchFamily="34" charset="0"/>
                </a:rPr>
                <a:t> de la Salud</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6" name="Rectangle 17"/>
            <p:cNvSpPr>
              <a:spLocks noChangeArrowheads="1"/>
            </p:cNvSpPr>
            <p:nvPr/>
          </p:nvSpPr>
          <p:spPr bwMode="auto">
            <a:xfrm>
              <a:off x="4933" y="613"/>
              <a:ext cx="1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7" name="Rectangle 18"/>
            <p:cNvSpPr>
              <a:spLocks noChangeArrowheads="1"/>
            </p:cNvSpPr>
            <p:nvPr/>
          </p:nvSpPr>
          <p:spPr bwMode="auto">
            <a:xfrm>
              <a:off x="3136" y="812"/>
              <a:ext cx="7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dirty="0" smtClean="0">
                  <a:ln>
                    <a:noFill/>
                  </a:ln>
                  <a:effectLst/>
                  <a:uLnTx/>
                  <a:uFillTx/>
                  <a:latin typeface="Cambria" pitchFamily="18" charset="0"/>
                  <a:cs typeface="Arial" pitchFamily="34" charset="0"/>
                </a:rPr>
                <a:t>“OCLUSIÓN”</a:t>
              </a:r>
              <a:endParaRPr kumimoji="0" lang="es-MX" altLang="es-MX" sz="1800" b="0" i="0" u="none" strike="noStrike" kern="0" cap="none" spc="0" normalizeH="0" baseline="0" noProof="0" dirty="0" smtClean="0">
                <a:ln>
                  <a:noFill/>
                </a:ln>
                <a:effectLst/>
                <a:uLnTx/>
                <a:uFillTx/>
                <a:cs typeface="Arial" pitchFamily="34" charset="0"/>
              </a:endParaRPr>
            </a:p>
          </p:txBody>
        </p:sp>
        <p:sp>
          <p:nvSpPr>
            <p:cNvPr id="38" name="Rectangle 19"/>
            <p:cNvSpPr>
              <a:spLocks noChangeArrowheads="1"/>
            </p:cNvSpPr>
            <p:nvPr/>
          </p:nvSpPr>
          <p:spPr bwMode="auto">
            <a:xfrm>
              <a:off x="1987" y="779"/>
              <a:ext cx="12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800" b="0" i="0" u="none" strike="noStrike" kern="0" cap="none" spc="0" normalizeH="0" baseline="0" noProof="0" smtClean="0">
                  <a:ln>
                    <a:noFill/>
                  </a:ln>
                  <a:solidFill>
                    <a:srgbClr val="000000"/>
                  </a:solidFill>
                  <a:effectLst/>
                  <a:uLnTx/>
                  <a:uFillTx/>
                  <a:latin typeface="Cambria" pitchFamily="18"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9" name="Rectangle 20"/>
            <p:cNvSpPr>
              <a:spLocks noChangeArrowheads="1"/>
            </p:cNvSpPr>
            <p:nvPr/>
          </p:nvSpPr>
          <p:spPr bwMode="auto">
            <a:xfrm>
              <a:off x="2018" y="807"/>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altLang="es-MX" sz="1400" b="0" i="0" u="none" strike="noStrike" kern="0" cap="none" spc="0" normalizeH="0" baseline="0" noProof="0" smtClean="0">
                  <a:ln>
                    <a:noFill/>
                  </a:ln>
                  <a:solidFill>
                    <a:srgbClr val="000000"/>
                  </a:solidFill>
                  <a:effectLst/>
                  <a:uLnTx/>
                  <a:uFillTx/>
                  <a:latin typeface="Calibri" pitchFamily="34" charset="0"/>
                  <a:cs typeface="Arial" pitchFamily="34" charset="0"/>
                </a:rPr>
                <a:t> </a:t>
              </a:r>
              <a:endParaRPr kumimoji="0" lang="es-MX" altLang="es-MX"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pic>
          <p:nvPicPr>
            <p:cNvPr id="4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 y="292"/>
              <a:ext cx="604"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7574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29600" cy="4525963"/>
          </a:xfrm>
        </p:spPr>
        <p:txBody>
          <a:bodyPr>
            <a:normAutofit/>
          </a:bodyPr>
          <a:lstStyle/>
          <a:p>
            <a:r>
              <a:rPr lang="es-MX" dirty="0"/>
              <a:t>Tratamiento </a:t>
            </a:r>
            <a:r>
              <a:rPr lang="es-MX" dirty="0" smtClean="0"/>
              <a:t>oclusal</a:t>
            </a:r>
          </a:p>
          <a:p>
            <a:pPr marL="0" indent="0">
              <a:buNone/>
            </a:pPr>
            <a:r>
              <a:rPr lang="es-MX" dirty="0"/>
              <a:t>En trastornos inflamatorios o degenerativos de</a:t>
            </a:r>
          </a:p>
          <a:p>
            <a:pPr marL="0" indent="0">
              <a:buNone/>
            </a:pPr>
            <a:r>
              <a:rPr lang="es-MX" dirty="0"/>
              <a:t>la ATM se emplean férulas, como la férula </a:t>
            </a:r>
            <a:r>
              <a:rPr lang="es-MX" dirty="0" smtClean="0"/>
              <a:t>céntrica mandibular</a:t>
            </a:r>
            <a:r>
              <a:rPr lang="es-MX" dirty="0"/>
              <a:t>, que determinan una posición </a:t>
            </a:r>
            <a:r>
              <a:rPr lang="es-MX" dirty="0" smtClean="0"/>
              <a:t>oclusal estable </a:t>
            </a:r>
            <a:r>
              <a:rPr lang="es-MX" dirty="0"/>
              <a:t>en que la articulación no sufra un </a:t>
            </a:r>
            <a:r>
              <a:rPr lang="es-MX" dirty="0" smtClean="0"/>
              <a:t>traumatismo adicional.</a:t>
            </a:r>
          </a:p>
          <a:p>
            <a:r>
              <a:rPr lang="es-MX" dirty="0"/>
              <a:t> </a:t>
            </a:r>
            <a:r>
              <a:rPr lang="es-MX" dirty="0" smtClean="0"/>
              <a:t>Ultrasonido</a:t>
            </a:r>
          </a:p>
          <a:p>
            <a:r>
              <a:rPr lang="es-MX" dirty="0"/>
              <a:t>Tratamiento </a:t>
            </a:r>
            <a:r>
              <a:rPr lang="es-MX" dirty="0" smtClean="0"/>
              <a:t>quirúrgico (</a:t>
            </a:r>
            <a:r>
              <a:rPr lang="es-MX" dirty="0" err="1" smtClean="0"/>
              <a:t>Artrocentesis</a:t>
            </a:r>
            <a:r>
              <a:rPr lang="es-MX" dirty="0" smtClean="0"/>
              <a:t> </a:t>
            </a:r>
            <a:r>
              <a:rPr lang="es-MX" dirty="0"/>
              <a:t>y </a:t>
            </a:r>
            <a:r>
              <a:rPr lang="es-MX" dirty="0" smtClean="0"/>
              <a:t>Artroscopia)</a:t>
            </a:r>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7586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978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8229600" cy="4525963"/>
          </a:xfrm>
        </p:spPr>
        <p:txBody>
          <a:bodyPr>
            <a:normAutofit/>
          </a:bodyPr>
          <a:lstStyle/>
          <a:p>
            <a:pPr lvl="0"/>
            <a:r>
              <a:rPr lang="es-MX" dirty="0"/>
              <a:t>Martínez Ross Erick. Oclusión Orgánica. Editorial Salvat México, 1985</a:t>
            </a:r>
          </a:p>
          <a:p>
            <a:pPr lvl="0"/>
            <a:r>
              <a:rPr lang="es-MX" dirty="0"/>
              <a:t>Mc Neil Charles. Fundamentos Científicos y Aplicaciones Prácticas de Oclusión. Editorial </a:t>
            </a:r>
            <a:r>
              <a:rPr lang="es-MX" dirty="0" err="1"/>
              <a:t>Quintessence</a:t>
            </a:r>
            <a:r>
              <a:rPr lang="es-MX" dirty="0"/>
              <a:t>, 2005</a:t>
            </a:r>
          </a:p>
          <a:p>
            <a:pPr lvl="0"/>
            <a:r>
              <a:rPr lang="es-MX" dirty="0" err="1"/>
              <a:t>Okenson</a:t>
            </a:r>
            <a:r>
              <a:rPr lang="es-MX" dirty="0"/>
              <a:t> J </a:t>
            </a:r>
            <a:r>
              <a:rPr lang="es-MX" dirty="0" err="1"/>
              <a:t>Oclusion</a:t>
            </a:r>
            <a:r>
              <a:rPr lang="es-MX" dirty="0"/>
              <a:t> y Afecciones Temporomandibulares. Editorial </a:t>
            </a:r>
            <a:r>
              <a:rPr lang="es-MX" dirty="0" err="1"/>
              <a:t>Elsevier</a:t>
            </a:r>
            <a:r>
              <a:rPr lang="es-MX" dirty="0"/>
              <a:t>, 2008</a:t>
            </a:r>
          </a:p>
          <a:p>
            <a:endParaRPr lang="es-MX" dirty="0" smtClean="0"/>
          </a:p>
        </p:txBody>
      </p:sp>
      <p:sp>
        <p:nvSpPr>
          <p:cNvPr id="4" name="AutoShape 2" descr="Cuidado con los A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98327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Trastornos temporomandibulares</a:t>
            </a:r>
          </a:p>
        </p:txBody>
      </p:sp>
      <p:sp>
        <p:nvSpPr>
          <p:cNvPr id="3" name="2 Marcador de contenido"/>
          <p:cNvSpPr>
            <a:spLocks noGrp="1"/>
          </p:cNvSpPr>
          <p:nvPr>
            <p:ph idx="1"/>
          </p:nvPr>
        </p:nvSpPr>
        <p:spPr/>
        <p:txBody>
          <a:bodyPr/>
          <a:lstStyle/>
          <a:p>
            <a:r>
              <a:rPr lang="es-MX" dirty="0"/>
              <a:t>Los trastornos temporomandibulares (TTM), abarcan un </a:t>
            </a:r>
            <a:r>
              <a:rPr lang="es-MX" dirty="0" smtClean="0"/>
              <a:t>conjunto de </a:t>
            </a:r>
            <a:r>
              <a:rPr lang="es-MX" dirty="0"/>
              <a:t>problemas clínicos que comprometen diferentes </a:t>
            </a:r>
            <a:r>
              <a:rPr lang="es-MX" dirty="0" smtClean="0"/>
              <a:t>estructuras anatómicas </a:t>
            </a:r>
            <a:r>
              <a:rPr lang="es-MX" dirty="0"/>
              <a:t>como son: músculos de la </a:t>
            </a:r>
            <a:r>
              <a:rPr lang="es-MX" dirty="0" smtClean="0"/>
              <a:t>masticación, la </a:t>
            </a:r>
            <a:r>
              <a:rPr lang="es-MX" dirty="0"/>
              <a:t>articulación </a:t>
            </a:r>
            <a:r>
              <a:rPr lang="es-MX" dirty="0" err="1" smtClean="0"/>
              <a:t>temporomandibular</a:t>
            </a:r>
            <a:r>
              <a:rPr lang="es-MX" dirty="0" smtClean="0"/>
              <a:t> </a:t>
            </a:r>
            <a:r>
              <a:rPr lang="es-MX" dirty="0"/>
              <a:t>y estructuras asociadas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581128"/>
            <a:ext cx="4729708" cy="193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0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Trastornos temporomandibulares</a:t>
            </a:r>
          </a:p>
        </p:txBody>
      </p:sp>
      <p:sp>
        <p:nvSpPr>
          <p:cNvPr id="3" name="2 Marcador de contenido"/>
          <p:cNvSpPr>
            <a:spLocks noGrp="1"/>
          </p:cNvSpPr>
          <p:nvPr>
            <p:ph idx="1"/>
          </p:nvPr>
        </p:nvSpPr>
        <p:spPr/>
        <p:txBody>
          <a:bodyPr>
            <a:normAutofit/>
          </a:bodyPr>
          <a:lstStyle/>
          <a:p>
            <a:r>
              <a:rPr lang="es-MX" dirty="0"/>
              <a:t>S</a:t>
            </a:r>
            <a:r>
              <a:rPr lang="es-MX" dirty="0" smtClean="0"/>
              <a:t>e </a:t>
            </a:r>
            <a:r>
              <a:rPr lang="es-MX" dirty="0"/>
              <a:t>caracterizan </a:t>
            </a:r>
            <a:r>
              <a:rPr lang="es-MX" dirty="0" smtClean="0"/>
              <a:t>clínicamente por </a:t>
            </a:r>
            <a:r>
              <a:rPr lang="es-MX" dirty="0"/>
              <a:t>dolor en músculos de la masticación, área </a:t>
            </a:r>
            <a:r>
              <a:rPr lang="es-MX" dirty="0" err="1" smtClean="0"/>
              <a:t>preauricular</a:t>
            </a:r>
            <a:r>
              <a:rPr lang="es-MX" dirty="0" smtClean="0"/>
              <a:t> o </a:t>
            </a:r>
            <a:r>
              <a:rPr lang="es-MX" dirty="0"/>
              <a:t>directamente en la articulación (usualmente </a:t>
            </a:r>
            <a:r>
              <a:rPr lang="es-MX" dirty="0" smtClean="0"/>
              <a:t>agravado por </a:t>
            </a:r>
            <a:r>
              <a:rPr lang="es-MX" dirty="0"/>
              <a:t>la manipulación y alteración de los </a:t>
            </a:r>
            <a:r>
              <a:rPr lang="es-MX" dirty="0" smtClean="0"/>
              <a:t>movimientos mandibulares </a:t>
            </a:r>
            <a:r>
              <a:rPr lang="es-MX" dirty="0"/>
              <a:t>principalmente debido a limitación del movimiento</a:t>
            </a:r>
            <a:r>
              <a:rPr lang="es-MX" dirty="0" smtClean="0"/>
              <a:t>), presencia </a:t>
            </a:r>
            <a:r>
              <a:rPr lang="es-MX" dirty="0"/>
              <a:t>de ruidos articulares como </a:t>
            </a:r>
            <a:r>
              <a:rPr lang="es-MX" dirty="0" smtClean="0"/>
              <a:t>crepitación y chasquidos.</a:t>
            </a:r>
            <a:endParaRPr lang="es-MX" dirty="0"/>
          </a:p>
        </p:txBody>
      </p:sp>
    </p:spTree>
    <p:extLst>
      <p:ext uri="{BB962C8B-B14F-4D97-AF65-F5344CB8AC3E}">
        <p14:creationId xmlns:p14="http://schemas.microsoft.com/office/powerpoint/2010/main" val="363801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Trastornos temporomandibulares</a:t>
            </a:r>
          </a:p>
        </p:txBody>
      </p:sp>
      <p:sp>
        <p:nvSpPr>
          <p:cNvPr id="3" name="2 Marcador de contenido"/>
          <p:cNvSpPr>
            <a:spLocks noGrp="1"/>
          </p:cNvSpPr>
          <p:nvPr>
            <p:ph idx="1"/>
          </p:nvPr>
        </p:nvSpPr>
        <p:spPr/>
        <p:txBody>
          <a:bodyPr/>
          <a:lstStyle/>
          <a:p>
            <a:r>
              <a:rPr lang="es-MX" dirty="0"/>
              <a:t>En la mayoría de los casos, el dolor y la incomodidad asociados con los trastornos de la ATM son temporales y pueden aliviarse con atención </a:t>
            </a:r>
            <a:r>
              <a:rPr lang="es-MX" dirty="0" err="1"/>
              <a:t>autoadministrada</a:t>
            </a:r>
            <a:r>
              <a:rPr lang="es-MX" dirty="0"/>
              <a:t> o tratamientos no quirúrgicos. La cirugía suele ser el último recurso después de que las medidas conservadoras han fallado, pero algunas personas con trastornos de la ATM pueden beneficiarse de los tratamientos quirúrgicos.</a:t>
            </a:r>
          </a:p>
        </p:txBody>
      </p:sp>
    </p:spTree>
    <p:extLst>
      <p:ext uri="{BB962C8B-B14F-4D97-AF65-F5344CB8AC3E}">
        <p14:creationId xmlns:p14="http://schemas.microsoft.com/office/powerpoint/2010/main" val="2638110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2628900"/>
            <a:ext cx="4627915" cy="26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a:t>Síntomas</a:t>
            </a:r>
          </a:p>
        </p:txBody>
      </p:sp>
      <p:sp>
        <p:nvSpPr>
          <p:cNvPr id="3" name="2 Marcador de contenido"/>
          <p:cNvSpPr>
            <a:spLocks noGrp="1"/>
          </p:cNvSpPr>
          <p:nvPr>
            <p:ph idx="1"/>
          </p:nvPr>
        </p:nvSpPr>
        <p:spPr/>
        <p:txBody>
          <a:bodyPr>
            <a:normAutofit fontScale="92500" lnSpcReduction="20000"/>
          </a:bodyPr>
          <a:lstStyle/>
          <a:p>
            <a:pPr marL="0" indent="0">
              <a:buNone/>
            </a:pPr>
            <a:r>
              <a:rPr lang="es-MX" dirty="0" smtClean="0"/>
              <a:t>Entre </a:t>
            </a:r>
            <a:r>
              <a:rPr lang="es-MX" dirty="0"/>
              <a:t>los signos y los síntomas de los trastornos temporomandibulares se pueden incluir los siguientes</a:t>
            </a:r>
            <a:r>
              <a:rPr lang="es-MX" dirty="0" smtClean="0"/>
              <a:t>:</a:t>
            </a:r>
            <a:endParaRPr lang="es-MX" dirty="0"/>
          </a:p>
          <a:p>
            <a:r>
              <a:rPr lang="es-MX" dirty="0"/>
              <a:t>Dolor o sensibilidad al tacto en la mandíbula</a:t>
            </a:r>
          </a:p>
          <a:p>
            <a:r>
              <a:rPr lang="es-MX" dirty="0"/>
              <a:t>Dolor en una o ambas articulaciones temporomandibulares</a:t>
            </a:r>
          </a:p>
          <a:p>
            <a:r>
              <a:rPr lang="es-MX" dirty="0"/>
              <a:t>Dolor intenso dentro o del oído o a su alrededor</a:t>
            </a:r>
          </a:p>
          <a:p>
            <a:r>
              <a:rPr lang="es-MX" dirty="0"/>
              <a:t>Dificultad para masticar o dolor al masticar</a:t>
            </a:r>
          </a:p>
          <a:p>
            <a:r>
              <a:rPr lang="es-MX" dirty="0"/>
              <a:t>Dolor intenso en la cara</a:t>
            </a:r>
          </a:p>
          <a:p>
            <a:r>
              <a:rPr lang="es-MX" dirty="0"/>
              <a:t>Bloqueo de la articulación, lo que dificulta abrir o cerrar la boca</a:t>
            </a:r>
          </a:p>
          <a:p>
            <a:r>
              <a:rPr lang="es-MX" dirty="0"/>
              <a:t>Los trastornos temporomandibulares también pueden provocar un chasquido o una sensación chirriante al abrir la boca o al masticar. </a:t>
            </a:r>
          </a:p>
        </p:txBody>
      </p:sp>
    </p:spTree>
    <p:extLst>
      <p:ext uri="{BB962C8B-B14F-4D97-AF65-F5344CB8AC3E}">
        <p14:creationId xmlns:p14="http://schemas.microsoft.com/office/powerpoint/2010/main" val="334625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Factores de </a:t>
            </a:r>
            <a:r>
              <a:rPr lang="es-MX" dirty="0" smtClean="0"/>
              <a:t>riesgo</a:t>
            </a:r>
            <a:endParaRPr lang="es-MX" dirty="0"/>
          </a:p>
        </p:txBody>
      </p:sp>
      <p:sp>
        <p:nvSpPr>
          <p:cNvPr id="3" name="2 Marcador de contenido"/>
          <p:cNvSpPr>
            <a:spLocks noGrp="1"/>
          </p:cNvSpPr>
          <p:nvPr>
            <p:ph idx="1"/>
          </p:nvPr>
        </p:nvSpPr>
        <p:spPr/>
        <p:txBody>
          <a:bodyPr>
            <a:normAutofit/>
          </a:bodyPr>
          <a:lstStyle/>
          <a:p>
            <a:pPr marL="0" indent="0">
              <a:buNone/>
            </a:pPr>
            <a:r>
              <a:rPr lang="es-MX" dirty="0" smtClean="0"/>
              <a:t>Algunos </a:t>
            </a:r>
            <a:r>
              <a:rPr lang="es-MX" dirty="0"/>
              <a:t>factores que pueden aumentar el riesgo de desarrollar trastornos temporomandibulares son los siguientes</a:t>
            </a:r>
            <a:r>
              <a:rPr lang="es-MX" dirty="0" smtClean="0"/>
              <a:t>:</a:t>
            </a:r>
            <a:endParaRPr lang="es-MX" dirty="0"/>
          </a:p>
          <a:p>
            <a:r>
              <a:rPr lang="es-MX" dirty="0"/>
              <a:t>Distintos tipos de artritis, como la artritis reumatoide o la artrosis</a:t>
            </a:r>
          </a:p>
          <a:p>
            <a:r>
              <a:rPr lang="es-MX" dirty="0"/>
              <a:t>Lesión de la mandíbula</a:t>
            </a:r>
          </a:p>
          <a:p>
            <a:r>
              <a:rPr lang="es-MX" dirty="0"/>
              <a:t>Rechinar o apretar los dientes a largo plazo (crónico)</a:t>
            </a:r>
          </a:p>
          <a:p>
            <a:r>
              <a:rPr lang="es-MX" dirty="0"/>
              <a:t>Ciertas enfermedades del tejido conectivo que causan problemas que pueden afectar la articulación </a:t>
            </a:r>
            <a:r>
              <a:rPr lang="es-MX" dirty="0" err="1"/>
              <a:t>temporomandibular</a:t>
            </a:r>
            <a:endParaRPr lang="es-MX" dirty="0"/>
          </a:p>
        </p:txBody>
      </p:sp>
    </p:spTree>
    <p:extLst>
      <p:ext uri="{BB962C8B-B14F-4D97-AF65-F5344CB8AC3E}">
        <p14:creationId xmlns:p14="http://schemas.microsoft.com/office/powerpoint/2010/main" val="180149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519" y="3861048"/>
            <a:ext cx="6552728" cy="261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smtClean="0"/>
              <a:t>Diagnóstico </a:t>
            </a:r>
            <a:endParaRPr lang="es-MX" dirty="0"/>
          </a:p>
        </p:txBody>
      </p:sp>
      <p:sp>
        <p:nvSpPr>
          <p:cNvPr id="3" name="2 Marcador de contenido"/>
          <p:cNvSpPr>
            <a:spLocks noGrp="1"/>
          </p:cNvSpPr>
          <p:nvPr>
            <p:ph idx="1"/>
          </p:nvPr>
        </p:nvSpPr>
        <p:spPr>
          <a:xfrm>
            <a:off x="395536" y="1340768"/>
            <a:ext cx="8229600" cy="4525963"/>
          </a:xfrm>
        </p:spPr>
        <p:txBody>
          <a:bodyPr>
            <a:normAutofit/>
          </a:bodyPr>
          <a:lstStyle/>
          <a:p>
            <a:r>
              <a:rPr lang="es-MX" dirty="0"/>
              <a:t>Con el diagnóstico adecuado de los TTM se </a:t>
            </a:r>
            <a:r>
              <a:rPr lang="es-MX" dirty="0" smtClean="0"/>
              <a:t>puede establecer </a:t>
            </a:r>
            <a:r>
              <a:rPr lang="es-MX" dirty="0"/>
              <a:t>de forma inmediata y oportuna el </a:t>
            </a:r>
            <a:r>
              <a:rPr lang="es-MX" dirty="0" smtClean="0"/>
              <a:t>plan de </a:t>
            </a:r>
            <a:r>
              <a:rPr lang="es-MX" dirty="0"/>
              <a:t>tratamiento correcto para restaurar o limitar </a:t>
            </a:r>
            <a:r>
              <a:rPr lang="es-MX" dirty="0" smtClean="0"/>
              <a:t>el daño </a:t>
            </a:r>
            <a:r>
              <a:rPr lang="es-MX" dirty="0"/>
              <a:t>de la articulación y de los elementos del </a:t>
            </a:r>
            <a:r>
              <a:rPr lang="es-MX" dirty="0" smtClean="0"/>
              <a:t>aparato </a:t>
            </a:r>
            <a:r>
              <a:rPr lang="es-MX" dirty="0" err="1" smtClean="0"/>
              <a:t>gnático</a:t>
            </a:r>
            <a:r>
              <a:rPr lang="es-MX" dirty="0" smtClean="0"/>
              <a:t>.</a:t>
            </a:r>
            <a:endParaRPr lang="es-MX" dirty="0"/>
          </a:p>
        </p:txBody>
      </p:sp>
    </p:spTree>
    <p:extLst>
      <p:ext uri="{BB962C8B-B14F-4D97-AF65-F5344CB8AC3E}">
        <p14:creationId xmlns:p14="http://schemas.microsoft.com/office/powerpoint/2010/main" val="3588169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Métodos de diagnóstico </a:t>
            </a:r>
            <a:endParaRPr lang="es-MX" dirty="0"/>
          </a:p>
        </p:txBody>
      </p:sp>
      <p:sp>
        <p:nvSpPr>
          <p:cNvPr id="3" name="2 Marcador de contenido"/>
          <p:cNvSpPr>
            <a:spLocks noGrp="1"/>
          </p:cNvSpPr>
          <p:nvPr>
            <p:ph idx="1"/>
          </p:nvPr>
        </p:nvSpPr>
        <p:spPr/>
        <p:txBody>
          <a:bodyPr/>
          <a:lstStyle/>
          <a:p>
            <a:r>
              <a:rPr lang="es-MX" dirty="0" smtClean="0"/>
              <a:t>Anamnesis</a:t>
            </a:r>
          </a:p>
          <a:p>
            <a:r>
              <a:rPr lang="es-MX" dirty="0" smtClean="0"/>
              <a:t>Exploración física </a:t>
            </a:r>
          </a:p>
          <a:p>
            <a:r>
              <a:rPr lang="es-MX" dirty="0" smtClean="0"/>
              <a:t>Análisis oclusal </a:t>
            </a:r>
          </a:p>
          <a:p>
            <a:r>
              <a:rPr lang="es-MX" dirty="0" smtClean="0"/>
              <a:t>Por imagen (radiografías)</a:t>
            </a:r>
          </a:p>
          <a:p>
            <a:endParaRPr lang="es-MX"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44824"/>
            <a:ext cx="3062114" cy="170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31809"/>
            <a:ext cx="1597149" cy="159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149080"/>
            <a:ext cx="3073524" cy="204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18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Tratamiento </a:t>
            </a:r>
            <a:endParaRPr lang="es-MX" dirty="0"/>
          </a:p>
        </p:txBody>
      </p:sp>
      <p:sp>
        <p:nvSpPr>
          <p:cNvPr id="3" name="2 Marcador de contenido"/>
          <p:cNvSpPr>
            <a:spLocks noGrp="1"/>
          </p:cNvSpPr>
          <p:nvPr>
            <p:ph idx="1"/>
          </p:nvPr>
        </p:nvSpPr>
        <p:spPr/>
        <p:txBody>
          <a:bodyPr>
            <a:normAutofit fontScale="85000" lnSpcReduction="20000"/>
          </a:bodyPr>
          <a:lstStyle/>
          <a:p>
            <a:pPr marL="0" indent="0">
              <a:buNone/>
            </a:pPr>
            <a:r>
              <a:rPr lang="es-MX" dirty="0"/>
              <a:t>Entre las medidas de tratamiento </a:t>
            </a:r>
            <a:r>
              <a:rPr lang="es-MX" dirty="0" smtClean="0"/>
              <a:t>conservador se </a:t>
            </a:r>
            <a:r>
              <a:rPr lang="es-MX" dirty="0"/>
              <a:t>encuentran</a:t>
            </a:r>
            <a:r>
              <a:rPr lang="es-MX" dirty="0" smtClean="0"/>
              <a:t>:</a:t>
            </a:r>
          </a:p>
          <a:p>
            <a:pPr marL="0" indent="0">
              <a:buNone/>
            </a:pPr>
            <a:r>
              <a:rPr lang="es-MX" dirty="0" smtClean="0"/>
              <a:t> </a:t>
            </a:r>
          </a:p>
          <a:p>
            <a:r>
              <a:rPr lang="es-MX" dirty="0"/>
              <a:t>A</a:t>
            </a:r>
            <a:r>
              <a:rPr lang="es-MX" dirty="0" smtClean="0"/>
              <a:t>plicación </a:t>
            </a:r>
            <a:r>
              <a:rPr lang="es-MX" dirty="0"/>
              <a:t>de calor húmedo o </a:t>
            </a:r>
            <a:r>
              <a:rPr lang="es-MX" dirty="0" smtClean="0"/>
              <a:t>compresas frías </a:t>
            </a:r>
            <a:r>
              <a:rPr lang="es-MX" dirty="0"/>
              <a:t>en la zona </a:t>
            </a:r>
            <a:r>
              <a:rPr lang="es-MX" dirty="0" smtClean="0"/>
              <a:t>afectada</a:t>
            </a:r>
          </a:p>
          <a:p>
            <a:r>
              <a:rPr lang="es-MX" dirty="0" smtClean="0"/>
              <a:t>Ejercicios de </a:t>
            </a:r>
            <a:r>
              <a:rPr lang="es-MX" dirty="0"/>
              <a:t>estiramiento según indicaciones del </a:t>
            </a:r>
            <a:r>
              <a:rPr lang="es-MX" dirty="0" smtClean="0"/>
              <a:t>fisioterapeuta</a:t>
            </a:r>
            <a:endParaRPr lang="es-MX" dirty="0"/>
          </a:p>
          <a:p>
            <a:r>
              <a:rPr lang="es-MX" dirty="0"/>
              <a:t>Los hábitos dietéticos son de mucho </a:t>
            </a:r>
            <a:r>
              <a:rPr lang="es-MX" dirty="0" smtClean="0"/>
              <a:t>interés, se </a:t>
            </a:r>
            <a:r>
              <a:rPr lang="es-MX" dirty="0"/>
              <a:t>aconseja ingerir alimentos blandos en general </a:t>
            </a:r>
            <a:r>
              <a:rPr lang="es-MX" dirty="0" smtClean="0"/>
              <a:t>y evitar </a:t>
            </a:r>
            <a:r>
              <a:rPr lang="es-MX" dirty="0"/>
              <a:t>alimentos duros o crujientes así como </a:t>
            </a:r>
            <a:r>
              <a:rPr lang="es-MX" dirty="0" smtClean="0"/>
              <a:t>alimentos masticables</a:t>
            </a:r>
            <a:r>
              <a:rPr lang="es-MX" dirty="0"/>
              <a:t>.</a:t>
            </a:r>
          </a:p>
          <a:p>
            <a:r>
              <a:rPr lang="es-MX" dirty="0"/>
              <a:t>El tratamiento farmacológico de primera </a:t>
            </a:r>
            <a:r>
              <a:rPr lang="es-MX" dirty="0" smtClean="0"/>
              <a:t/>
            </a:r>
            <a:br>
              <a:rPr lang="es-MX" dirty="0" smtClean="0"/>
            </a:br>
            <a:r>
              <a:rPr lang="es-MX" dirty="0" smtClean="0"/>
              <a:t>elección </a:t>
            </a:r>
            <a:r>
              <a:rPr lang="es-MX" dirty="0" smtClean="0"/>
              <a:t>consiste </a:t>
            </a:r>
            <a:r>
              <a:rPr lang="es-MX" dirty="0"/>
              <a:t>en antiinflamatorios </a:t>
            </a:r>
            <a:r>
              <a:rPr lang="es-MX" dirty="0" smtClean="0"/>
              <a:t/>
            </a:r>
            <a:br>
              <a:rPr lang="es-MX" dirty="0" smtClean="0"/>
            </a:br>
            <a:r>
              <a:rPr lang="es-MX" dirty="0" smtClean="0"/>
              <a:t>no </a:t>
            </a:r>
            <a:r>
              <a:rPr lang="es-MX" dirty="0" smtClean="0"/>
              <a:t>esteroideos (AINE</a:t>
            </a:r>
            <a:r>
              <a:rPr lang="es-MX" dirty="0"/>
              <a:t>) aunque se pueden usar analgésicos </a:t>
            </a:r>
            <a:r>
              <a:rPr lang="es-MX" dirty="0" smtClean="0"/>
              <a:t>más potentes </a:t>
            </a:r>
            <a:r>
              <a:rPr lang="es-MX" dirty="0"/>
              <a:t>como los narcóticos.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581127"/>
            <a:ext cx="2304256" cy="153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146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91</TotalTime>
  <Words>511</Words>
  <Application>Microsoft Office PowerPoint</Application>
  <PresentationFormat>Presentación en pantalla (4:3)</PresentationFormat>
  <Paragraphs>56</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Opulento</vt:lpstr>
      <vt:lpstr>Trastornos temporomandibulares</vt:lpstr>
      <vt:lpstr>Trastornos temporomandibulares</vt:lpstr>
      <vt:lpstr>Trastornos temporomandibulares</vt:lpstr>
      <vt:lpstr>Trastornos temporomandibulares</vt:lpstr>
      <vt:lpstr>Síntomas</vt:lpstr>
      <vt:lpstr>Factores de riesgo</vt:lpstr>
      <vt:lpstr>Diagnóstico </vt:lpstr>
      <vt:lpstr>Métodos de diagnóstico </vt:lpstr>
      <vt:lpstr>Tratamiento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Trastornos temporomandibulares</dc:title>
  <dc:creator>Diana</dc:creator>
  <cp:lastModifiedBy>Diana</cp:lastModifiedBy>
  <cp:revision>14</cp:revision>
  <dcterms:created xsi:type="dcterms:W3CDTF">2021-06-02T00:33:01Z</dcterms:created>
  <dcterms:modified xsi:type="dcterms:W3CDTF">2021-08-20T16:45:54Z</dcterms:modified>
</cp:coreProperties>
</file>