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52"/>
  </p:normalViewPr>
  <p:slideViewPr>
    <p:cSldViewPr snapToGrid="0" snapToObjects="1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485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21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503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50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31352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314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273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81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47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6271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10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A950213-4FD4-9646-843E-1E58F4AEB7E8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2F78946-0B69-D744-8EBB-4C043A235E4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955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aulavirtual.iberoamericana.edu.co/recursosel/documentos_para-descarga/Principios%20de%20aprendizaje%20y%20conducta%20-%20Domjan%209th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1B3C851-31C8-6794-2282-A9C0DF467386}"/>
              </a:ext>
            </a:extLst>
          </p:cNvPr>
          <p:cNvSpPr txBox="1"/>
          <p:nvPr/>
        </p:nvSpPr>
        <p:spPr>
          <a:xfrm>
            <a:off x="1839418" y="2237043"/>
            <a:ext cx="89029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5400" b="1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REFLEJOS Y PATRONES DE ACCIÓN MODAL</a:t>
            </a:r>
            <a:endParaRPr lang="es-MX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3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5BB764E-CF51-540E-8666-2C12B78E6456}"/>
              </a:ext>
            </a:extLst>
          </p:cNvPr>
          <p:cNvSpPr txBox="1"/>
          <p:nvPr/>
        </p:nvSpPr>
        <p:spPr>
          <a:xfrm>
            <a:off x="1265207" y="1240923"/>
            <a:ext cx="1019239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Un ligero soplo de aire dirigido a la córnea provoca 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parpadeo, un </a:t>
            </a: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golpe pequeño justo debajo de la rodilla provoca la extensión de la 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pierna, un ruido </a:t>
            </a: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fuerte produce un sobresalto. Todos esos casos son ejemplos de reflejos. 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Para </a:t>
            </a:r>
            <a:r>
              <a:rPr lang="es-ES_tradnl" sz="20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Domjan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(2010) </a:t>
            </a:r>
            <a:r>
              <a:rPr lang="es-ES_tradnl" sz="2000" dirty="0">
                <a:latin typeface="Book Antiqua" panose="02040602050305030304" pitchFamily="18" charset="0"/>
                <a:ea typeface="Calibri" panose="020F0502020204030204" pitchFamily="34" charset="0"/>
              </a:rPr>
              <a:t>u</a:t>
            </a:r>
            <a:r>
              <a:rPr lang="es-ES_tradnl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n </a:t>
            </a: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reflejo involucra dos eventos cercanamente relacionados: un estímulo provocador y una respuesta correspondiente, los cuales están, además, conectados. </a:t>
            </a:r>
            <a:endParaRPr lang="es-MX" sz="2000" dirty="0">
              <a:latin typeface="Book Antiqua" panose="02040602050305030304" pitchFamily="18" charset="0"/>
            </a:endParaRPr>
          </a:p>
        </p:txBody>
      </p:sp>
      <p:pic>
        <p:nvPicPr>
          <p:cNvPr id="7" name="Gráfico 6" descr="Engranajes">
            <a:extLst>
              <a:ext uri="{FF2B5EF4-FFF2-40B4-BE49-F238E27FC236}">
                <a16:creationId xmlns:a16="http://schemas.microsoft.com/office/drawing/2014/main" id="{EB71C2FF-17EF-9E71-A982-D0D2B8851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8007" y="93610"/>
            <a:ext cx="914400" cy="914400"/>
          </a:xfrm>
          <a:prstGeom prst="rect">
            <a:avLst/>
          </a:prstGeom>
        </p:spPr>
      </p:pic>
      <p:pic>
        <p:nvPicPr>
          <p:cNvPr id="1026" name="Picture 2" descr="4_ Percepcion y respuestas en los animales - Estímulos en plantas y animales">
            <a:extLst>
              <a:ext uri="{FF2B5EF4-FFF2-40B4-BE49-F238E27FC236}">
                <a16:creationId xmlns:a16="http://schemas.microsoft.com/office/drawing/2014/main" id="{98F9A69E-9B37-38EB-AB24-D5251A80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065" y="4054603"/>
            <a:ext cx="2035945" cy="220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2849808" y="355025"/>
            <a:ext cx="67364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REFLEJOS Y PATRONES</a:t>
            </a:r>
            <a:endParaRPr lang="es-ES" sz="4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8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 descr="Engranajes">
            <a:extLst>
              <a:ext uri="{FF2B5EF4-FFF2-40B4-BE49-F238E27FC236}">
                <a16:creationId xmlns:a16="http://schemas.microsoft.com/office/drawing/2014/main" id="{1837312A-E0CF-DDE8-E2D8-511E8288F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B5A145A-C3CA-0A32-22DC-554433F6F1BC}"/>
              </a:ext>
            </a:extLst>
          </p:cNvPr>
          <p:cNvSpPr txBox="1"/>
          <p:nvPr/>
        </p:nvSpPr>
        <p:spPr>
          <a:xfrm>
            <a:off x="1580073" y="414791"/>
            <a:ext cx="97349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presentación del estímulo es seguida por la respuesta y es raro que esta ocurra en ausencia del estímulo. </a:t>
            </a:r>
            <a:endParaRPr lang="es-ES_tradnl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Pongamos un ejemplo,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polvo en los conductos nasales provoca estornudos, que no ocurren en ausencia de la irritación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nasal, de esta manera la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especificidad de la relación entre un estímulo y su respuesta refleja acompañante es una consecuencia de la organización del sistema nervioso.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Para </a:t>
            </a:r>
            <a:r>
              <a:rPr lang="es-ES_tradnl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Domjan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(2010), el estímulo de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un reflejo activa una neurona sensorial (llamada también neurona aferente) que transmite el mensaje sensorial a la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médula espinal.</a:t>
            </a:r>
            <a:r>
              <a:rPr lang="es-MX" dirty="0" smtClean="0">
                <a:effectLst/>
                <a:latin typeface="Book Antiqua" panose="02040602050305030304" pitchFamily="18" charset="0"/>
              </a:rPr>
              <a:t> </a:t>
            </a:r>
            <a:endParaRPr lang="es-MX" dirty="0">
              <a:latin typeface="Book Antiqua" panose="02040602050305030304" pitchFamily="18" charset="0"/>
            </a:endParaRPr>
          </a:p>
        </p:txBody>
      </p:sp>
      <p:pic>
        <p:nvPicPr>
          <p:cNvPr id="2050" name="Picture 2" descr="La médula espinal: anatomía y fisiología">
            <a:extLst>
              <a:ext uri="{FF2B5EF4-FFF2-40B4-BE49-F238E27FC236}">
                <a16:creationId xmlns:a16="http://schemas.microsoft.com/office/drawing/2014/main" id="{AFCEFEED-2FDF-5AB8-3343-CF7C0430C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010" y="4156667"/>
            <a:ext cx="2862052" cy="201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76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5C20FFA-BF8D-F07F-A31B-46F2BF4CBAF0}"/>
              </a:ext>
            </a:extLst>
          </p:cNvPr>
          <p:cNvSpPr txBox="1"/>
          <p:nvPr/>
        </p:nvSpPr>
        <p:spPr>
          <a:xfrm>
            <a:off x="1482058" y="1414652"/>
            <a:ext cx="96711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es común que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neuronas sensorial y motora se comuniquen de manera directa; más bien, los impulsos de una hacia la otra son transmitidos al menos por una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interneurona </a:t>
            </a:r>
          </a:p>
          <a:p>
            <a:pPr algn="just">
              <a:lnSpc>
                <a:spcPct val="150000"/>
              </a:lnSpc>
            </a:pP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ES_tradnl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Domjan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2010).</a:t>
            </a:r>
          </a:p>
          <a:p>
            <a:pPr algn="just">
              <a:lnSpc>
                <a:spcPct val="150000"/>
              </a:lnSpc>
            </a:pP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circuitos neurales aseguran que determinadas neuronas sensoriales se conecten con el conjunto correspondiente de neuronas motoras. Debido a este “cableado” restringido, una respuesta refleja particular solo es provocada por un conjunto limitado de estímulos. </a:t>
            </a:r>
            <a:endParaRPr lang="es-ES_tradnl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neurona aferente, la interneurona</a:t>
            </a:r>
            <a:r>
              <a:rPr lang="es-MX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y la neurona eferente forman, en conjunto, el </a:t>
            </a:r>
            <a:r>
              <a:rPr lang="es-ES_tradnl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arco reflejo. </a:t>
            </a:r>
            <a:endParaRPr lang="es-MX" b="1" i="1" dirty="0">
              <a:latin typeface="Book Antiqua" panose="02040602050305030304" pitchFamily="18" charset="0"/>
            </a:endParaRPr>
          </a:p>
        </p:txBody>
      </p:sp>
      <p:pic>
        <p:nvPicPr>
          <p:cNvPr id="6" name="Gráfico 5" descr="Engranajes">
            <a:extLst>
              <a:ext uri="{FF2B5EF4-FFF2-40B4-BE49-F238E27FC236}">
                <a16:creationId xmlns:a16="http://schemas.microsoft.com/office/drawing/2014/main" id="{8A611975-516E-F8EA-972A-5D3B08F3A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  <p:pic>
        <p:nvPicPr>
          <p:cNvPr id="3074" name="Picture 2" descr="Neurona - Wikipedia, la enciclopedia libre">
            <a:extLst>
              <a:ext uri="{FF2B5EF4-FFF2-40B4-BE49-F238E27FC236}">
                <a16:creationId xmlns:a16="http://schemas.microsoft.com/office/drawing/2014/main" id="{DFCD5E4E-178D-0DD2-54C4-10A8A74A9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654" y="4670370"/>
            <a:ext cx="3214254" cy="173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652395" y="289321"/>
            <a:ext cx="487864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PROCESO NEURONAL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( ARCO REFLEJO)</a:t>
            </a:r>
            <a:endParaRPr lang="es-ES" sz="32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77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erebro Desenho Cerebro Png / Cerebro Hd Png – Impresionante libre  transparente png clipart imágenes descarga gratuita">
            <a:extLst>
              <a:ext uri="{FF2B5EF4-FFF2-40B4-BE49-F238E27FC236}">
                <a16:creationId xmlns:a16="http://schemas.microsoft.com/office/drawing/2014/main" id="{84C75A15-E2CA-4C0C-E36E-0C08643D8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877" y="4660587"/>
            <a:ext cx="2049001" cy="190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DB37860-7D59-5048-C1E1-BBD0D0A84E72}"/>
              </a:ext>
            </a:extLst>
          </p:cNvPr>
          <p:cNvSpPr txBox="1"/>
          <p:nvPr/>
        </p:nvSpPr>
        <p:spPr>
          <a:xfrm>
            <a:off x="1720969" y="809442"/>
            <a:ext cx="9734909" cy="4206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arco reflejo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 el menor número de conexiones neuronales que se necesitan para la acción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refleja (</a:t>
            </a:r>
            <a:r>
              <a:rPr lang="es-ES_tradnl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Domjan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2010),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aunque en la provocación de los reflejos también pueden participar otras estructuras neuronales. La mayoría de los reflejos contribuyen al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bienestar, por ejemplo,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muchos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animales,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estimulación dolorosa de una extremidad ocasiona la retirada o flexión de esa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extremidad, si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perro se golpea un dedo de la pata al caminar, automáticamente retira esa pata y al mismo tiempo extiende la pata opuesta. Esta combinación de respuestas aleja la primera pata de la fuente de dolor a la vez que permite que mantenga el equilibrio.</a:t>
            </a:r>
            <a:r>
              <a:rPr lang="es-MX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 smtClean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reflejos constituyen buena parte del repertorio conductual de los niños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_trad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recién 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nacidos (</a:t>
            </a:r>
            <a:r>
              <a:rPr lang="es-ES_tradnl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Domjan</a:t>
            </a:r>
            <a:r>
              <a:rPr lang="es-ES_tradnl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2010).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áfico 5" descr="Engranajes">
            <a:extLst>
              <a:ext uri="{FF2B5EF4-FFF2-40B4-BE49-F238E27FC236}">
                <a16:creationId xmlns:a16="http://schemas.microsoft.com/office/drawing/2014/main" id="{18C5086C-33DE-0EF3-AF7A-FC51080FF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720D691-AB7A-1D36-8ED6-9A43B4E87083}"/>
              </a:ext>
            </a:extLst>
          </p:cNvPr>
          <p:cNvSpPr txBox="1"/>
          <p:nvPr/>
        </p:nvSpPr>
        <p:spPr>
          <a:xfrm>
            <a:off x="1272395" y="1114953"/>
            <a:ext cx="9907439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_tradn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Las respuestas </a:t>
            </a:r>
            <a:r>
              <a:rPr lang="es-ES_tradnl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reflejas simples</a:t>
            </a:r>
            <a:r>
              <a:rPr lang="es-ES_tradn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como la contracción pupilar ante una luz brillante y las reacciones de sobresalto ante un ruido fuerte, son comunes en muchas especies. En contraste, otras formas de conducta provocada ocurren en una sola especie o en un pequeño grupo de especies 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relacionadas. Se </a:t>
            </a:r>
            <a:r>
              <a:rPr lang="es-ES_tradn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han identificado PAM típicos </a:t>
            </a:r>
            <a:r>
              <a:rPr lang="es-ES_tradnl" dirty="0" smtClean="0">
                <a:latin typeface="Arial" panose="020B0604020202020204" pitchFamily="34" charset="0"/>
                <a:ea typeface="Calibri" panose="020F0502020204030204" pitchFamily="34" charset="0"/>
              </a:rPr>
              <a:t>en algunas especies por ejemplo, 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aspectos </a:t>
            </a:r>
            <a:r>
              <a:rPr lang="es-ES_tradn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la conducta animal, como la conducta sexual, la defensa territorial, la agresión y la captura de la 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presa</a:t>
            </a:r>
            <a:r>
              <a:rPr lang="es-ES_tradnl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ES_tradnl" dirty="0" smtClean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s-ES_tradnl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Domjan</a:t>
            </a:r>
            <a:r>
              <a:rPr lang="es-ES_tradnl" dirty="0" smtClean="0">
                <a:latin typeface="Arial" panose="020B0604020202020204" pitchFamily="34" charset="0"/>
                <a:ea typeface="Calibri" panose="020F0502020204030204" pitchFamily="34" charset="0"/>
              </a:rPr>
              <a:t>, 2010).</a:t>
            </a:r>
            <a:endParaRPr lang="es-MX" dirty="0"/>
          </a:p>
        </p:txBody>
      </p:sp>
      <p:pic>
        <p:nvPicPr>
          <p:cNvPr id="5122" name="Picture 2" descr="Cerebro - Iconos gratis de médico">
            <a:extLst>
              <a:ext uri="{FF2B5EF4-FFF2-40B4-BE49-F238E27FC236}">
                <a16:creationId xmlns:a16="http://schemas.microsoft.com/office/drawing/2014/main" id="{0C71B840-041E-B85A-D471-1DEF25BC3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725" y="4115774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áfico 6" descr="Engranajes">
            <a:extLst>
              <a:ext uri="{FF2B5EF4-FFF2-40B4-BE49-F238E27FC236}">
                <a16:creationId xmlns:a16="http://schemas.microsoft.com/office/drawing/2014/main" id="{66070621-B57A-2FAC-677D-6096AFC58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96504" y="6589"/>
            <a:ext cx="914400" cy="9144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34063" y="393665"/>
            <a:ext cx="110214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PATRONES DE ACCIÓN MODAL (PAM)</a:t>
            </a:r>
            <a:endParaRPr lang="es-ES" sz="4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42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 descr="Engranajes">
            <a:extLst>
              <a:ext uri="{FF2B5EF4-FFF2-40B4-BE49-F238E27FC236}">
                <a16:creationId xmlns:a16="http://schemas.microsoft.com/office/drawing/2014/main" id="{9BE2216E-1664-9A0F-83B2-779C02E3A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8E2FB47-5DA8-8CE9-6B8F-345FAADEE4B0}"/>
              </a:ext>
            </a:extLst>
          </p:cNvPr>
          <p:cNvSpPr txBox="1"/>
          <p:nvPr/>
        </p:nvSpPr>
        <p:spPr>
          <a:xfrm>
            <a:off x="1590854" y="1994955"/>
            <a:ext cx="9396324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característica importante de los patrones de acción modal es que </a:t>
            </a:r>
            <a:r>
              <a:rPr lang="es-ES_tradnl" sz="1800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varía el umbral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provocar dichas actividades </a:t>
            </a: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ES_tradnl" dirty="0" err="1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Domjan</a:t>
            </a: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mismo estímulo puede tener efectos muy diferentes dependiendo del estado fisiológico del animal y de sus acciones recientes.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C316CD-2EEE-98FF-303F-C99721EC83DC}"/>
              </a:ext>
            </a:extLst>
          </p:cNvPr>
          <p:cNvSpPr txBox="1"/>
          <p:nvPr/>
        </p:nvSpPr>
        <p:spPr>
          <a:xfrm>
            <a:off x="1408262" y="3543846"/>
            <a:ext cx="976150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 ejemplo, las palomas torcazas empiezan su conducta sexual con una interacción de cortejo que culmina en la selección de un sitio para el nido y la cooperación del macho y la hembra en la construcción del mismo. En contraste, en el pez espinoso, una especie de peces pequeños, el macho establece primero el territorio y construye un nido. 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Estas diferencias existen en cada especie animal y en humanos. (</a:t>
            </a:r>
            <a:r>
              <a:rPr lang="es-ES_tradnl" sz="18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Domjan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2010)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53946" y="484649"/>
            <a:ext cx="843532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CARACTERÍSTICAS DE LOS PATRONES 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DE ACCIÓN MODAL</a:t>
            </a:r>
            <a:endParaRPr lang="es-ES" sz="32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35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CFF6F99-DFFF-3D28-F9A4-6943D804C1FD}"/>
              </a:ext>
            </a:extLst>
          </p:cNvPr>
          <p:cNvSpPr txBox="1"/>
          <p:nvPr/>
        </p:nvSpPr>
        <p:spPr>
          <a:xfrm>
            <a:off x="1617453" y="1004229"/>
            <a:ext cx="9717656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patrones de </a:t>
            </a:r>
            <a:r>
              <a:rPr lang="es-ES_tradnl" sz="1800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acción modal </a:t>
            </a: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están íntimamente involucrados con los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estímulos visuales, táctiles y 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olfativos, además de que son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importantes en las interacciones humanas sociales y sexuales. </a:t>
            </a:r>
            <a:endParaRPr lang="es-ES_tradnl" sz="1800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 ejemplo, l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industrias de los cosméticos y los perfumes 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tienen</a:t>
            </a: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éxito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porque aprovechan y realzan los 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estímulos, </a:t>
            </a:r>
            <a:r>
              <a:rPr lang="es-ES_tradnl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esto provoca</a:t>
            </a:r>
            <a:r>
              <a:rPr lang="es-ES_tradnl" sz="18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atracción social y la afiliación en los seres humanos.</a:t>
            </a:r>
            <a:endParaRPr lang="es-MX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áfico 5" descr="Engranajes">
            <a:extLst>
              <a:ext uri="{FF2B5EF4-FFF2-40B4-BE49-F238E27FC236}">
                <a16:creationId xmlns:a16="http://schemas.microsoft.com/office/drawing/2014/main" id="{E712EE3F-289C-0102-B36D-5868A26E9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  <p:pic>
        <p:nvPicPr>
          <p:cNvPr id="7170" name="Picture 2" descr="10 Datos importantes sobre los 5 sentidos">
            <a:extLst>
              <a:ext uri="{FF2B5EF4-FFF2-40B4-BE49-F238E27FC236}">
                <a16:creationId xmlns:a16="http://schemas.microsoft.com/office/drawing/2014/main" id="{86743C42-7010-FBED-D0C0-52F767A56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290" y="3528232"/>
            <a:ext cx="4189982" cy="236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5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BC011F0-EBC9-F480-583C-F64EAB1FF7D5}"/>
              </a:ext>
            </a:extLst>
          </p:cNvPr>
          <p:cNvSpPr txBox="1"/>
          <p:nvPr/>
        </p:nvSpPr>
        <p:spPr>
          <a:xfrm>
            <a:off x="1115683" y="1440317"/>
            <a:ext cx="11076317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</a:t>
            </a:r>
          </a:p>
          <a:p>
            <a:pPr algn="just">
              <a:lnSpc>
                <a:spcPct val="150000"/>
              </a:lnSpc>
            </a:pPr>
            <a:endParaRPr lang="es-ES_trad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s-MX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Domjan</a:t>
            </a: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(2010). </a:t>
            </a:r>
            <a:r>
              <a:rPr lang="es-MX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Principios de aprendizaje y conducta</a:t>
            </a: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.Cengage </a:t>
            </a:r>
            <a:r>
              <a:rPr lang="es-MX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es-MX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MX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http://aulavirtual.iberoamericana.edu.co/recursosel/documentos_para-descarga/Principios%20de%20aprendizaje%20y%20conducta%20-%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20Domjan%209th.pdf</a:t>
            </a:r>
            <a:endParaRPr lang="es-MX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áfico 5" descr="Engranajes">
            <a:extLst>
              <a:ext uri="{FF2B5EF4-FFF2-40B4-BE49-F238E27FC236}">
                <a16:creationId xmlns:a16="http://schemas.microsoft.com/office/drawing/2014/main" id="{63917CA5-2CA8-4672-18AF-C41ACAF2E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77018" y="21437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{7D6EE01D-3165-7D47-A857-9C1C2D1220B3}tf10001071</Template>
  <TotalTime>87</TotalTime>
  <Words>625</Words>
  <Application>Microsoft Office PowerPoint</Application>
  <PresentationFormat>Panorámica</PresentationFormat>
  <Paragraphs>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Gill Sans MT</vt:lpstr>
      <vt:lpstr>Impact</vt:lpstr>
      <vt:lpstr>Times New Roman</vt:lpstr>
      <vt:lpstr>Distintivo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Less</cp:lastModifiedBy>
  <cp:revision>10</cp:revision>
  <dcterms:created xsi:type="dcterms:W3CDTF">2022-06-05T22:50:54Z</dcterms:created>
  <dcterms:modified xsi:type="dcterms:W3CDTF">2022-11-06T19:57:19Z</dcterms:modified>
</cp:coreProperties>
</file>