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2" r:id="rId7"/>
    <p:sldId id="263" r:id="rId8"/>
    <p:sldId id="264"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88" autoAdjust="0"/>
    <p:restoredTop sz="94624" autoAdjust="0"/>
  </p:normalViewPr>
  <p:slideViewPr>
    <p:cSldViewPr>
      <p:cViewPr>
        <p:scale>
          <a:sx n="80" d="100"/>
          <a:sy n="80" d="100"/>
        </p:scale>
        <p:origin x="-546" y="150"/>
      </p:cViewPr>
      <p:guideLst>
        <p:guide orient="horz" pos="2160"/>
        <p:guide pos="2880"/>
      </p:guideLst>
    </p:cSldViewPr>
  </p:slideViewPr>
  <p:outlineViewPr>
    <p:cViewPr>
      <p:scale>
        <a:sx n="33" d="100"/>
        <a:sy n="33" d="100"/>
      </p:scale>
      <p:origin x="210" y="7843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17" name="16 Marcador de pie de página"/>
          <p:cNvSpPr>
            <a:spLocks noGrp="1"/>
          </p:cNvSpPr>
          <p:nvPr>
            <p:ph type="ftr" sz="quarter" idx="11"/>
          </p:nvPr>
        </p:nvSpPr>
        <p:spPr/>
        <p:txBody>
          <a:bodyPr/>
          <a:lstStyle/>
          <a:p>
            <a:endParaRPr lang="es-MX"/>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2505A432-37F0-4527-8E86-2AFA36725C62}" type="slidenum">
              <a:rPr lang="es-MX" smtClean="0"/>
              <a:t>‹Nº›</a:t>
            </a:fld>
            <a:endParaRPr lang="es-MX"/>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5" name="4 Marcador de pie de página"/>
          <p:cNvSpPr>
            <a:spLocks noGrp="1"/>
          </p:cNvSpPr>
          <p:nvPr>
            <p:ph type="ftr" sz="quarter" idx="11"/>
          </p:nvPr>
        </p:nvSpPr>
        <p:spPr>
          <a:xfrm>
            <a:off x="800100" y="6172200"/>
            <a:ext cx="4000500" cy="457200"/>
          </a:xfrm>
        </p:spPr>
        <p:txBody>
          <a:bodyPr/>
          <a:lstStyle/>
          <a:p>
            <a:endParaRPr lang="es-MX"/>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2505A432-37F0-4527-8E86-2AFA36725C62}"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505A432-37F0-4527-8E86-2AFA36725C62}" type="slidenum">
              <a:rPr lang="es-MX" smtClean="0"/>
              <a:t>‹Nº›</a:t>
            </a:fld>
            <a:endParaRPr lang="es-MX"/>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5F5C688-7D91-4E0D-9F40-D22B54975ACD}" type="datetimeFigureOut">
              <a:rPr lang="es-MX" smtClean="0"/>
              <a:t>17/07/2021</a:t>
            </a:fld>
            <a:endParaRPr lang="es-MX"/>
          </a:p>
        </p:txBody>
      </p:sp>
      <p:sp>
        <p:nvSpPr>
          <p:cNvPr id="6" name="5 Marcador de pie de página"/>
          <p:cNvSpPr>
            <a:spLocks noGrp="1"/>
          </p:cNvSpPr>
          <p:nvPr>
            <p:ph type="ftr" sz="quarter" idx="11"/>
          </p:nvPr>
        </p:nvSpPr>
        <p:spPr>
          <a:xfrm>
            <a:off x="914400" y="6172200"/>
            <a:ext cx="3886200" cy="457200"/>
          </a:xfrm>
        </p:spPr>
        <p:txBody>
          <a:bodyPr/>
          <a:lstStyle/>
          <a:p>
            <a:endParaRPr lang="es-MX"/>
          </a:p>
        </p:txBody>
      </p:sp>
      <p:sp>
        <p:nvSpPr>
          <p:cNvPr id="7" name="6 Marcador de número de diapositiva"/>
          <p:cNvSpPr>
            <a:spLocks noGrp="1"/>
          </p:cNvSpPr>
          <p:nvPr>
            <p:ph type="sldNum" sz="quarter" idx="12"/>
          </p:nvPr>
        </p:nvSpPr>
        <p:spPr>
          <a:xfrm>
            <a:off x="146304" y="6208776"/>
            <a:ext cx="457200" cy="457200"/>
          </a:xfrm>
        </p:spPr>
        <p:txBody>
          <a:bodyPr/>
          <a:lstStyle/>
          <a:p>
            <a:fld id="{2505A432-37F0-4527-8E86-2AFA36725C62}" type="slidenum">
              <a:rPr lang="es-MX" smtClean="0"/>
              <a:t>‹Nº›</a:t>
            </a:fld>
            <a:endParaRPr lang="es-MX"/>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5F5C688-7D91-4E0D-9F40-D22B54975ACD}" type="datetimeFigureOut">
              <a:rPr lang="es-MX" smtClean="0"/>
              <a:t>17/07/2021</a:t>
            </a:fld>
            <a:endParaRPr lang="es-MX"/>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MX"/>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05A432-37F0-4527-8E86-2AFA36725C62}"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500166" y="3500438"/>
            <a:ext cx="5857916" cy="871542"/>
          </a:xfrm>
        </p:spPr>
        <p:txBody>
          <a:bodyPr>
            <a:normAutofit lnSpcReduction="10000"/>
          </a:bodyPr>
          <a:lstStyle/>
          <a:p>
            <a:r>
              <a:rPr lang="es-MX" b="1" dirty="0" smtClean="0">
                <a:solidFill>
                  <a:schemeClr val="tx1"/>
                </a:solidFill>
                <a:latin typeface="Century Gothic" pitchFamily="34" charset="0"/>
              </a:rPr>
              <a:t>Tema:</a:t>
            </a:r>
            <a:r>
              <a:rPr lang="es-MX" dirty="0" smtClean="0">
                <a:solidFill>
                  <a:schemeClr val="tx1"/>
                </a:solidFill>
                <a:latin typeface="Century Gothic" pitchFamily="34" charset="0"/>
              </a:rPr>
              <a:t> Procesos psicológicos básicos.</a:t>
            </a:r>
          </a:p>
        </p:txBody>
      </p:sp>
      <p:sp>
        <p:nvSpPr>
          <p:cNvPr id="2" name="1 Título"/>
          <p:cNvSpPr>
            <a:spLocks noGrp="1"/>
          </p:cNvSpPr>
          <p:nvPr>
            <p:ph type="ctrTitle"/>
          </p:nvPr>
        </p:nvSpPr>
        <p:spPr/>
        <p:txBody>
          <a:bodyPr>
            <a:noAutofit/>
          </a:bodyPr>
          <a:lstStyle/>
          <a:p>
            <a:r>
              <a:rPr lang="es-MX" sz="2400" dirty="0" smtClean="0">
                <a:latin typeface="Century Gothic" pitchFamily="34" charset="0"/>
              </a:rPr>
              <a:t>INSTITUTO POLITECNICO NACIONAL.</a:t>
            </a:r>
            <a:br>
              <a:rPr lang="es-MX" sz="2400" dirty="0" smtClean="0">
                <a:latin typeface="Century Gothic" pitchFamily="34" charset="0"/>
              </a:rPr>
            </a:br>
            <a:r>
              <a:rPr lang="es-MX" sz="2400" dirty="0" smtClean="0">
                <a:latin typeface="Century Gothic" pitchFamily="34" charset="0"/>
              </a:rPr>
              <a:t>“CICS-UST”</a:t>
            </a:r>
            <a:br>
              <a:rPr lang="es-MX" sz="2400" dirty="0" smtClean="0">
                <a:latin typeface="Century Gothic" pitchFamily="34" charset="0"/>
              </a:rPr>
            </a:br>
            <a:r>
              <a:rPr lang="es-MX" sz="2400" dirty="0" smtClean="0">
                <a:latin typeface="Century Gothic" pitchFamily="34" charset="0"/>
              </a:rPr>
              <a:t>Lic. Psicología.</a:t>
            </a:r>
            <a:br>
              <a:rPr lang="es-MX" sz="2400" dirty="0" smtClean="0">
                <a:latin typeface="Century Gothic" pitchFamily="34" charset="0"/>
              </a:rPr>
            </a:br>
            <a:r>
              <a:rPr lang="es-MX" sz="2400" dirty="0" smtClean="0">
                <a:latin typeface="Century Gothic" pitchFamily="34" charset="0"/>
              </a:rPr>
              <a:t>Materia: Procesos psicológicos básicos. </a:t>
            </a:r>
            <a:endParaRPr lang="es-MX" sz="2400" dirty="0">
              <a:latin typeface="Century Gothic" pitchFamily="34" charset="0"/>
            </a:endParaRPr>
          </a:p>
        </p:txBody>
      </p:sp>
      <p:sp>
        <p:nvSpPr>
          <p:cNvPr id="4" name="3 Rectángulo"/>
          <p:cNvSpPr/>
          <p:nvPr/>
        </p:nvSpPr>
        <p:spPr>
          <a:xfrm>
            <a:off x="4000496" y="5143512"/>
            <a:ext cx="4857752" cy="1200329"/>
          </a:xfrm>
          <a:prstGeom prst="rect">
            <a:avLst/>
          </a:prstGeom>
        </p:spPr>
        <p:txBody>
          <a:bodyPr wrap="square">
            <a:spAutoFit/>
          </a:bodyPr>
          <a:lstStyle/>
          <a:p>
            <a:r>
              <a:rPr lang="es-MX" b="1" dirty="0" smtClean="0">
                <a:latin typeface="Century Gothic" pitchFamily="34" charset="0"/>
              </a:rPr>
              <a:t>Maestras:</a:t>
            </a:r>
            <a:r>
              <a:rPr lang="es-MX" dirty="0" smtClean="0">
                <a:latin typeface="Century Gothic" pitchFamily="34" charset="0"/>
              </a:rPr>
              <a:t> </a:t>
            </a:r>
          </a:p>
          <a:p>
            <a:pPr>
              <a:buFont typeface="Arial" pitchFamily="34" charset="0"/>
              <a:buChar char="•"/>
            </a:pPr>
            <a:r>
              <a:rPr lang="es-MX" dirty="0" smtClean="0">
                <a:latin typeface="Century Gothic" pitchFamily="34" charset="0"/>
              </a:rPr>
              <a:t>Flores Rodríguez Fernanda.</a:t>
            </a:r>
          </a:p>
          <a:p>
            <a:pPr>
              <a:buFont typeface="Arial" pitchFamily="34" charset="0"/>
              <a:buChar char="•"/>
            </a:pPr>
            <a:r>
              <a:rPr lang="es-MX" dirty="0" smtClean="0">
                <a:latin typeface="Century Gothic" pitchFamily="34" charset="0"/>
              </a:rPr>
              <a:t>Juárez Hernández Alondra Grisel.</a:t>
            </a:r>
          </a:p>
          <a:p>
            <a:pPr>
              <a:buFont typeface="Arial" pitchFamily="34" charset="0"/>
              <a:buChar char="•"/>
            </a:pPr>
            <a:r>
              <a:rPr lang="es-MX" dirty="0" smtClean="0">
                <a:latin typeface="Century Gothic" pitchFamily="34" charset="0"/>
              </a:rPr>
              <a:t>Sánchez Velasco Daniela.</a:t>
            </a:r>
            <a:endParaRPr lang="es-MX" dirty="0">
              <a:latin typeface="Century Gothic" pitchFamily="34" charset="0"/>
            </a:endParaRPr>
          </a:p>
        </p:txBody>
      </p:sp>
    </p:spTree>
  </p:cSld>
  <p:clrMapOvr>
    <a:masterClrMapping/>
  </p:clrMapOvr>
  <p:transition spd="med">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b="1" i="1" u="sng" dirty="0" smtClean="0">
                <a:solidFill>
                  <a:schemeClr val="tx1"/>
                </a:solidFill>
                <a:latin typeface="Century Gothic" pitchFamily="34" charset="0"/>
              </a:rPr>
              <a:t>Procesos psicológicos básicos.</a:t>
            </a:r>
            <a:endParaRPr lang="es-MX" b="1" i="1" u="sng" dirty="0">
              <a:solidFill>
                <a:schemeClr val="tx1"/>
              </a:solidFill>
              <a:latin typeface="Century Gothic" pitchFamily="34" charset="0"/>
            </a:endParaRPr>
          </a:p>
        </p:txBody>
      </p:sp>
      <p:sp>
        <p:nvSpPr>
          <p:cNvPr id="3" name="2 Marcador de texto"/>
          <p:cNvSpPr>
            <a:spLocks noGrp="1"/>
          </p:cNvSpPr>
          <p:nvPr>
            <p:ph type="body" idx="1"/>
          </p:nvPr>
        </p:nvSpPr>
        <p:spPr>
          <a:xfrm>
            <a:off x="428597" y="2547938"/>
            <a:ext cx="8215369" cy="1881194"/>
          </a:xfrm>
        </p:spPr>
        <p:txBody>
          <a:bodyPr>
            <a:normAutofit/>
          </a:bodyPr>
          <a:lstStyle/>
          <a:p>
            <a:pPr algn="just"/>
            <a:r>
              <a:rPr lang="es-MX" sz="2000" dirty="0" smtClean="0">
                <a:solidFill>
                  <a:schemeClr val="tx1"/>
                </a:solidFill>
                <a:latin typeface="Century Gothic" pitchFamily="34" charset="0"/>
              </a:rPr>
              <a:t>Son los procesos que permiten a la persona tomar conciencia de si misma y de su entorno, se encuentran en el origen de cualquier manifestación conductual y hacen posible el ajuste del comportamiento a las condiciones y demandas ambientales.</a:t>
            </a:r>
          </a:p>
          <a:p>
            <a:endParaRPr lang="es-MX" dirty="0" smtClean="0"/>
          </a:p>
          <a:p>
            <a:endParaRPr lang="es-MX" dirty="0"/>
          </a:p>
        </p:txBody>
      </p:sp>
      <p:pic>
        <p:nvPicPr>
          <p:cNvPr id="17410" name="Picture 2" descr="Procesos Psicologicos Basicos Vectores Libres de Derechos - iStock"/>
          <p:cNvPicPr>
            <a:picLocks noChangeAspect="1" noChangeArrowheads="1"/>
          </p:cNvPicPr>
          <p:nvPr/>
        </p:nvPicPr>
        <p:blipFill>
          <a:blip r:embed="rId2"/>
          <a:srcRect/>
          <a:stretch>
            <a:fillRect/>
          </a:stretch>
        </p:blipFill>
        <p:spPr bwMode="auto">
          <a:xfrm>
            <a:off x="1357290" y="4357694"/>
            <a:ext cx="6786610" cy="2209801"/>
          </a:xfrm>
          <a:prstGeom prst="rect">
            <a:avLst/>
          </a:prstGeom>
          <a:noFill/>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714356"/>
            <a:ext cx="7772400" cy="1362075"/>
          </a:xfrm>
        </p:spPr>
        <p:txBody>
          <a:bodyPr/>
          <a:lstStyle/>
          <a:p>
            <a:pPr algn="ctr"/>
            <a:r>
              <a:rPr lang="es-MX" b="1" i="1" u="sng" dirty="0" smtClean="0">
                <a:solidFill>
                  <a:schemeClr val="tx1"/>
                </a:solidFill>
                <a:latin typeface="Century Gothic" pitchFamily="34" charset="0"/>
              </a:rPr>
              <a:t>¿Cuáles son los procesos </a:t>
            </a:r>
            <a:r>
              <a:rPr lang="es-MX" b="1" i="1" u="sng" dirty="0" err="1" smtClean="0">
                <a:solidFill>
                  <a:schemeClr val="tx1"/>
                </a:solidFill>
                <a:latin typeface="Century Gothic" pitchFamily="34" charset="0"/>
              </a:rPr>
              <a:t>psicológogicos</a:t>
            </a:r>
            <a:r>
              <a:rPr lang="es-MX" b="1" i="1" u="sng" dirty="0" smtClean="0">
                <a:solidFill>
                  <a:schemeClr val="tx1"/>
                </a:solidFill>
                <a:latin typeface="Century Gothic" pitchFamily="34" charset="0"/>
              </a:rPr>
              <a:t> básicos</a:t>
            </a:r>
            <a:r>
              <a:rPr lang="es-MX" b="1" i="1" u="sng" dirty="0" smtClean="0">
                <a:solidFill>
                  <a:schemeClr val="tx1"/>
                </a:solidFill>
                <a:latin typeface="Century Gothic" pitchFamily="34" charset="0"/>
              </a:rPr>
              <a:t>?</a:t>
            </a:r>
            <a:endParaRPr lang="es-MX" b="1" i="1" u="sng" dirty="0">
              <a:solidFill>
                <a:schemeClr val="tx1"/>
              </a:solidFill>
              <a:latin typeface="Century Gothic" pitchFamily="34" charset="0"/>
            </a:endParaRPr>
          </a:p>
        </p:txBody>
      </p:sp>
      <p:sp>
        <p:nvSpPr>
          <p:cNvPr id="3" name="2 Marcador de texto"/>
          <p:cNvSpPr>
            <a:spLocks noGrp="1"/>
          </p:cNvSpPr>
          <p:nvPr>
            <p:ph type="body" idx="1"/>
          </p:nvPr>
        </p:nvSpPr>
        <p:spPr>
          <a:xfrm>
            <a:off x="722313" y="2547938"/>
            <a:ext cx="7772400" cy="3881458"/>
          </a:xfrm>
        </p:spPr>
        <p:txBody>
          <a:bodyPr>
            <a:normAutofit/>
          </a:bodyPr>
          <a:lstStyle/>
          <a:p>
            <a:pPr algn="just"/>
            <a:r>
              <a:rPr lang="es-MX" sz="2000" dirty="0" smtClean="0">
                <a:solidFill>
                  <a:schemeClr val="tx1"/>
                </a:solidFill>
                <a:latin typeface="Century Gothic" pitchFamily="34" charset="0"/>
              </a:rPr>
              <a:t>Según la psicología, todos los seres humanos cuentan con </a:t>
            </a:r>
            <a:r>
              <a:rPr lang="es-MX" sz="2000" b="1" dirty="0" smtClean="0">
                <a:solidFill>
                  <a:schemeClr val="tx1"/>
                </a:solidFill>
                <a:latin typeface="Century Gothic" pitchFamily="34" charset="0"/>
              </a:rPr>
              <a:t>8 procesos psicológicos básicos</a:t>
            </a:r>
            <a:r>
              <a:rPr lang="es-MX" sz="2000" dirty="0" smtClean="0">
                <a:solidFill>
                  <a:schemeClr val="tx1"/>
                </a:solidFill>
                <a:latin typeface="Century Gothic" pitchFamily="34" charset="0"/>
              </a:rPr>
              <a:t>, los cuales son los siguientes</a:t>
            </a:r>
            <a:r>
              <a:rPr lang="es-MX" sz="2000" dirty="0" smtClean="0">
                <a:solidFill>
                  <a:schemeClr val="tx1"/>
                </a:solidFill>
                <a:latin typeface="Century Gothic" pitchFamily="34" charset="0"/>
              </a:rPr>
              <a:t>:</a:t>
            </a:r>
          </a:p>
          <a:p>
            <a:pPr algn="just"/>
            <a:endParaRPr lang="es-MX" sz="2000" dirty="0" smtClean="0">
              <a:solidFill>
                <a:schemeClr val="tx1"/>
              </a:solidFill>
              <a:latin typeface="Century Gothic" pitchFamily="34" charset="0"/>
            </a:endParaRPr>
          </a:p>
          <a:p>
            <a:pPr algn="just">
              <a:buFont typeface="Wingdings" pitchFamily="2" charset="2"/>
              <a:buChar char="q"/>
            </a:pPr>
            <a:r>
              <a:rPr lang="es-MX" sz="2000" b="1" dirty="0" smtClean="0">
                <a:solidFill>
                  <a:schemeClr val="tx1"/>
                </a:solidFill>
                <a:latin typeface="Century Gothic" pitchFamily="34" charset="0"/>
              </a:rPr>
              <a:t>Percepción</a:t>
            </a:r>
            <a:r>
              <a:rPr lang="es-MX" sz="2000" dirty="0" smtClean="0">
                <a:solidFill>
                  <a:schemeClr val="tx1"/>
                </a:solidFill>
                <a:latin typeface="Century Gothic" pitchFamily="34" charset="0"/>
              </a:rPr>
              <a:t>. Se encarga de evaluar y entender cualquier estimulo sensorial que se tenga en el cuerpo, de esta manera, el cerebro logra entender qué es lo que sucede a su alrededor o incluso, en su interior (hambre, sueño, sed, </a:t>
            </a:r>
            <a:r>
              <a:rPr lang="es-MX" sz="2000" dirty="0" err="1" smtClean="0">
                <a:solidFill>
                  <a:schemeClr val="tx1"/>
                </a:solidFill>
                <a:latin typeface="Century Gothic" pitchFamily="34" charset="0"/>
              </a:rPr>
              <a:t>etc</a:t>
            </a:r>
            <a:r>
              <a:rPr lang="es-MX" sz="2000" dirty="0" smtClean="0">
                <a:solidFill>
                  <a:schemeClr val="tx1"/>
                </a:solidFill>
                <a:latin typeface="Century Gothic" pitchFamily="34" charset="0"/>
              </a:rPr>
              <a:t>).</a:t>
            </a:r>
          </a:p>
          <a:p>
            <a:pPr algn="just">
              <a:buFont typeface="Wingdings" pitchFamily="2" charset="2"/>
              <a:buChar char="q"/>
            </a:pPr>
            <a:r>
              <a:rPr lang="es-MX" sz="2000" b="1" dirty="0" smtClean="0">
                <a:solidFill>
                  <a:schemeClr val="tx1"/>
                </a:solidFill>
                <a:latin typeface="Century Gothic" pitchFamily="34" charset="0"/>
              </a:rPr>
              <a:t>Aprendizaje</a:t>
            </a:r>
            <a:r>
              <a:rPr lang="es-MX" sz="2000" dirty="0" smtClean="0">
                <a:solidFill>
                  <a:schemeClr val="tx1"/>
                </a:solidFill>
                <a:latin typeface="Century Gothic" pitchFamily="34" charset="0"/>
              </a:rPr>
              <a:t>. Se puede decir, que esta es la parte que se encarga de entender que ciertas conductas o actividades, generan ciertos resultados.</a:t>
            </a:r>
          </a:p>
          <a:p>
            <a:endParaRPr lang="es-MX" dirty="0" smtClean="0"/>
          </a:p>
          <a:p>
            <a:endParaRPr lang="es-MX" dirty="0" smtClean="0"/>
          </a:p>
          <a:p>
            <a:endParaRPr lang="es-MX"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142844" y="500042"/>
            <a:ext cx="4786346" cy="5643602"/>
          </a:xfrm>
        </p:spPr>
        <p:txBody>
          <a:bodyPr>
            <a:normAutofit/>
          </a:bodyPr>
          <a:lstStyle/>
          <a:p>
            <a:pPr algn="just">
              <a:buFont typeface="Wingdings" pitchFamily="2" charset="2"/>
              <a:buChar char="q"/>
            </a:pPr>
            <a:r>
              <a:rPr lang="es-MX" sz="2000" b="1" dirty="0" smtClean="0">
                <a:latin typeface="Century Gothic" pitchFamily="34" charset="0"/>
              </a:rPr>
              <a:t>Lenguaje</a:t>
            </a:r>
            <a:r>
              <a:rPr lang="es-MX" sz="2000" dirty="0" smtClean="0">
                <a:latin typeface="Century Gothic" pitchFamily="34" charset="0"/>
              </a:rPr>
              <a:t>. Este proceso es el encargado de hacer posible que el ser humano se pueda comunicar con otros </a:t>
            </a:r>
            <a:r>
              <a:rPr lang="es-MX" sz="2000" dirty="0" smtClean="0">
                <a:latin typeface="Century Gothic" pitchFamily="34" charset="0"/>
              </a:rPr>
              <a:t>seres.</a:t>
            </a:r>
          </a:p>
          <a:p>
            <a:pPr algn="just">
              <a:buFont typeface="Wingdings" pitchFamily="2" charset="2"/>
              <a:buChar char="q"/>
            </a:pPr>
            <a:r>
              <a:rPr lang="es-MX" sz="2000" b="1" dirty="0" smtClean="0">
                <a:latin typeface="Century Gothic" pitchFamily="34" charset="0"/>
              </a:rPr>
              <a:t>Pensamiento</a:t>
            </a:r>
            <a:r>
              <a:rPr lang="es-MX" sz="2000" dirty="0" smtClean="0">
                <a:latin typeface="Century Gothic" pitchFamily="34" charset="0"/>
              </a:rPr>
              <a:t>. Es complejo definir este proceso, esto se debe a la inmensidad y complejidad del mismo. Sin embargo, se puede decir en pocas palabras, que el pensamiento es el proceso que aparece antes de actuar ya que permite evaluar riesgos y recompensas</a:t>
            </a:r>
            <a:r>
              <a:rPr lang="es-MX" sz="2000" dirty="0" smtClean="0">
                <a:latin typeface="Century Gothic" pitchFamily="34" charset="0"/>
              </a:rPr>
              <a:t>.</a:t>
            </a:r>
          </a:p>
          <a:p>
            <a:pPr algn="just">
              <a:buFont typeface="Wingdings" pitchFamily="2" charset="2"/>
              <a:buChar char="q"/>
            </a:pPr>
            <a:r>
              <a:rPr lang="es-MX" sz="2000" b="1" dirty="0" smtClean="0">
                <a:latin typeface="Century Gothic" pitchFamily="34" charset="0"/>
              </a:rPr>
              <a:t>Atención</a:t>
            </a:r>
            <a:r>
              <a:rPr lang="es-MX" sz="2000" dirty="0" smtClean="0">
                <a:latin typeface="Century Gothic" pitchFamily="34" charset="0"/>
              </a:rPr>
              <a:t>. Se encarga de estimular ciertas partes del cerebro, para que este se enfoque en una determinada actividad o suceso.</a:t>
            </a:r>
          </a:p>
          <a:p>
            <a:pPr algn="just">
              <a:buFont typeface="Wingdings" pitchFamily="2" charset="2"/>
              <a:buChar char="q"/>
            </a:pPr>
            <a:endParaRPr lang="es-MX" sz="2000" dirty="0" smtClean="0">
              <a:latin typeface="Century Gothic" pitchFamily="34" charset="0"/>
            </a:endParaRPr>
          </a:p>
        </p:txBody>
      </p:sp>
      <p:pic>
        <p:nvPicPr>
          <p:cNvPr id="2050" name="Picture 2" descr="Lenguaje y Pensamiento: Dos procesos psicológicos superiores  interrelacionados (1) – Debate Plural"/>
          <p:cNvPicPr>
            <a:picLocks noChangeAspect="1" noChangeArrowheads="1"/>
          </p:cNvPicPr>
          <p:nvPr/>
        </p:nvPicPr>
        <p:blipFill>
          <a:blip r:embed="rId2"/>
          <a:srcRect/>
          <a:stretch>
            <a:fillRect/>
          </a:stretch>
        </p:blipFill>
        <p:spPr bwMode="auto">
          <a:xfrm>
            <a:off x="5072066" y="571480"/>
            <a:ext cx="3500430" cy="2286016"/>
          </a:xfrm>
          <a:prstGeom prst="rect">
            <a:avLst/>
          </a:prstGeom>
          <a:noFill/>
        </p:spPr>
      </p:pic>
      <p:pic>
        <p:nvPicPr>
          <p:cNvPr id="2052" name="Picture 4" descr="Llamar la atención y emocionar, un experimento de neuromarketing - La Mente  es Maravillosa"/>
          <p:cNvPicPr>
            <a:picLocks noChangeAspect="1" noChangeArrowheads="1"/>
          </p:cNvPicPr>
          <p:nvPr/>
        </p:nvPicPr>
        <p:blipFill>
          <a:blip r:embed="rId3"/>
          <a:srcRect/>
          <a:stretch>
            <a:fillRect/>
          </a:stretch>
        </p:blipFill>
        <p:spPr bwMode="auto">
          <a:xfrm>
            <a:off x="5429256" y="3143248"/>
            <a:ext cx="3524250" cy="2466975"/>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071934" y="357166"/>
            <a:ext cx="4857784" cy="5857916"/>
          </a:xfrm>
        </p:spPr>
        <p:txBody>
          <a:bodyPr>
            <a:normAutofit fontScale="92500"/>
          </a:bodyPr>
          <a:lstStyle/>
          <a:p>
            <a:pPr algn="just">
              <a:buFont typeface="Wingdings" pitchFamily="2" charset="2"/>
              <a:buChar char="q"/>
            </a:pPr>
            <a:r>
              <a:rPr lang="es-MX" sz="2200" b="1" dirty="0" smtClean="0">
                <a:latin typeface="Century Gothic" pitchFamily="34" charset="0"/>
              </a:rPr>
              <a:t>Memoria</a:t>
            </a:r>
            <a:r>
              <a:rPr lang="es-MX" sz="2200" dirty="0" smtClean="0">
                <a:latin typeface="Century Gothic" pitchFamily="34" charset="0"/>
              </a:rPr>
              <a:t>. Es la encargada de almacenar imágenes de situaciones vividas, para posteriormente mostrarlas, cuando el individuo así lo desee.</a:t>
            </a:r>
          </a:p>
          <a:p>
            <a:pPr algn="just">
              <a:buFont typeface="Wingdings" pitchFamily="2" charset="2"/>
              <a:buChar char="q"/>
            </a:pPr>
            <a:r>
              <a:rPr lang="es-MX" sz="2200" b="1" dirty="0" smtClean="0">
                <a:latin typeface="Century Gothic" pitchFamily="34" charset="0"/>
              </a:rPr>
              <a:t>Motivación</a:t>
            </a:r>
            <a:r>
              <a:rPr lang="es-MX" sz="2200" dirty="0" smtClean="0">
                <a:latin typeface="Century Gothic" pitchFamily="34" charset="0"/>
              </a:rPr>
              <a:t>. La motivación se encarga de hacer que el cuerpo tenga la energía suficiente para realizar una determinada actividad.</a:t>
            </a:r>
          </a:p>
          <a:p>
            <a:pPr algn="just">
              <a:buFont typeface="Wingdings" pitchFamily="2" charset="2"/>
              <a:buChar char="q"/>
            </a:pPr>
            <a:r>
              <a:rPr lang="es-MX" sz="2200" b="1" dirty="0" smtClean="0">
                <a:latin typeface="Century Gothic" pitchFamily="34" charset="0"/>
              </a:rPr>
              <a:t>Emoción</a:t>
            </a:r>
            <a:r>
              <a:rPr lang="es-MX" sz="2200" dirty="0" smtClean="0">
                <a:latin typeface="Century Gothic" pitchFamily="34" charset="0"/>
              </a:rPr>
              <a:t>. Las emociones se encargan de dirigir la actitud de un individuo. Además, estas permiten que el mismo pueda actuar de forma rápida y eficaz, frente a ciertas situaciones que hagan actuar a las emociones.</a:t>
            </a:r>
          </a:p>
          <a:p>
            <a:endParaRPr lang="es-MX" dirty="0"/>
          </a:p>
        </p:txBody>
      </p:sp>
      <p:pic>
        <p:nvPicPr>
          <p:cNvPr id="1026" name="Picture 2" descr="Las 5 fuentes de motivación más importantes para el estudiante corporativo"/>
          <p:cNvPicPr>
            <a:picLocks noChangeAspect="1" noChangeArrowheads="1"/>
          </p:cNvPicPr>
          <p:nvPr/>
        </p:nvPicPr>
        <p:blipFill>
          <a:blip r:embed="rId2"/>
          <a:srcRect/>
          <a:stretch>
            <a:fillRect/>
          </a:stretch>
        </p:blipFill>
        <p:spPr bwMode="auto">
          <a:xfrm>
            <a:off x="285720" y="714356"/>
            <a:ext cx="3829314" cy="2500329"/>
          </a:xfrm>
          <a:prstGeom prst="rect">
            <a:avLst/>
          </a:prstGeom>
          <a:noFill/>
        </p:spPr>
      </p:pic>
      <p:pic>
        <p:nvPicPr>
          <p:cNvPr id="1028" name="Picture 4" descr="No hay primera sin segunda! Nuevo acertijo de Emojis - Estaciones del Metro  ~ El Bosque te acompaña en Casa"/>
          <p:cNvPicPr>
            <a:picLocks noChangeAspect="1" noChangeArrowheads="1"/>
          </p:cNvPicPr>
          <p:nvPr/>
        </p:nvPicPr>
        <p:blipFill>
          <a:blip r:embed="rId3"/>
          <a:srcRect/>
          <a:stretch>
            <a:fillRect/>
          </a:stretch>
        </p:blipFill>
        <p:spPr bwMode="auto">
          <a:xfrm>
            <a:off x="285720" y="3857628"/>
            <a:ext cx="3571900" cy="2071702"/>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3200" b="1" i="1" u="sng" dirty="0" smtClean="0">
                <a:solidFill>
                  <a:schemeClr val="tx1"/>
                </a:solidFill>
                <a:latin typeface="Century Gothic" pitchFamily="34" charset="0"/>
              </a:rPr>
              <a:t>¿Cómo afectan los procesos psicológicos básicos a una persona? </a:t>
            </a:r>
            <a:endParaRPr lang="es-MX" sz="3200" b="1" i="1" u="sng" dirty="0">
              <a:solidFill>
                <a:schemeClr val="tx1"/>
              </a:solidFill>
              <a:latin typeface="Century Gothic" pitchFamily="34" charset="0"/>
            </a:endParaRPr>
          </a:p>
        </p:txBody>
      </p:sp>
      <p:sp>
        <p:nvSpPr>
          <p:cNvPr id="3" name="2 Marcador de texto"/>
          <p:cNvSpPr>
            <a:spLocks noGrp="1"/>
          </p:cNvSpPr>
          <p:nvPr>
            <p:ph type="body" idx="1"/>
          </p:nvPr>
        </p:nvSpPr>
        <p:spPr>
          <a:xfrm>
            <a:off x="428597" y="2714620"/>
            <a:ext cx="3857651" cy="3500462"/>
          </a:xfrm>
        </p:spPr>
        <p:txBody>
          <a:bodyPr>
            <a:normAutofit fontScale="85000" lnSpcReduction="10000"/>
          </a:bodyPr>
          <a:lstStyle/>
          <a:p>
            <a:pPr algn="just"/>
            <a:r>
              <a:rPr lang="es-MX" dirty="0" smtClean="0">
                <a:solidFill>
                  <a:schemeClr val="tx1"/>
                </a:solidFill>
                <a:latin typeface="Century Gothic" pitchFamily="34" charset="0"/>
              </a:rPr>
              <a:t>Son estos procesos básicos de psicología los encargados de forjar la personalidad de una persona. Es decir, todas las personas nacen con estos procesos básicos, sin embargo, con el paso de los años, según el aprendizaje que se vaya obteniendo, se irá forjando una determinada personalidad.</a:t>
            </a:r>
            <a:endParaRPr lang="es-MX" dirty="0">
              <a:solidFill>
                <a:schemeClr val="tx1"/>
              </a:solidFill>
              <a:latin typeface="Century Gothic" pitchFamily="34" charset="0"/>
            </a:endParaRPr>
          </a:p>
        </p:txBody>
      </p:sp>
      <p:pic>
        <p:nvPicPr>
          <p:cNvPr id="20482" name="Picture 2" descr="Imprimer Ordonner les Lettres: Procesos psicológicos básicos ()"/>
          <p:cNvPicPr>
            <a:picLocks noChangeAspect="1" noChangeArrowheads="1"/>
          </p:cNvPicPr>
          <p:nvPr/>
        </p:nvPicPr>
        <p:blipFill>
          <a:blip r:embed="rId2"/>
          <a:srcRect/>
          <a:stretch>
            <a:fillRect/>
          </a:stretch>
        </p:blipFill>
        <p:spPr bwMode="auto">
          <a:xfrm>
            <a:off x="4429124" y="2714620"/>
            <a:ext cx="4381477" cy="3286108"/>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714348" y="4214818"/>
            <a:ext cx="7715304" cy="1754326"/>
          </a:xfrm>
          <a:prstGeom prst="rect">
            <a:avLst/>
          </a:prstGeom>
        </p:spPr>
        <p:txBody>
          <a:bodyPr wrap="square">
            <a:spAutoFit/>
          </a:bodyPr>
          <a:lstStyle/>
          <a:p>
            <a:pPr algn="just"/>
            <a:r>
              <a:rPr lang="es-MX" dirty="0">
                <a:latin typeface="Century Gothic" pitchFamily="34" charset="0"/>
              </a:rPr>
              <a:t>Esto significa que los procesos psicológicos básicos tienen una incidencia directa en el comportamiento de una persona provocando que guarde ciertas cosas en su memoria, actúe por emoción sólo en determinados casos, prestando atención a lo que le interese y percibiendo el mundo de una determinada forma.</a:t>
            </a:r>
          </a:p>
        </p:txBody>
      </p:sp>
      <p:pic>
        <p:nvPicPr>
          <p:cNvPr id="19458" name="Picture 2" descr="Mujer con Covid-19 da a luz a bebé con anticuerpos pero sin infección -  Forbes Colombia"/>
          <p:cNvPicPr>
            <a:picLocks noChangeAspect="1" noChangeArrowheads="1"/>
          </p:cNvPicPr>
          <p:nvPr/>
        </p:nvPicPr>
        <p:blipFill>
          <a:blip r:embed="rId2"/>
          <a:srcRect/>
          <a:stretch>
            <a:fillRect/>
          </a:stretch>
        </p:blipFill>
        <p:spPr bwMode="auto">
          <a:xfrm>
            <a:off x="2285984" y="785794"/>
            <a:ext cx="4714908" cy="3214710"/>
          </a:xfrm>
          <a:prstGeom prst="rect">
            <a:avLst/>
          </a:prstGeom>
          <a:noFill/>
        </p:spPr>
      </p:pic>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357166"/>
            <a:ext cx="5429272" cy="3170099"/>
          </a:xfrm>
          <a:prstGeom prst="rect">
            <a:avLst/>
          </a:prstGeom>
        </p:spPr>
        <p:txBody>
          <a:bodyPr wrap="square">
            <a:spAutoFit/>
          </a:bodyPr>
          <a:lstStyle/>
          <a:p>
            <a:pPr algn="just"/>
            <a:r>
              <a:rPr lang="es-MX" sz="2000" dirty="0" smtClean="0">
                <a:latin typeface="Century Gothic" pitchFamily="34" charset="0"/>
              </a:rPr>
              <a:t>Como ejemplo se puede decir que </a:t>
            </a:r>
            <a:r>
              <a:rPr lang="es-MX" sz="2000" dirty="0">
                <a:latin typeface="Century Gothic" pitchFamily="34" charset="0"/>
              </a:rPr>
              <a:t>dependiendo </a:t>
            </a:r>
            <a:r>
              <a:rPr lang="es-MX" sz="2000" dirty="0" smtClean="0">
                <a:latin typeface="Century Gothic" pitchFamily="34" charset="0"/>
              </a:rPr>
              <a:t>de la personalidad </a:t>
            </a:r>
            <a:r>
              <a:rPr lang="es-MX" sz="2000" dirty="0">
                <a:latin typeface="Century Gothic" pitchFamily="34" charset="0"/>
              </a:rPr>
              <a:t>de un individuo, </a:t>
            </a:r>
            <a:r>
              <a:rPr lang="es-MX" sz="2000" dirty="0" smtClean="0">
                <a:latin typeface="Century Gothic" pitchFamily="34" charset="0"/>
              </a:rPr>
              <a:t>este </a:t>
            </a:r>
            <a:r>
              <a:rPr lang="es-MX" sz="2000" dirty="0">
                <a:latin typeface="Century Gothic" pitchFamily="34" charset="0"/>
              </a:rPr>
              <a:t>podrá ver agradables o incómodos a ciertos animales, debido a que su percepción funcionará diferente a la de otras personas. De igual manera, se sentirá con el deseo de actuar frente a ciertas situaciones, debido a que su motivación y emociones, se activan sólo en determinados casos.</a:t>
            </a:r>
          </a:p>
        </p:txBody>
      </p:sp>
      <p:pic>
        <p:nvPicPr>
          <p:cNvPr id="18434" name="Picture 2" descr="Miedo de los niños a los perros"/>
          <p:cNvPicPr>
            <a:picLocks noChangeAspect="1" noChangeArrowheads="1"/>
          </p:cNvPicPr>
          <p:nvPr/>
        </p:nvPicPr>
        <p:blipFill>
          <a:blip r:embed="rId2"/>
          <a:srcRect/>
          <a:stretch>
            <a:fillRect/>
          </a:stretch>
        </p:blipFill>
        <p:spPr bwMode="auto">
          <a:xfrm>
            <a:off x="428596" y="4071942"/>
            <a:ext cx="3857652" cy="2000251"/>
          </a:xfrm>
          <a:prstGeom prst="rect">
            <a:avLst/>
          </a:prstGeom>
          <a:noFill/>
        </p:spPr>
      </p:pic>
      <p:pic>
        <p:nvPicPr>
          <p:cNvPr id="18436" name="Picture 4" descr="Miedo a los perros en los niños - Eres Mamá"/>
          <p:cNvPicPr>
            <a:picLocks noChangeAspect="1" noChangeArrowheads="1"/>
          </p:cNvPicPr>
          <p:nvPr/>
        </p:nvPicPr>
        <p:blipFill>
          <a:blip r:embed="rId3"/>
          <a:srcRect/>
          <a:stretch>
            <a:fillRect/>
          </a:stretch>
        </p:blipFill>
        <p:spPr bwMode="auto">
          <a:xfrm>
            <a:off x="5197082" y="3857628"/>
            <a:ext cx="3423038" cy="2738430"/>
          </a:xfrm>
          <a:prstGeom prst="rect">
            <a:avLst/>
          </a:prstGeom>
          <a:noFill/>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116</TotalTime>
  <Words>399</Words>
  <Application>Microsoft Office PowerPoint</Application>
  <PresentationFormat>Presentación en pantalla (4:3)</PresentationFormat>
  <Paragraphs>24</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Equidad</vt:lpstr>
      <vt:lpstr>INSTITUTO POLITECNICO NACIONAL. “CICS-UST” Lic. Psicología. Materia: Procesos psicológicos básicos. </vt:lpstr>
      <vt:lpstr>Procesos psicológicos básicos.</vt:lpstr>
      <vt:lpstr>¿Cuáles son los procesos psicológogicos básicos?</vt:lpstr>
      <vt:lpstr>Diapositiva 4</vt:lpstr>
      <vt:lpstr>Diapositiva 5</vt:lpstr>
      <vt:lpstr>¿Cómo afectan los procesos psicológicos básicos a una persona? </vt:lpstr>
      <vt:lpstr>Diapositiva 7</vt:lpstr>
      <vt:lpstr>Diapositiva 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POLITECNICO NACIONAL. “CICS-UST” Lic. Psicología. Materia: Procesos psicológicos básicos.</dc:title>
  <dc:creator>alondra juarez</dc:creator>
  <cp:lastModifiedBy>alondra juarez</cp:lastModifiedBy>
  <cp:revision>13</cp:revision>
  <dcterms:created xsi:type="dcterms:W3CDTF">2021-07-17T18:11:01Z</dcterms:created>
  <dcterms:modified xsi:type="dcterms:W3CDTF">2021-07-17T20:07:06Z</dcterms:modified>
</cp:coreProperties>
</file>