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D66CD46-0B20-9642-AD76-535BB4AD2BA3}" type="datetimeFigureOut">
              <a:rPr lang="es-MX" smtClean="0"/>
              <a:t>16/10/2022</a:t>
            </a:fld>
            <a:endParaRPr lang="es-MX"/>
          </a:p>
        </p:txBody>
      </p:sp>
      <p:sp>
        <p:nvSpPr>
          <p:cNvPr id="5" name="Footer Placeholder 4"/>
          <p:cNvSpPr>
            <a:spLocks noGrp="1"/>
          </p:cNvSpPr>
          <p:nvPr>
            <p:ph type="ftr" sz="quarter" idx="11"/>
          </p:nvPr>
        </p:nvSpPr>
        <p:spPr>
          <a:xfrm>
            <a:off x="1127124" y="329307"/>
            <a:ext cx="5943668" cy="309201"/>
          </a:xfrm>
        </p:spPr>
        <p:txBody>
          <a:bodyPr/>
          <a:lstStyle/>
          <a:p>
            <a:endParaRPr lang="es-MX"/>
          </a:p>
        </p:txBody>
      </p:sp>
      <p:sp>
        <p:nvSpPr>
          <p:cNvPr id="6" name="Slide Number Placeholder 5"/>
          <p:cNvSpPr>
            <a:spLocks noGrp="1"/>
          </p:cNvSpPr>
          <p:nvPr>
            <p:ph type="sldNum" sz="quarter" idx="12"/>
          </p:nvPr>
        </p:nvSpPr>
        <p:spPr>
          <a:xfrm>
            <a:off x="9924392" y="134930"/>
            <a:ext cx="811019" cy="503578"/>
          </a:xfrm>
        </p:spPr>
        <p:txBody>
          <a:bodyPr/>
          <a:lstStyle/>
          <a:p>
            <a:fld id="{335CE716-1662-614D-BC06-DD9285B37C2A}" type="slidenum">
              <a:rPr lang="es-MX" smtClean="0"/>
              <a:t>‹Nº›</a:t>
            </a:fld>
            <a:endParaRPr lang="es-MX"/>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54750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D66CD46-0B20-9642-AD76-535BB4AD2BA3}"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35CE716-1662-614D-BC06-DD9285B37C2A}" type="slidenum">
              <a:rPr lang="es-MX" smtClean="0"/>
              <a:t>‹Nº›</a:t>
            </a:fld>
            <a:endParaRPr lang="es-MX"/>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93182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D66CD46-0B20-9642-AD76-535BB4AD2BA3}"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35CE716-1662-614D-BC06-DD9285B37C2A}" type="slidenum">
              <a:rPr lang="es-MX" smtClean="0"/>
              <a:t>‹Nº›</a:t>
            </a:fld>
            <a:endParaRPr lang="es-MX"/>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62542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sz="1200"/>
            </a:lvl1pPr>
          </a:lstStyle>
          <a:p>
            <a:fld id="{FD66CD46-0B20-9642-AD76-535BB4AD2BA3}" type="datetimeFigureOut">
              <a:rPr lang="es-MX" smtClean="0"/>
              <a:t>16/10/2022</a:t>
            </a:fld>
            <a:endParaRPr lang="es-MX"/>
          </a:p>
        </p:txBody>
      </p:sp>
      <p:sp>
        <p:nvSpPr>
          <p:cNvPr id="5" name="Footer Placeholder 4"/>
          <p:cNvSpPr>
            <a:spLocks noGrp="1"/>
          </p:cNvSpPr>
          <p:nvPr>
            <p:ph type="ftr" sz="quarter" idx="11"/>
          </p:nvPr>
        </p:nvSpPr>
        <p:spPr/>
        <p:txBody>
          <a:bodyPr/>
          <a:lstStyle>
            <a:lvl1pPr>
              <a:defRPr sz="1200"/>
            </a:lvl1pPr>
          </a:lstStyle>
          <a:p>
            <a:endParaRPr lang="es-MX"/>
          </a:p>
        </p:txBody>
      </p:sp>
      <p:sp>
        <p:nvSpPr>
          <p:cNvPr id="6" name="Slide Number Placeholder 5"/>
          <p:cNvSpPr>
            <a:spLocks noGrp="1"/>
          </p:cNvSpPr>
          <p:nvPr>
            <p:ph type="sldNum" sz="quarter" idx="12"/>
          </p:nvPr>
        </p:nvSpPr>
        <p:spPr/>
        <p:txBody>
          <a:bodyPr/>
          <a:lstStyle/>
          <a:p>
            <a:fld id="{335CE716-1662-614D-BC06-DD9285B37C2A}" type="slidenum">
              <a:rPr lang="es-MX" smtClean="0"/>
              <a:t>‹Nº›</a:t>
            </a:fld>
            <a:endParaRPr lang="es-MX"/>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5201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D66CD46-0B20-9642-AD76-535BB4AD2BA3}"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35CE716-1662-614D-BC06-DD9285B37C2A}" type="slidenum">
              <a:rPr lang="es-MX" smtClean="0"/>
              <a:t>‹Nº›</a:t>
            </a:fld>
            <a:endParaRPr lang="es-MX"/>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704427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D66CD46-0B20-9642-AD76-535BB4AD2BA3}"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35CE716-1662-614D-BC06-DD9285B37C2A}" type="slidenum">
              <a:rPr lang="es-MX" smtClean="0"/>
              <a:t>‹Nº›</a:t>
            </a:fld>
            <a:endParaRPr lang="es-MX"/>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46966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29166" y="2974448"/>
            <a:ext cx="4645152" cy="24938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094337" y="2971669"/>
            <a:ext cx="4645152" cy="248719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D66CD46-0B20-9642-AD76-535BB4AD2BA3}" type="datetimeFigureOut">
              <a:rPr lang="es-MX" smtClean="0"/>
              <a:t>16/10/2022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35CE716-1662-614D-BC06-DD9285B37C2A}" type="slidenum">
              <a:rPr lang="es-MX" smtClean="0"/>
              <a:t>‹Nº›</a:t>
            </a:fld>
            <a:endParaRPr lang="es-MX"/>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92658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D66CD46-0B20-9642-AD76-535BB4AD2BA3}"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35CE716-1662-614D-BC06-DD9285B37C2A}" type="slidenum">
              <a:rPr lang="es-MX" smtClean="0"/>
              <a:t>‹Nº›</a:t>
            </a:fld>
            <a:endParaRPr lang="es-MX"/>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64312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6CD46-0B20-9642-AD76-535BB4AD2BA3}" type="datetimeFigureOut">
              <a:rPr lang="es-MX" smtClean="0"/>
              <a:t>16/10/2022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35CE716-1662-614D-BC06-DD9285B37C2A}" type="slidenum">
              <a:rPr lang="es-MX" smtClean="0"/>
              <a:t>‹Nº›</a:t>
            </a:fld>
            <a:endParaRPr lang="es-MX"/>
          </a:p>
        </p:txBody>
      </p:sp>
    </p:spTree>
    <p:extLst>
      <p:ext uri="{BB962C8B-B14F-4D97-AF65-F5344CB8AC3E}">
        <p14:creationId xmlns:p14="http://schemas.microsoft.com/office/powerpoint/2010/main" val="332861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D66CD46-0B20-9642-AD76-535BB4AD2BA3}"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35CE716-1662-614D-BC06-DD9285B37C2A}" type="slidenum">
              <a:rPr lang="es-MX" smtClean="0"/>
              <a:t>‹Nº›</a:t>
            </a:fld>
            <a:endParaRPr lang="es-MX"/>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15776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FD66CD46-0B20-9642-AD76-535BB4AD2BA3}" type="datetimeFigureOut">
              <a:rPr lang="es-MX" smtClean="0"/>
              <a:t>16/10/2022</a:t>
            </a:fld>
            <a:endParaRPr lang="es-MX"/>
          </a:p>
        </p:txBody>
      </p:sp>
      <p:sp>
        <p:nvSpPr>
          <p:cNvPr id="6" name="Footer Placeholder 5"/>
          <p:cNvSpPr>
            <a:spLocks noGrp="1"/>
          </p:cNvSpPr>
          <p:nvPr>
            <p:ph type="ftr" sz="quarter" idx="11"/>
          </p:nvPr>
        </p:nvSpPr>
        <p:spPr>
          <a:xfrm>
            <a:off x="1125300" y="318640"/>
            <a:ext cx="4877818" cy="320931"/>
          </a:xfrm>
        </p:spPr>
        <p:txBody>
          <a:bodyPr/>
          <a:lstStyle/>
          <a:p>
            <a:endParaRPr lang="es-MX"/>
          </a:p>
        </p:txBody>
      </p:sp>
      <p:sp>
        <p:nvSpPr>
          <p:cNvPr id="7" name="Slide Number Placeholder 6"/>
          <p:cNvSpPr>
            <a:spLocks noGrp="1"/>
          </p:cNvSpPr>
          <p:nvPr>
            <p:ph type="sldNum" sz="quarter" idx="12"/>
          </p:nvPr>
        </p:nvSpPr>
        <p:spPr>
          <a:xfrm>
            <a:off x="6176794" y="137408"/>
            <a:ext cx="811019" cy="503578"/>
          </a:xfrm>
        </p:spPr>
        <p:txBody>
          <a:bodyPr/>
          <a:lstStyle/>
          <a:p>
            <a:fld id="{335CE716-1662-614D-BC06-DD9285B37C2A}" type="slidenum">
              <a:rPr lang="es-MX" smtClean="0"/>
              <a:t>‹Nº›</a:t>
            </a:fld>
            <a:endParaRPr lang="es-MX"/>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392874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D66CD46-0B20-9642-AD76-535BB4AD2BA3}" type="datetimeFigureOut">
              <a:rPr lang="es-MX" smtClean="0"/>
              <a:t>16/10/2022</a:t>
            </a:fld>
            <a:endParaRPr lang="es-MX"/>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335CE716-1662-614D-BC06-DD9285B37C2A}" type="slidenum">
              <a:rPr lang="es-MX" smtClean="0"/>
              <a:t>‹Nº›</a:t>
            </a:fld>
            <a:endParaRPr lang="es-MX"/>
          </a:p>
        </p:txBody>
      </p:sp>
    </p:spTree>
    <p:extLst>
      <p:ext uri="{BB962C8B-B14F-4D97-AF65-F5344CB8AC3E}">
        <p14:creationId xmlns:p14="http://schemas.microsoft.com/office/powerpoint/2010/main" val="129997508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redalyc.org/pdf/1390/139039784004.pdf" TargetMode="External"/><Relationship Id="rId2" Type="http://schemas.openxmlformats.org/officeDocument/2006/relationships/hyperlink" Target="http://ve.scielo.org/scielo.php?script=sci_arttext&amp;pid=S1316-00872008000200013&amp;lng=es&amp;tlng=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39410C-5B6C-06B5-D1BA-5B577A2F5B02}"/>
              </a:ext>
            </a:extLst>
          </p:cNvPr>
          <p:cNvSpPr>
            <a:spLocks noGrp="1"/>
          </p:cNvSpPr>
          <p:nvPr>
            <p:ph type="ctrTitle"/>
          </p:nvPr>
        </p:nvSpPr>
        <p:spPr>
          <a:xfrm>
            <a:off x="1986531" y="1378634"/>
            <a:ext cx="8637073" cy="1482448"/>
          </a:xfrm>
        </p:spPr>
        <p:txBody>
          <a:bodyPr>
            <a:normAutofit fontScale="90000"/>
          </a:bodyPr>
          <a:lstStyle/>
          <a:p>
            <a:pPr algn="ctr"/>
            <a:r>
              <a:rPr lang="es-MX" sz="5400" i="1" u="sng" dirty="0" smtClean="0">
                <a:latin typeface="American Typewriter" panose="02090604020004020304" pitchFamily="18" charset="77"/>
              </a:rPr>
              <a:t>GENÉTICO-DIALÉCTICA</a:t>
            </a:r>
            <a:r>
              <a:rPr lang="es-MX" sz="5400" i="1" u="sng" dirty="0">
                <a:latin typeface="American Typewriter" panose="02090604020004020304" pitchFamily="18" charset="77"/>
              </a:rPr>
              <a:t/>
            </a:r>
            <a:br>
              <a:rPr lang="es-MX" sz="5400" i="1" u="sng" dirty="0">
                <a:latin typeface="American Typewriter" panose="02090604020004020304" pitchFamily="18" charset="77"/>
              </a:rPr>
            </a:br>
            <a:r>
              <a:rPr lang="es-MX" sz="5400" i="1" u="sng" dirty="0">
                <a:latin typeface="American Typewriter" panose="02090604020004020304" pitchFamily="18" charset="77"/>
              </a:rPr>
              <a:t>(VYGOTSKY) </a:t>
            </a:r>
          </a:p>
        </p:txBody>
      </p:sp>
      <p:pic>
        <p:nvPicPr>
          <p:cNvPr id="1026" name="Picture 2" descr="Lev Vygotsky - Wikipedia, la enciclopedia libre">
            <a:extLst>
              <a:ext uri="{FF2B5EF4-FFF2-40B4-BE49-F238E27FC236}">
                <a16:creationId xmlns:a16="http://schemas.microsoft.com/office/drawing/2014/main" id="{EAF00DD6-BA50-4395-85AC-E626BD8F0D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6942" y="3123321"/>
            <a:ext cx="1841500" cy="255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92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A11341CE-774F-27CC-282F-FA509E5C96F6}"/>
              </a:ext>
            </a:extLst>
          </p:cNvPr>
          <p:cNvPicPr>
            <a:picLocks noChangeAspect="1"/>
          </p:cNvPicPr>
          <p:nvPr/>
        </p:nvPicPr>
        <p:blipFill>
          <a:blip r:embed="rId2"/>
          <a:stretch>
            <a:fillRect/>
          </a:stretch>
        </p:blipFill>
        <p:spPr>
          <a:xfrm>
            <a:off x="2523490" y="1237426"/>
            <a:ext cx="7327900" cy="3937000"/>
          </a:xfrm>
          <a:prstGeom prst="rect">
            <a:avLst/>
          </a:prstGeom>
        </p:spPr>
      </p:pic>
    </p:spTree>
    <p:extLst>
      <p:ext uri="{BB962C8B-B14F-4D97-AF65-F5344CB8AC3E}">
        <p14:creationId xmlns:p14="http://schemas.microsoft.com/office/powerpoint/2010/main" val="3987315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EC06D18-4CF1-4C80-85D2-8A3E13AEF39F}"/>
              </a:ext>
            </a:extLst>
          </p:cNvPr>
          <p:cNvSpPr txBox="1"/>
          <p:nvPr/>
        </p:nvSpPr>
        <p:spPr>
          <a:xfrm>
            <a:off x="928468" y="1048105"/>
            <a:ext cx="10100603" cy="2677656"/>
          </a:xfrm>
          <a:prstGeom prst="rect">
            <a:avLst/>
          </a:prstGeom>
          <a:noFill/>
        </p:spPr>
        <p:txBody>
          <a:bodyPr wrap="square">
            <a:spAutoFit/>
          </a:bodyPr>
          <a:lstStyle/>
          <a:p>
            <a:pPr algn="ctr">
              <a:lnSpc>
                <a:spcPct val="150000"/>
              </a:lnSpc>
            </a:pPr>
            <a:r>
              <a:rPr lang="es-MX" sz="1600" dirty="0">
                <a:latin typeface="Calibri" panose="020F0502020204030204" pitchFamily="34" charset="0"/>
                <a:cs typeface="Calibri" panose="020F0502020204030204" pitchFamily="34" charset="0"/>
              </a:rPr>
              <a:t>Según Vigotsky, el </a:t>
            </a:r>
            <a:r>
              <a:rPr lang="es-MX" sz="1600" dirty="0" smtClean="0">
                <a:latin typeface="Calibri" panose="020F0502020204030204" pitchFamily="34" charset="0"/>
                <a:cs typeface="Calibri" panose="020F0502020204030204" pitchFamily="34" charset="0"/>
              </a:rPr>
              <a:t>“concepto” </a:t>
            </a:r>
            <a:r>
              <a:rPr lang="es-MX" sz="1600" dirty="0">
                <a:latin typeface="Calibri" panose="020F0502020204030204" pitchFamily="34" charset="0"/>
                <a:cs typeface="Calibri" panose="020F0502020204030204" pitchFamily="34" charset="0"/>
              </a:rPr>
              <a:t>se forma de una operación intelectual </a:t>
            </a:r>
            <a:r>
              <a:rPr lang="es-MX" sz="1600" dirty="0">
                <a:effectLst/>
                <a:latin typeface="Calibri" panose="020F0502020204030204" pitchFamily="34" charset="0"/>
                <a:cs typeface="Calibri" panose="020F0502020204030204" pitchFamily="34" charset="0"/>
              </a:rPr>
              <a:t>en la cual las funciones mentales elementales participan en una combinación específica, dirigida principalmente por el uso de la palabra para abstraer o sintetizar ciertos rasgos y posteriormente ser simbolizados por el sujeto. Vigotsky demostró que la existencia de asociaciones, aunque numerosas y fuertes, entre los símbolos verbales y los objetos no es en sí misma suficiente para la formación de conceptos. El uso de la palabra es una parte integral del proceso de desarrollo, cuya función es direccionar la formación de conceptos genuinos, a los que conducen estos </a:t>
            </a:r>
            <a:r>
              <a:rPr lang="es-MX" sz="1600" dirty="0" smtClean="0">
                <a:effectLst/>
                <a:latin typeface="Calibri" panose="020F0502020204030204" pitchFamily="34" charset="0"/>
                <a:cs typeface="Calibri" panose="020F0502020204030204" pitchFamily="34" charset="0"/>
              </a:rPr>
              <a:t>procesos </a:t>
            </a:r>
            <a:r>
              <a:rPr lang="es-MX" sz="1600" dirty="0">
                <a:latin typeface="Arial Narrow" panose="020B0606020202030204" pitchFamily="34" charset="0"/>
                <a:cs typeface="Calibri" panose="020F0502020204030204" pitchFamily="34" charset="0"/>
              </a:rPr>
              <a:t>(Serna y Packer, 2014).</a:t>
            </a:r>
          </a:p>
          <a:p>
            <a:pPr algn="just">
              <a:lnSpc>
                <a:spcPct val="150000"/>
              </a:lnSpc>
            </a:pPr>
            <a:endParaRPr lang="es-MX" sz="1600" dirty="0">
              <a:effectLst/>
              <a:latin typeface="Calibri" panose="020F0502020204030204" pitchFamily="34" charset="0"/>
              <a:cs typeface="Calibri" panose="020F0502020204030204" pitchFamily="34" charset="0"/>
            </a:endParaRPr>
          </a:p>
        </p:txBody>
      </p:sp>
      <p:pic>
        <p:nvPicPr>
          <p:cNvPr id="10242" name="Picture 2" descr="Cómo se adquieren las memorias de aprendizaje?">
            <a:extLst>
              <a:ext uri="{FF2B5EF4-FFF2-40B4-BE49-F238E27FC236}">
                <a16:creationId xmlns:a16="http://schemas.microsoft.com/office/drawing/2014/main" id="{E20D4660-7D23-6670-EA02-B5EF761D9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4424" y="3429000"/>
            <a:ext cx="3723152" cy="2472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299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7CB26C-1E09-2B78-7A2B-E2A3814A65DE}"/>
              </a:ext>
            </a:extLst>
          </p:cNvPr>
          <p:cNvSpPr>
            <a:spLocks noGrp="1"/>
          </p:cNvSpPr>
          <p:nvPr>
            <p:ph type="title"/>
          </p:nvPr>
        </p:nvSpPr>
        <p:spPr>
          <a:xfrm>
            <a:off x="1144339" y="914135"/>
            <a:ext cx="9603275" cy="1049235"/>
          </a:xfrm>
        </p:spPr>
        <p:txBody>
          <a:bodyPr>
            <a:normAutofit/>
          </a:bodyPr>
          <a:lstStyle/>
          <a:p>
            <a:pPr algn="ctr"/>
            <a:r>
              <a:rPr lang="es-MX" sz="3600" i="1" u="sng" dirty="0">
                <a:latin typeface="American Typewriter" panose="02090604020004020304" pitchFamily="18" charset="77"/>
              </a:rPr>
              <a:t>SINCRETISMO</a:t>
            </a:r>
          </a:p>
        </p:txBody>
      </p:sp>
      <p:sp>
        <p:nvSpPr>
          <p:cNvPr id="5" name="CuadroTexto 4">
            <a:extLst>
              <a:ext uri="{FF2B5EF4-FFF2-40B4-BE49-F238E27FC236}">
                <a16:creationId xmlns:a16="http://schemas.microsoft.com/office/drawing/2014/main" id="{8F846D0A-6392-B283-964C-29EE1CDF6E63}"/>
              </a:ext>
            </a:extLst>
          </p:cNvPr>
          <p:cNvSpPr txBox="1"/>
          <p:nvPr/>
        </p:nvSpPr>
        <p:spPr>
          <a:xfrm>
            <a:off x="1144338" y="1818476"/>
            <a:ext cx="10348967" cy="1938992"/>
          </a:xfrm>
          <a:prstGeom prst="rect">
            <a:avLst/>
          </a:prstGeom>
          <a:noFill/>
        </p:spPr>
        <p:txBody>
          <a:bodyPr wrap="square">
            <a:spAutoFit/>
          </a:bodyPr>
          <a:lstStyle/>
          <a:p>
            <a:pPr algn="ctr">
              <a:lnSpc>
                <a:spcPct val="150000"/>
              </a:lnSpc>
            </a:pPr>
            <a:r>
              <a:rPr lang="es-MX" sz="1600" b="0" i="0" u="none" strike="noStrike" dirty="0">
                <a:effectLst/>
                <a:latin typeface="Arial Narrow" panose="020B0606020202030204" pitchFamily="34" charset="0"/>
                <a:cs typeface="Calibri" panose="020F0502020204030204" pitchFamily="34" charset="0"/>
              </a:rPr>
              <a:t>La primera acción que realizan los niños como primer paso hacia la formación del concepto es colocar juntos un número de objetos o en un “montón”, es decir, para poder resolver un asunto que los adultos resolverían creando un nuevo término, ellos hacen cúmulos, o montones. El montón, que se compone de objetos disimiles y que agrupan sin ningún fundamento aparente, “</a:t>
            </a:r>
            <a:r>
              <a:rPr lang="es-MX" sz="1600" b="0" i="1" u="none" strike="noStrike" dirty="0">
                <a:effectLst/>
                <a:latin typeface="Arial Narrow" panose="020B0606020202030204" pitchFamily="34" charset="0"/>
                <a:cs typeface="Calibri" panose="020F0502020204030204" pitchFamily="34" charset="0"/>
              </a:rPr>
              <a:t>revela una extensión difusa y no dirigida del significado del signo (palabra artificial) hacia objetos no relacionados unidos por casualidad en la percepción del niño”, </a:t>
            </a:r>
            <a:r>
              <a:rPr lang="es-MX" sz="1600" dirty="0" smtClean="0">
                <a:latin typeface="Arial Narrow" panose="020B0606020202030204" pitchFamily="34" charset="0"/>
                <a:cs typeface="Calibri" panose="020F0502020204030204" pitchFamily="34" charset="0"/>
              </a:rPr>
              <a:t>(Serna </a:t>
            </a:r>
            <a:r>
              <a:rPr lang="es-MX" sz="1600" dirty="0">
                <a:latin typeface="Arial Narrow" panose="020B0606020202030204" pitchFamily="34" charset="0"/>
                <a:cs typeface="Calibri" panose="020F0502020204030204" pitchFamily="34" charset="0"/>
              </a:rPr>
              <a:t>y Packer, 2014).</a:t>
            </a:r>
          </a:p>
        </p:txBody>
      </p:sp>
      <p:sp>
        <p:nvSpPr>
          <p:cNvPr id="7" name="CuadroTexto 6">
            <a:extLst>
              <a:ext uri="{FF2B5EF4-FFF2-40B4-BE49-F238E27FC236}">
                <a16:creationId xmlns:a16="http://schemas.microsoft.com/office/drawing/2014/main" id="{BDC253FF-0799-7A0B-1139-B85AFE43576A}"/>
              </a:ext>
            </a:extLst>
          </p:cNvPr>
          <p:cNvSpPr txBox="1"/>
          <p:nvPr/>
        </p:nvSpPr>
        <p:spPr>
          <a:xfrm>
            <a:off x="1144339" y="3821462"/>
            <a:ext cx="10348966" cy="785151"/>
          </a:xfrm>
          <a:prstGeom prst="rect">
            <a:avLst/>
          </a:prstGeom>
          <a:noFill/>
        </p:spPr>
        <p:txBody>
          <a:bodyPr wrap="square">
            <a:spAutoFit/>
          </a:bodyPr>
          <a:lstStyle/>
          <a:p>
            <a:pPr algn="just">
              <a:lnSpc>
                <a:spcPct val="150000"/>
              </a:lnSpc>
            </a:pPr>
            <a:r>
              <a:rPr lang="es-MX" sz="1600" b="0" i="0" u="none" strike="noStrike" dirty="0">
                <a:effectLst/>
                <a:latin typeface="Arial Narrow" panose="020B0606020202030204" pitchFamily="34" charset="0"/>
              </a:rPr>
              <a:t>En esta primera etapa, el significado de una </a:t>
            </a:r>
            <a:r>
              <a:rPr lang="es-MX" sz="1600" b="0" i="0" u="none" strike="noStrike" dirty="0" smtClean="0">
                <a:effectLst/>
                <a:latin typeface="Arial Narrow" panose="020B0606020202030204" pitchFamily="34" charset="0"/>
              </a:rPr>
              <a:t>palabra, </a:t>
            </a:r>
            <a:r>
              <a:rPr lang="es-MX" sz="1600" b="0" i="0" u="none" strike="noStrike" dirty="0">
                <a:effectLst/>
                <a:latin typeface="Arial Narrow" panose="020B0606020202030204" pitchFamily="34" charset="0"/>
              </a:rPr>
              <a:t>para </a:t>
            </a:r>
            <a:r>
              <a:rPr lang="es-MX" sz="1600" b="0" i="0" u="none" strike="noStrike" dirty="0" smtClean="0">
                <a:effectLst/>
                <a:latin typeface="Arial Narrow" panose="020B0606020202030204" pitchFamily="34" charset="0"/>
              </a:rPr>
              <a:t>ellos, </a:t>
            </a:r>
            <a:r>
              <a:rPr lang="es-MX" sz="1600" b="0" i="0" u="none" strike="noStrike" dirty="0">
                <a:effectLst/>
                <a:latin typeface="Arial Narrow" panose="020B0606020202030204" pitchFamily="34" charset="0"/>
              </a:rPr>
              <a:t>indica una conglomeración </a:t>
            </a:r>
            <a:r>
              <a:rPr lang="es-MX" sz="1600" b="0" i="1" u="none" strike="noStrike" dirty="0">
                <a:effectLst/>
                <a:latin typeface="Arial Narrow" panose="020B0606020202030204" pitchFamily="34" charset="0"/>
              </a:rPr>
              <a:t>sincrética vaga de los objetos individuales que por alguna razón se encuentran unidos en su mente en una imagen que debido a su origen </a:t>
            </a:r>
            <a:r>
              <a:rPr lang="es-MX" sz="1600" b="0" i="1" u="none" strike="noStrike" dirty="0" smtClean="0">
                <a:effectLst/>
                <a:latin typeface="Arial Narrow" panose="020B0606020202030204" pitchFamily="34" charset="0"/>
              </a:rPr>
              <a:t>sincrético </a:t>
            </a:r>
            <a:r>
              <a:rPr lang="es-MX" sz="1600" b="0" i="1" u="none" strike="noStrike" dirty="0">
                <a:effectLst/>
                <a:latin typeface="Arial Narrow" panose="020B0606020202030204" pitchFamily="34" charset="0"/>
              </a:rPr>
              <a:t>es altamente inestable</a:t>
            </a:r>
            <a:r>
              <a:rPr lang="es-MX" sz="1600" b="0" i="0" u="none" strike="noStrike" dirty="0">
                <a:effectLst/>
                <a:latin typeface="system-ui"/>
              </a:rPr>
              <a:t>.</a:t>
            </a:r>
            <a:endParaRPr lang="es-MX" sz="1600" dirty="0"/>
          </a:p>
        </p:txBody>
      </p:sp>
      <p:pic>
        <p:nvPicPr>
          <p:cNvPr id="11266" name="Picture 2" descr="10 tipos de aprendizaje. ¿Con cuáles te identificas? - ¿Ya lo sabías?">
            <a:extLst>
              <a:ext uri="{FF2B5EF4-FFF2-40B4-BE49-F238E27FC236}">
                <a16:creationId xmlns:a16="http://schemas.microsoft.com/office/drawing/2014/main" id="{5A5E28F1-E934-0F73-7FDD-2529548758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0871" y="4881098"/>
            <a:ext cx="3208020" cy="1876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083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6531E0F-5EEF-7649-82A3-C1C8B3F99223}"/>
              </a:ext>
            </a:extLst>
          </p:cNvPr>
          <p:cNvSpPr txBox="1"/>
          <p:nvPr/>
        </p:nvSpPr>
        <p:spPr>
          <a:xfrm>
            <a:off x="1125415" y="1038222"/>
            <a:ext cx="9791114" cy="830997"/>
          </a:xfrm>
          <a:prstGeom prst="rect">
            <a:avLst/>
          </a:prstGeom>
          <a:noFill/>
        </p:spPr>
        <p:txBody>
          <a:bodyPr wrap="square">
            <a:spAutoFit/>
          </a:bodyPr>
          <a:lstStyle/>
          <a:p>
            <a:pPr algn="ctr">
              <a:lnSpc>
                <a:spcPct val="150000"/>
              </a:lnSpc>
            </a:pPr>
            <a:r>
              <a:rPr lang="es-MX" sz="1600" dirty="0" smtClean="0">
                <a:solidFill>
                  <a:srgbClr val="333333"/>
                </a:solidFill>
                <a:latin typeface="Arial Narrow" panose="020B0606020202030204" pitchFamily="34" charset="0"/>
              </a:rPr>
              <a:t>El sincretismo </a:t>
            </a:r>
            <a:r>
              <a:rPr lang="es-MX" sz="1600" b="0" i="0" u="none" strike="noStrike" dirty="0" smtClean="0">
                <a:solidFill>
                  <a:srgbClr val="333333"/>
                </a:solidFill>
                <a:effectLst/>
                <a:latin typeface="Arial Narrow" panose="020B0606020202030204" pitchFamily="34" charset="0"/>
              </a:rPr>
              <a:t>se </a:t>
            </a:r>
            <a:r>
              <a:rPr lang="es-MX" sz="1600" b="0" i="0" u="none" strike="noStrike" dirty="0">
                <a:solidFill>
                  <a:srgbClr val="333333"/>
                </a:solidFill>
                <a:effectLst/>
                <a:latin typeface="Arial Narrow" panose="020B0606020202030204" pitchFamily="34" charset="0"/>
              </a:rPr>
              <a:t>debe, según </a:t>
            </a:r>
            <a:r>
              <a:rPr lang="es-MX" sz="1600" b="0" i="0" u="none" strike="noStrike" dirty="0" smtClean="0">
                <a:solidFill>
                  <a:srgbClr val="333333"/>
                </a:solidFill>
                <a:effectLst/>
                <a:latin typeface="Arial Narrow" panose="020B0606020202030204" pitchFamily="34" charset="0"/>
              </a:rPr>
              <a:t>Vygotsky, </a:t>
            </a:r>
            <a:r>
              <a:rPr lang="es-MX" sz="1600" b="0" i="0" u="none" strike="noStrike" dirty="0">
                <a:solidFill>
                  <a:srgbClr val="333333"/>
                </a:solidFill>
                <a:effectLst/>
                <a:latin typeface="Arial Narrow" panose="020B0606020202030204" pitchFamily="34" charset="0"/>
              </a:rPr>
              <a:t>a que en la percepción, en el pensamiento y en sus actos, el niño tiende a fusionar los elementos más diversos en una imagen inarticulada, apoyándose en alguna impresión casual. </a:t>
            </a:r>
            <a:endParaRPr lang="es-MX" sz="1600" dirty="0">
              <a:latin typeface="Arial Narrow" panose="020B0606020202030204" pitchFamily="34" charset="0"/>
            </a:endParaRPr>
          </a:p>
        </p:txBody>
      </p:sp>
      <p:sp>
        <p:nvSpPr>
          <p:cNvPr id="7" name="CuadroTexto 6">
            <a:extLst>
              <a:ext uri="{FF2B5EF4-FFF2-40B4-BE49-F238E27FC236}">
                <a16:creationId xmlns:a16="http://schemas.microsoft.com/office/drawing/2014/main" id="{398CBAE6-0FAA-6D96-D278-E047D40469DB}"/>
              </a:ext>
            </a:extLst>
          </p:cNvPr>
          <p:cNvSpPr txBox="1"/>
          <p:nvPr/>
        </p:nvSpPr>
        <p:spPr>
          <a:xfrm>
            <a:off x="1125415" y="2088442"/>
            <a:ext cx="9791114" cy="1569660"/>
          </a:xfrm>
          <a:prstGeom prst="rect">
            <a:avLst/>
          </a:prstGeom>
          <a:noFill/>
        </p:spPr>
        <p:txBody>
          <a:bodyPr wrap="square">
            <a:spAutoFit/>
          </a:bodyPr>
          <a:lstStyle/>
          <a:p>
            <a:pPr algn="ctr">
              <a:lnSpc>
                <a:spcPct val="150000"/>
              </a:lnSpc>
            </a:pPr>
            <a:r>
              <a:rPr lang="es-MX" sz="1600" b="0" i="0" u="none" strike="noStrike" dirty="0">
                <a:solidFill>
                  <a:srgbClr val="333333"/>
                </a:solidFill>
                <a:effectLst/>
                <a:latin typeface="Arial Narrow" panose="020B0606020202030204" pitchFamily="34" charset="0"/>
              </a:rPr>
              <a:t>El que un niño haga agrupamientos </a:t>
            </a:r>
            <a:r>
              <a:rPr lang="es-MX" sz="1600" b="0" i="0" u="none" strike="noStrike" dirty="0" smtClean="0">
                <a:solidFill>
                  <a:srgbClr val="333333"/>
                </a:solidFill>
                <a:effectLst/>
                <a:latin typeface="Arial Narrow" panose="020B0606020202030204" pitchFamily="34" charset="0"/>
              </a:rPr>
              <a:t>sincréticos significa, </a:t>
            </a:r>
            <a:r>
              <a:rPr lang="es-MX" sz="1600" b="0" i="0" u="none" strike="noStrike" dirty="0">
                <a:solidFill>
                  <a:srgbClr val="333333"/>
                </a:solidFill>
                <a:effectLst/>
                <a:latin typeface="Arial Narrow" panose="020B0606020202030204" pitchFamily="34" charset="0"/>
              </a:rPr>
              <a:t>para Vygotsky, una manifestación del estadio de ensayo y error en el desarrollo del pensamiento, el niño crea el montón al </a:t>
            </a:r>
            <a:r>
              <a:rPr lang="es-MX" sz="1600" b="0" i="0" u="none" strike="noStrike" dirty="0" smtClean="0">
                <a:solidFill>
                  <a:srgbClr val="333333"/>
                </a:solidFill>
                <a:effectLst/>
                <a:latin typeface="Arial Narrow" panose="020B0606020202030204" pitchFamily="34" charset="0"/>
              </a:rPr>
              <a:t>azar, </a:t>
            </a:r>
            <a:r>
              <a:rPr lang="es-MX" sz="1600" b="0" i="0" u="none" strike="noStrike" dirty="0">
                <a:solidFill>
                  <a:srgbClr val="333333"/>
                </a:solidFill>
                <a:effectLst/>
                <a:latin typeface="Arial Narrow" panose="020B0606020202030204" pitchFamily="34" charset="0"/>
              </a:rPr>
              <a:t>entonces cada objeto agregado obedece a una simple conjetura o a un tanteo que se </a:t>
            </a:r>
            <a:r>
              <a:rPr lang="es-MX" sz="1600" b="0" i="0" u="none" strike="noStrike" dirty="0" smtClean="0">
                <a:solidFill>
                  <a:srgbClr val="333333"/>
                </a:solidFill>
                <a:effectLst/>
                <a:latin typeface="Arial Narrow" panose="020B0606020202030204" pitchFamily="34" charset="0"/>
              </a:rPr>
              <a:t>reemplaza </a:t>
            </a:r>
            <a:r>
              <a:rPr lang="es-MX" sz="1600" b="0" i="0" u="none" strike="noStrike" dirty="0">
                <a:solidFill>
                  <a:srgbClr val="333333"/>
                </a:solidFill>
                <a:effectLst/>
                <a:latin typeface="Arial Narrow" panose="020B0606020202030204" pitchFamily="34" charset="0"/>
              </a:rPr>
              <a:t>por un nuevo objeto. En el método de la doble estimulación Vygotsky relaciona el paso al momento en que el experimentador da vuelta al objeto y le hace ver que tiene un nombre </a:t>
            </a:r>
            <a:r>
              <a:rPr lang="es-MX" sz="1600" b="0" i="0" u="none" strike="noStrike" dirty="0" smtClean="0">
                <a:solidFill>
                  <a:srgbClr val="333333"/>
                </a:solidFill>
                <a:effectLst/>
                <a:latin typeface="Arial Narrow" panose="020B0606020202030204" pitchFamily="34" charset="0"/>
              </a:rPr>
              <a:t>diferente </a:t>
            </a:r>
            <a:r>
              <a:rPr lang="es-MX" sz="1600" dirty="0">
                <a:latin typeface="Arial Narrow" panose="020B0606020202030204" pitchFamily="34" charset="0"/>
                <a:cs typeface="Calibri" panose="020F0502020204030204" pitchFamily="34" charset="0"/>
              </a:rPr>
              <a:t>(Serna y Packer, 2014).</a:t>
            </a:r>
            <a:endParaRPr lang="es-MX" sz="1600" dirty="0">
              <a:latin typeface="Arial Narrow" panose="020B0606020202030204" pitchFamily="34" charset="0"/>
            </a:endParaRPr>
          </a:p>
        </p:txBody>
      </p:sp>
      <p:pic>
        <p:nvPicPr>
          <p:cNvPr id="12290" name="Picture 2" descr="Técnicas de aprendizaje: recursos para mejorar la enseñanza">
            <a:extLst>
              <a:ext uri="{FF2B5EF4-FFF2-40B4-BE49-F238E27FC236}">
                <a16:creationId xmlns:a16="http://schemas.microsoft.com/office/drawing/2014/main" id="{DCDDCBD1-33FD-F99E-8CC2-428A42BD3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719" y="4104389"/>
            <a:ext cx="3606800" cy="226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38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3C024F-8A60-7A08-BBD2-B51977B07C88}"/>
              </a:ext>
            </a:extLst>
          </p:cNvPr>
          <p:cNvSpPr>
            <a:spLocks noGrp="1"/>
          </p:cNvSpPr>
          <p:nvPr>
            <p:ph type="title"/>
          </p:nvPr>
        </p:nvSpPr>
        <p:spPr/>
        <p:txBody>
          <a:bodyPr>
            <a:normAutofit/>
          </a:bodyPr>
          <a:lstStyle/>
          <a:p>
            <a:pPr algn="ctr"/>
            <a:r>
              <a:rPr lang="es-MX" sz="3600" i="1" u="sng" dirty="0">
                <a:latin typeface="American Typewriter" panose="02090604020004020304" pitchFamily="18" charset="77"/>
              </a:rPr>
              <a:t>Pseudoconcepto y concepto</a:t>
            </a:r>
          </a:p>
        </p:txBody>
      </p:sp>
      <p:sp>
        <p:nvSpPr>
          <p:cNvPr id="5" name="CuadroTexto 4">
            <a:extLst>
              <a:ext uri="{FF2B5EF4-FFF2-40B4-BE49-F238E27FC236}">
                <a16:creationId xmlns:a16="http://schemas.microsoft.com/office/drawing/2014/main" id="{C26A155A-35F8-F79D-64DE-46202CEDD53B}"/>
              </a:ext>
            </a:extLst>
          </p:cNvPr>
          <p:cNvSpPr txBox="1"/>
          <p:nvPr/>
        </p:nvSpPr>
        <p:spPr>
          <a:xfrm>
            <a:off x="970668" y="1699923"/>
            <a:ext cx="10091059" cy="1938992"/>
          </a:xfrm>
          <a:prstGeom prst="rect">
            <a:avLst/>
          </a:prstGeom>
          <a:noFill/>
        </p:spPr>
        <p:txBody>
          <a:bodyPr wrap="square">
            <a:spAutoFit/>
          </a:bodyPr>
          <a:lstStyle/>
          <a:p>
            <a:pPr algn="ctr">
              <a:lnSpc>
                <a:spcPct val="150000"/>
              </a:lnSpc>
            </a:pPr>
            <a:r>
              <a:rPr lang="es-MX" sz="1600" b="0" i="0" u="none" strike="noStrike" dirty="0">
                <a:effectLst/>
                <a:latin typeface="Arial Narrow" panose="020B0606020202030204" pitchFamily="34" charset="0"/>
                <a:cs typeface="Calibri" panose="020F0502020204030204" pitchFamily="34" charset="0"/>
              </a:rPr>
              <a:t>Definir un concepto supone un desafío por la complejidad que </a:t>
            </a:r>
            <a:r>
              <a:rPr lang="es-MX" sz="1600" b="0" i="0" u="none" strike="noStrike" dirty="0" smtClean="0">
                <a:effectLst/>
                <a:latin typeface="Arial Narrow" panose="020B0606020202030204" pitchFamily="34" charset="0"/>
                <a:cs typeface="Calibri" panose="020F0502020204030204" pitchFamily="34" charset="0"/>
              </a:rPr>
              <a:t>envuelve, </a:t>
            </a:r>
            <a:r>
              <a:rPr lang="es-MX" sz="1600" b="0" i="0" u="none" strike="noStrike" dirty="0">
                <a:effectLst/>
                <a:latin typeface="Arial Narrow" panose="020B0606020202030204" pitchFamily="34" charset="0"/>
                <a:cs typeface="Calibri" panose="020F0502020204030204" pitchFamily="34" charset="0"/>
              </a:rPr>
              <a:t>concibe a los conceptos como los eslabones simbólicos que constituyen los pensamientos, son las unidades de representación mental. Los conceptos se combinan para crear estructuras representacionales más complejas. Para </a:t>
            </a:r>
            <a:r>
              <a:rPr lang="es-MX" sz="1600" dirty="0" err="1" smtClean="0">
                <a:latin typeface="Arial Narrow" panose="020B0606020202030204" pitchFamily="34" charset="0"/>
                <a:cs typeface="Calibri" panose="020F0502020204030204" pitchFamily="34" charset="0"/>
              </a:rPr>
              <a:t>Vigotsky</a:t>
            </a:r>
            <a:r>
              <a:rPr lang="es-MX" sz="1600" dirty="0" smtClean="0">
                <a:latin typeface="Arial Narrow" panose="020B0606020202030204" pitchFamily="34" charset="0"/>
                <a:cs typeface="Calibri" panose="020F0502020204030204" pitchFamily="34" charset="0"/>
              </a:rPr>
              <a:t>,</a:t>
            </a:r>
            <a:r>
              <a:rPr lang="es-MX" sz="1600" b="0" i="0" u="none" strike="noStrike" dirty="0" smtClean="0">
                <a:effectLst/>
                <a:latin typeface="Arial Narrow" panose="020B0606020202030204" pitchFamily="34" charset="0"/>
                <a:cs typeface="Calibri" panose="020F0502020204030204" pitchFamily="34" charset="0"/>
              </a:rPr>
              <a:t> </a:t>
            </a:r>
            <a:r>
              <a:rPr lang="es-MX" sz="1600" b="0" i="0" u="none" strike="noStrike" dirty="0">
                <a:effectLst/>
                <a:latin typeface="Arial Narrow" panose="020B0606020202030204" pitchFamily="34" charset="0"/>
                <a:cs typeface="Calibri" panose="020F0502020204030204" pitchFamily="34" charset="0"/>
              </a:rPr>
              <a:t>el desarrollo conceptual es parte del proceso de reestructuración del conocimiento y las teorías previas juegan un rol sumamente importante en la arquitectura cognitiva. Las teorías previas son los cimientos desde donde se construyen los nuevos saberes y desarrollos </a:t>
            </a:r>
            <a:r>
              <a:rPr lang="es-MX" sz="1600" b="0" i="0" u="none" strike="noStrike" dirty="0" smtClean="0">
                <a:effectLst/>
                <a:latin typeface="Arial Narrow" panose="020B0606020202030204" pitchFamily="34" charset="0"/>
                <a:cs typeface="Calibri" panose="020F0502020204030204" pitchFamily="34" charset="0"/>
              </a:rPr>
              <a:t>conceptuales </a:t>
            </a:r>
            <a:r>
              <a:rPr lang="es-MX" sz="1600" dirty="0">
                <a:latin typeface="Arial Narrow" panose="020B0606020202030204" pitchFamily="34" charset="0"/>
                <a:cs typeface="Calibri" panose="020F0502020204030204" pitchFamily="34" charset="0"/>
              </a:rPr>
              <a:t>(Serna y Packer, 2014).</a:t>
            </a:r>
          </a:p>
        </p:txBody>
      </p:sp>
      <p:sp>
        <p:nvSpPr>
          <p:cNvPr id="7" name="CuadroTexto 6">
            <a:extLst>
              <a:ext uri="{FF2B5EF4-FFF2-40B4-BE49-F238E27FC236}">
                <a16:creationId xmlns:a16="http://schemas.microsoft.com/office/drawing/2014/main" id="{24CF0178-B650-0403-0569-9B193F1B31CF}"/>
              </a:ext>
            </a:extLst>
          </p:cNvPr>
          <p:cNvSpPr txBox="1"/>
          <p:nvPr/>
        </p:nvSpPr>
        <p:spPr>
          <a:xfrm>
            <a:off x="970669" y="3785349"/>
            <a:ext cx="10091059" cy="1200329"/>
          </a:xfrm>
          <a:prstGeom prst="rect">
            <a:avLst/>
          </a:prstGeom>
          <a:noFill/>
        </p:spPr>
        <p:txBody>
          <a:bodyPr wrap="square">
            <a:spAutoFit/>
          </a:bodyPr>
          <a:lstStyle/>
          <a:p>
            <a:pPr algn="ctr">
              <a:lnSpc>
                <a:spcPct val="150000"/>
              </a:lnSpc>
            </a:pPr>
            <a:r>
              <a:rPr lang="es-MX" sz="1600" b="0" i="0" u="none" strike="noStrike" dirty="0">
                <a:effectLst/>
                <a:latin typeface="Arial Narrow" panose="020B0606020202030204" pitchFamily="34" charset="0"/>
                <a:cs typeface="Calibri" panose="020F0502020204030204" pitchFamily="34" charset="0"/>
              </a:rPr>
              <a:t>De este modo, los conceptos nos permiten comunicarnos con los demás a partir de la construcción colectiva de </a:t>
            </a:r>
            <a:r>
              <a:rPr lang="es-MX" sz="1600" b="0" i="0" u="none" strike="noStrike" dirty="0" smtClean="0">
                <a:effectLst/>
                <a:latin typeface="Arial Narrow" panose="020B0606020202030204" pitchFamily="34" charset="0"/>
                <a:cs typeface="Calibri" panose="020F0502020204030204" pitchFamily="34" charset="0"/>
              </a:rPr>
              <a:t>significados, asimismo, </a:t>
            </a:r>
            <a:r>
              <a:rPr lang="es-MX" sz="1600" b="0" i="0" u="none" strike="noStrike" dirty="0">
                <a:effectLst/>
                <a:latin typeface="Arial Narrow" panose="020B0606020202030204" pitchFamily="34" charset="0"/>
                <a:cs typeface="Calibri" panose="020F0502020204030204" pitchFamily="34" charset="0"/>
              </a:rPr>
              <a:t>nos permiten reconocer un grupo de objetos como parte de una misma categoría y nos permiten realizar inferencias sobre objetos novedosos.</a:t>
            </a:r>
            <a:endParaRPr lang="es-MX" sz="1600" dirty="0">
              <a:latin typeface="Arial Narrow" panose="020B0606020202030204" pitchFamily="34" charset="0"/>
              <a:cs typeface="Calibri" panose="020F0502020204030204" pitchFamily="34" charset="0"/>
            </a:endParaRPr>
          </a:p>
        </p:txBody>
      </p:sp>
      <p:pic>
        <p:nvPicPr>
          <p:cNvPr id="13314" name="Picture 2" descr="Webinar La estrategia del aprendizaje situado y la transformación de la  realidad desde espacios virtuales | Ibero">
            <a:extLst>
              <a:ext uri="{FF2B5EF4-FFF2-40B4-BE49-F238E27FC236}">
                <a16:creationId xmlns:a16="http://schemas.microsoft.com/office/drawing/2014/main" id="{1EF61F4F-39D0-84AB-6C87-B3AAE0A70D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1682" y="5193064"/>
            <a:ext cx="2674718" cy="13000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6425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8FDBD88-9461-4FD7-2E00-538E9CEA36FF}"/>
              </a:ext>
            </a:extLst>
          </p:cNvPr>
          <p:cNvSpPr txBox="1"/>
          <p:nvPr/>
        </p:nvSpPr>
        <p:spPr>
          <a:xfrm>
            <a:off x="928468" y="990660"/>
            <a:ext cx="10199077" cy="1985159"/>
          </a:xfrm>
          <a:prstGeom prst="rect">
            <a:avLst/>
          </a:prstGeom>
          <a:noFill/>
        </p:spPr>
        <p:txBody>
          <a:bodyPr wrap="square">
            <a:spAutoFit/>
          </a:bodyPr>
          <a:lstStyle/>
          <a:p>
            <a:pPr algn="ctr">
              <a:lnSpc>
                <a:spcPct val="150000"/>
              </a:lnSpc>
            </a:pPr>
            <a:r>
              <a:rPr lang="es-MX" sz="1600" b="0" i="0" u="none" strike="noStrike" dirty="0">
                <a:effectLst/>
                <a:latin typeface="Arial Narrow" panose="020B0606020202030204" pitchFamily="34" charset="0"/>
                <a:cs typeface="Calibri" panose="020F0502020204030204" pitchFamily="34" charset="0"/>
              </a:rPr>
              <a:t>Vygotsky </a:t>
            </a:r>
            <a:r>
              <a:rPr lang="es-MX" sz="1600" b="0" i="0" u="none" strike="noStrike" dirty="0" smtClean="0">
                <a:effectLst/>
                <a:latin typeface="Arial Narrow" panose="020B0606020202030204" pitchFamily="34" charset="0"/>
                <a:cs typeface="Calibri" panose="020F0502020204030204" pitchFamily="34" charset="0"/>
              </a:rPr>
              <a:t>sostiene </a:t>
            </a:r>
            <a:r>
              <a:rPr lang="es-MX" sz="1600" b="0" i="0" u="none" strike="noStrike" dirty="0">
                <a:effectLst/>
                <a:latin typeface="Arial Narrow" panose="020B0606020202030204" pitchFamily="34" charset="0"/>
                <a:cs typeface="Calibri" panose="020F0502020204030204" pitchFamily="34" charset="0"/>
              </a:rPr>
              <a:t>que el aprendizaje se construye a partir de la interacción entre los conceptos científicos y los denominados pseudoconceptos. Los</a:t>
            </a:r>
            <a:r>
              <a:rPr lang="es-MX" b="1" i="1" u="none" strike="noStrike" dirty="0">
                <a:effectLst/>
                <a:latin typeface="Arial Narrow" panose="020B0606020202030204" pitchFamily="34" charset="0"/>
                <a:cs typeface="Calibri" panose="020F0502020204030204" pitchFamily="34" charset="0"/>
              </a:rPr>
              <a:t> pseudoconceptos </a:t>
            </a:r>
            <a:r>
              <a:rPr lang="es-MX" sz="1600" b="0" i="0" u="none" strike="noStrike" dirty="0">
                <a:effectLst/>
                <a:latin typeface="Arial Narrow" panose="020B0606020202030204" pitchFamily="34" charset="0"/>
                <a:cs typeface="Calibri" panose="020F0502020204030204" pitchFamily="34" charset="0"/>
              </a:rPr>
              <a:t>son conceptos espontáneos que emergen y se construyen a partir de las experiencias del niño sobre la vida </a:t>
            </a:r>
            <a:r>
              <a:rPr lang="es-MX" sz="1600" b="0" i="0" u="none" strike="noStrike" dirty="0" smtClean="0">
                <a:effectLst/>
                <a:latin typeface="Arial Narrow" panose="020B0606020202030204" pitchFamily="34" charset="0"/>
                <a:cs typeface="Calibri" panose="020F0502020204030204" pitchFamily="34" charset="0"/>
              </a:rPr>
              <a:t>cotidiana. En </a:t>
            </a:r>
            <a:r>
              <a:rPr lang="es-MX" sz="1600" b="0" i="0" u="none" strike="noStrike" dirty="0">
                <a:effectLst/>
                <a:latin typeface="Arial Narrow" panose="020B0606020202030204" pitchFamily="34" charset="0"/>
                <a:cs typeface="Calibri" panose="020F0502020204030204" pitchFamily="34" charset="0"/>
              </a:rPr>
              <a:t>cambio, los conceptos científicos se desarrollan a partir de la instrucción deliberada a través de maestros o adultos. La diferencia principal entre los pseudoconceptos y los conceptos científicos radica en que los primeros son construidos espontáneamente y los segundos son definidos por la </a:t>
            </a:r>
            <a:r>
              <a:rPr lang="es-MX" sz="1600" b="0" i="0" u="none" strike="noStrike" dirty="0" smtClean="0">
                <a:effectLst/>
                <a:latin typeface="Arial Narrow" panose="020B0606020202030204" pitchFamily="34" charset="0"/>
                <a:cs typeface="Calibri" panose="020F0502020204030204" pitchFamily="34" charset="0"/>
              </a:rPr>
              <a:t>lógica</a:t>
            </a:r>
            <a:r>
              <a:rPr lang="es-MX" sz="1600" dirty="0">
                <a:latin typeface="Arial Narrow" panose="020B0606020202030204" pitchFamily="34" charset="0"/>
                <a:cs typeface="Calibri" panose="020F0502020204030204" pitchFamily="34" charset="0"/>
              </a:rPr>
              <a:t> (Serna y Packer, 2014).</a:t>
            </a:r>
          </a:p>
        </p:txBody>
      </p:sp>
      <p:pic>
        <p:nvPicPr>
          <p:cNvPr id="14338" name="Picture 2" descr="LAS ESTRATEGIAS DE APRENDIZAJE PARA EL AULA DE CLASE">
            <a:extLst>
              <a:ext uri="{FF2B5EF4-FFF2-40B4-BE49-F238E27FC236}">
                <a16:creationId xmlns:a16="http://schemas.microsoft.com/office/drawing/2014/main" id="{C5D34AC0-7499-97DB-21D5-9BD899011C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8985" y="3371419"/>
            <a:ext cx="2898042" cy="2495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1609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19AF8EA-5FA5-92A6-38DD-A2E2CD4322DC}"/>
              </a:ext>
            </a:extLst>
          </p:cNvPr>
          <p:cNvSpPr>
            <a:spLocks noGrp="1"/>
          </p:cNvSpPr>
          <p:nvPr>
            <p:ph idx="1"/>
          </p:nvPr>
        </p:nvSpPr>
        <p:spPr>
          <a:xfrm>
            <a:off x="1294362" y="1285505"/>
            <a:ext cx="9603275" cy="3294576"/>
          </a:xfrm>
        </p:spPr>
        <p:txBody>
          <a:bodyPr>
            <a:normAutofit lnSpcReduction="10000"/>
          </a:bodyPr>
          <a:lstStyle/>
          <a:p>
            <a:r>
              <a:rPr lang="es-MX" dirty="0" smtClean="0"/>
              <a:t>BIBLIOGRAFÍA </a:t>
            </a:r>
            <a:endParaRPr lang="es-MX" dirty="0"/>
          </a:p>
          <a:p>
            <a:endParaRPr lang="es-MX" sz="1600" dirty="0">
              <a:latin typeface="Calibri" panose="020F0502020204030204" pitchFamily="34" charset="0"/>
              <a:cs typeface="Calibri" panose="020F0502020204030204" pitchFamily="34" charset="0"/>
            </a:endParaRPr>
          </a:p>
          <a:p>
            <a:pPr marL="0" indent="0">
              <a:buNone/>
            </a:pPr>
            <a:r>
              <a:rPr lang="es-MX" sz="1600" dirty="0">
                <a:latin typeface="Calibri" panose="020F0502020204030204" pitchFamily="34" charset="0"/>
                <a:cs typeface="Calibri" panose="020F0502020204030204" pitchFamily="34" charset="0"/>
              </a:rPr>
              <a:t>   </a:t>
            </a:r>
            <a:r>
              <a:rPr lang="es-MX" sz="1600" dirty="0" smtClean="0">
                <a:latin typeface="Calibri" panose="020F0502020204030204" pitchFamily="34" charset="0"/>
                <a:cs typeface="Calibri" panose="020F0502020204030204" pitchFamily="34" charset="0"/>
              </a:rPr>
              <a:t> Rodríguez</a:t>
            </a:r>
            <a:r>
              <a:rPr lang="es-MX" sz="1600" dirty="0">
                <a:latin typeface="Calibri" panose="020F0502020204030204" pitchFamily="34" charset="0"/>
                <a:cs typeface="Calibri" panose="020F0502020204030204" pitchFamily="34" charset="0"/>
              </a:rPr>
              <a:t>, A., Sánchez , M., &amp; Rojas, B. (2008). La mediación, el acompañamiento y el aprendizaje individual. </a:t>
            </a:r>
            <a:r>
              <a:rPr lang="es-MX" sz="1600" i="1" dirty="0">
                <a:latin typeface="Calibri" panose="020F0502020204030204" pitchFamily="34" charset="0"/>
                <a:cs typeface="Calibri" panose="020F0502020204030204" pitchFamily="34" charset="0"/>
              </a:rPr>
              <a:t>Investigación y Postgrado</a:t>
            </a:r>
            <a:r>
              <a:rPr lang="es-MX" sz="1600" dirty="0">
                <a:latin typeface="Calibri" panose="020F0502020204030204" pitchFamily="34" charset="0"/>
                <a:cs typeface="Calibri" panose="020F0502020204030204" pitchFamily="34" charset="0"/>
              </a:rPr>
              <a:t>, </a:t>
            </a:r>
            <a:r>
              <a:rPr lang="es-MX" sz="1600" i="1" dirty="0">
                <a:latin typeface="Calibri" panose="020F0502020204030204" pitchFamily="34" charset="0"/>
                <a:cs typeface="Calibri" panose="020F0502020204030204" pitchFamily="34" charset="0"/>
              </a:rPr>
              <a:t>23</a:t>
            </a:r>
            <a:r>
              <a:rPr lang="es-MX" sz="1600" dirty="0">
                <a:latin typeface="Calibri" panose="020F0502020204030204" pitchFamily="34" charset="0"/>
                <a:cs typeface="Calibri" panose="020F0502020204030204" pitchFamily="34" charset="0"/>
              </a:rPr>
              <a:t>(2), 349-350. Recuperado en 26 de junio de 2022, de </a:t>
            </a:r>
            <a:r>
              <a:rPr lang="es-MX" sz="1600" dirty="0">
                <a:latin typeface="Calibri" panose="020F0502020204030204" pitchFamily="34" charset="0"/>
                <a:cs typeface="Calibri" panose="020F0502020204030204" pitchFamily="34" charset="0"/>
                <a:hlinkClick r:id="rId2"/>
              </a:rPr>
              <a:t>http://ve.scielo.org/scielo.php?script=sci_arttext&amp;pid=S1316-00872008000200013&amp;lng=es&amp;tlng=es</a:t>
            </a:r>
            <a:endParaRPr lang="es-MX" sz="1600" dirty="0">
              <a:latin typeface="Calibri" panose="020F0502020204030204" pitchFamily="34" charset="0"/>
              <a:cs typeface="Calibri" panose="020F0502020204030204" pitchFamily="34" charset="0"/>
            </a:endParaRPr>
          </a:p>
          <a:p>
            <a:pPr marL="0" indent="0">
              <a:buNone/>
            </a:pPr>
            <a:r>
              <a:rPr lang="es-MX" sz="1600" dirty="0">
                <a:latin typeface="Calibri" panose="020F0502020204030204" pitchFamily="34" charset="0"/>
                <a:cs typeface="Calibri" panose="020F0502020204030204" pitchFamily="34" charset="0"/>
              </a:rPr>
              <a:t>   </a:t>
            </a:r>
          </a:p>
          <a:p>
            <a:pPr marL="0" indent="0">
              <a:buNone/>
            </a:pPr>
            <a:r>
              <a:rPr lang="es-MX" sz="1600" dirty="0" smtClean="0">
                <a:latin typeface="Calibri" panose="020F0502020204030204" pitchFamily="34" charset="0"/>
                <a:cs typeface="Calibri" panose="020F0502020204030204" pitchFamily="34" charset="0"/>
              </a:rPr>
              <a:t>    </a:t>
            </a:r>
            <a:r>
              <a:rPr lang="es-MX" sz="1600" dirty="0" smtClean="0">
                <a:latin typeface="Calibri" panose="020F0502020204030204" pitchFamily="34" charset="0"/>
                <a:cs typeface="Calibri" panose="020F0502020204030204" pitchFamily="34" charset="0"/>
              </a:rPr>
              <a:t> Serna</a:t>
            </a:r>
            <a:r>
              <a:rPr lang="es-MX" sz="1600" dirty="0">
                <a:latin typeface="Calibri" panose="020F0502020204030204" pitchFamily="34" charset="0"/>
                <a:cs typeface="Calibri" panose="020F0502020204030204" pitchFamily="34" charset="0"/>
              </a:rPr>
              <a:t>, M</a:t>
            </a:r>
            <a:r>
              <a:rPr lang="es-MX" sz="1600" dirty="0" smtClean="0">
                <a:latin typeface="Calibri" panose="020F0502020204030204" pitchFamily="34" charset="0"/>
                <a:cs typeface="Calibri" panose="020F0502020204030204" pitchFamily="34" charset="0"/>
              </a:rPr>
              <a:t>. </a:t>
            </a:r>
            <a:r>
              <a:rPr lang="es-MX" sz="1600" dirty="0">
                <a:latin typeface="Calibri" panose="020F0502020204030204" pitchFamily="34" charset="0"/>
                <a:cs typeface="Calibri" panose="020F0502020204030204" pitchFamily="34" charset="0"/>
              </a:rPr>
              <a:t>&amp; Packer, M. (2014). Pensamiento y lenguaje de Vigotsky para resolver la crisis de la psicologia. </a:t>
            </a:r>
            <a:r>
              <a:rPr lang="es-MX" sz="1600" i="1" dirty="0">
                <a:latin typeface="Calibri" panose="020F0502020204030204" pitchFamily="34" charset="0"/>
                <a:cs typeface="Calibri" panose="020F0502020204030204" pitchFamily="34" charset="0"/>
              </a:rPr>
              <a:t>Redalyc. </a:t>
            </a:r>
            <a:r>
              <a:rPr lang="es-MX" sz="1600" dirty="0">
                <a:latin typeface="Calibri" panose="020F0502020204030204" pitchFamily="34" charset="0"/>
                <a:cs typeface="Calibri" panose="020F0502020204030204" pitchFamily="34" charset="0"/>
              </a:rPr>
              <a:t>9</a:t>
            </a:r>
            <a:r>
              <a:rPr lang="es-MX" sz="1600" i="1" dirty="0">
                <a:latin typeface="Calibri" panose="020F0502020204030204" pitchFamily="34" charset="0"/>
                <a:cs typeface="Calibri" panose="020F0502020204030204" pitchFamily="34" charset="0"/>
              </a:rPr>
              <a:t>(2)</a:t>
            </a:r>
            <a:r>
              <a:rPr lang="es-MX" sz="1600" dirty="0">
                <a:latin typeface="Calibri" panose="020F0502020204030204" pitchFamily="34" charset="0"/>
                <a:cs typeface="Calibri" panose="020F0502020204030204" pitchFamily="34" charset="0"/>
              </a:rPr>
              <a:t>, </a:t>
            </a:r>
            <a:r>
              <a:rPr lang="es-MX" sz="1600" dirty="0" smtClean="0">
                <a:latin typeface="Calibri" panose="020F0502020204030204" pitchFamily="34" charset="0"/>
                <a:cs typeface="Calibri" panose="020F0502020204030204" pitchFamily="34" charset="0"/>
              </a:rPr>
              <a:t>30-37</a:t>
            </a:r>
          </a:p>
          <a:p>
            <a:pPr marL="0" indent="0">
              <a:buNone/>
            </a:pPr>
            <a:r>
              <a:rPr lang="es-MX" sz="1600" dirty="0">
                <a:latin typeface="Calibri" panose="020F0502020204030204" pitchFamily="34" charset="0"/>
                <a:cs typeface="Calibri" panose="020F0502020204030204" pitchFamily="34" charset="0"/>
                <a:hlinkClick r:id="rId3"/>
              </a:rPr>
              <a:t>https://</a:t>
            </a:r>
            <a:r>
              <a:rPr lang="es-MX" sz="1600" dirty="0" smtClean="0">
                <a:latin typeface="Calibri" panose="020F0502020204030204" pitchFamily="34" charset="0"/>
                <a:cs typeface="Calibri" panose="020F0502020204030204" pitchFamily="34" charset="0"/>
                <a:hlinkClick r:id="rId3"/>
              </a:rPr>
              <a:t>www.redalyc.org/pdf/1390/139039784004.pdf</a:t>
            </a:r>
            <a:endParaRPr lang="es-MX" sz="1600" dirty="0" smtClean="0">
              <a:latin typeface="Calibri" panose="020F0502020204030204" pitchFamily="34" charset="0"/>
              <a:cs typeface="Calibri" panose="020F0502020204030204" pitchFamily="34" charset="0"/>
            </a:endParaRPr>
          </a:p>
          <a:p>
            <a:pPr marL="0" indent="0">
              <a:buNone/>
            </a:pP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299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403FF57-2482-5537-B2A3-BFAD8FDAE6EE}"/>
              </a:ext>
            </a:extLst>
          </p:cNvPr>
          <p:cNvSpPr txBox="1"/>
          <p:nvPr/>
        </p:nvSpPr>
        <p:spPr>
          <a:xfrm>
            <a:off x="968325" y="1086846"/>
            <a:ext cx="10255349" cy="4062651"/>
          </a:xfrm>
          <a:prstGeom prst="rect">
            <a:avLst/>
          </a:prstGeom>
          <a:noFill/>
        </p:spPr>
        <p:txBody>
          <a:bodyPr wrap="square">
            <a:spAutoFit/>
          </a:bodyPr>
          <a:lstStyle/>
          <a:p>
            <a:pPr algn="just">
              <a:lnSpc>
                <a:spcPct val="150000"/>
              </a:lnSpc>
            </a:pPr>
            <a:r>
              <a:rPr lang="es-MX" sz="1600" dirty="0" smtClean="0">
                <a:latin typeface="Arial Narrow" panose="020B0606020202030204" pitchFamily="34" charset="0"/>
                <a:cs typeface="Calibri" panose="020F0502020204030204" pitchFamily="34" charset="0"/>
              </a:rPr>
              <a:t>Vygotsky </a:t>
            </a:r>
            <a:r>
              <a:rPr lang="es-MX" sz="1600" dirty="0">
                <a:latin typeface="Arial Narrow" panose="020B0606020202030204" pitchFamily="34" charset="0"/>
                <a:cs typeface="Calibri" panose="020F0502020204030204" pitchFamily="34" charset="0"/>
              </a:rPr>
              <a:t>plantea que para conocer el desarrollo del </a:t>
            </a:r>
            <a:r>
              <a:rPr lang="es-MX" sz="1600" dirty="0" smtClean="0">
                <a:latin typeface="Arial Narrow" panose="020B0606020202030204" pitchFamily="34" charset="0"/>
                <a:cs typeface="Calibri" panose="020F0502020204030204" pitchFamily="34" charset="0"/>
              </a:rPr>
              <a:t>niño </a:t>
            </a:r>
            <a:r>
              <a:rPr lang="es-MX" sz="1600" dirty="0">
                <a:latin typeface="Arial Narrow" panose="020B0606020202030204" pitchFamily="34" charset="0"/>
                <a:cs typeface="Calibri" panose="020F0502020204030204" pitchFamily="34" charset="0"/>
              </a:rPr>
              <a:t>es necesario comprobar primero el nivel efectivo y real, que consiste en </a:t>
            </a:r>
            <a:r>
              <a:rPr lang="es-MX" sz="1600" dirty="0" smtClean="0">
                <a:latin typeface="Arial Narrow" panose="020B0606020202030204" pitchFamily="34" charset="0"/>
                <a:cs typeface="Calibri" panose="020F0502020204030204" pitchFamily="34" charset="0"/>
              </a:rPr>
              <a:t>el nivel </a:t>
            </a:r>
            <a:r>
              <a:rPr lang="es-MX" sz="1600" dirty="0">
                <a:latin typeface="Arial Narrow" panose="020B0606020202030204" pitchFamily="34" charset="0"/>
                <a:cs typeface="Calibri" panose="020F0502020204030204" pitchFamily="34" charset="0"/>
              </a:rPr>
              <a:t>de desarrollo de las funciones psicointelectivas que ha conseguido como resultado de un específico proceso de desarrollo, ya realizado. Luego se analiza el nivel de zona de desarrollo próximo o potencial, que genera un adelanto que cambia los procesos intelectuales del </a:t>
            </a:r>
            <a:r>
              <a:rPr lang="es-MX" sz="1600" dirty="0" smtClean="0">
                <a:latin typeface="Arial Narrow" panose="020B0606020202030204" pitchFamily="34" charset="0"/>
                <a:cs typeface="Calibri" panose="020F0502020204030204" pitchFamily="34" charset="0"/>
              </a:rPr>
              <a:t>individuo ( Rodríguez, Sánchez y Rojas, 2008).</a:t>
            </a:r>
            <a:endParaRPr lang="es-MX" sz="1600" dirty="0">
              <a:latin typeface="Arial Narrow" panose="020B0606020202030204" pitchFamily="34" charset="0"/>
              <a:cs typeface="Calibri" panose="020F0502020204030204" pitchFamily="34" charset="0"/>
            </a:endParaRPr>
          </a:p>
          <a:p>
            <a:pPr algn="just">
              <a:lnSpc>
                <a:spcPct val="150000"/>
              </a:lnSpc>
            </a:pPr>
            <a:endParaRPr lang="es-MX" sz="1600" dirty="0">
              <a:latin typeface="Arial Narrow" panose="020B0606020202030204" pitchFamily="34" charset="0"/>
              <a:cs typeface="Calibri" panose="020F0502020204030204" pitchFamily="34" charset="0"/>
            </a:endParaRPr>
          </a:p>
          <a:p>
            <a:pPr algn="just">
              <a:lnSpc>
                <a:spcPct val="150000"/>
              </a:lnSpc>
            </a:pPr>
            <a:r>
              <a:rPr lang="es-MX" sz="1600" dirty="0" smtClean="0">
                <a:latin typeface="Arial Narrow" panose="020B0606020202030204" pitchFamily="34" charset="0"/>
                <a:cs typeface="Calibri" panose="020F0502020204030204" pitchFamily="34" charset="0"/>
              </a:rPr>
              <a:t>Este </a:t>
            </a:r>
            <a:r>
              <a:rPr lang="es-MX" sz="1600" dirty="0">
                <a:latin typeface="Arial Narrow" panose="020B0606020202030204" pitchFamily="34" charset="0"/>
                <a:cs typeface="Calibri" panose="020F0502020204030204" pitchFamily="34" charset="0"/>
              </a:rPr>
              <a:t>último nivel permite estimar la diferencia entre el </a:t>
            </a:r>
            <a:r>
              <a:rPr lang="es-MX" sz="1600" i="1" u="sng" dirty="0">
                <a:latin typeface="Arial Narrow" panose="020B0606020202030204" pitchFamily="34" charset="0"/>
                <a:cs typeface="Calibri" panose="020F0502020204030204" pitchFamily="34" charset="0"/>
              </a:rPr>
              <a:t>nivel real de desarrollo</a:t>
            </a:r>
            <a:r>
              <a:rPr lang="es-MX" sz="1600" dirty="0">
                <a:latin typeface="Arial Narrow" panose="020B0606020202030204" pitchFamily="34" charset="0"/>
                <a:cs typeface="Calibri" panose="020F0502020204030204" pitchFamily="34" charset="0"/>
              </a:rPr>
              <a:t>, entendido como la capacidad de resolver independientemente un problema, y </a:t>
            </a:r>
            <a:r>
              <a:rPr lang="es-MX" sz="1600" dirty="0" smtClean="0">
                <a:latin typeface="Arial Narrow" panose="020B0606020202030204" pitchFamily="34" charset="0"/>
                <a:cs typeface="Calibri" panose="020F0502020204030204" pitchFamily="34" charset="0"/>
              </a:rPr>
              <a:t>el </a:t>
            </a:r>
            <a:r>
              <a:rPr lang="es-MX" sz="1600" i="1" u="sng" dirty="0" smtClean="0">
                <a:latin typeface="Arial Narrow" panose="020B0606020202030204" pitchFamily="34" charset="0"/>
                <a:cs typeface="Calibri" panose="020F0502020204030204" pitchFamily="34" charset="0"/>
              </a:rPr>
              <a:t>nivel de desarrollo potencial</a:t>
            </a:r>
            <a:r>
              <a:rPr lang="es-MX" sz="1600" dirty="0" smtClean="0">
                <a:latin typeface="Arial Narrow" panose="020B0606020202030204" pitchFamily="34" charset="0"/>
                <a:cs typeface="Calibri" panose="020F0502020204030204" pitchFamily="34" charset="0"/>
              </a:rPr>
              <a:t>, </a:t>
            </a:r>
            <a:r>
              <a:rPr lang="es-MX" sz="1600" dirty="0">
                <a:latin typeface="Arial Narrow" panose="020B0606020202030204" pitchFamily="34" charset="0"/>
                <a:cs typeface="Calibri" panose="020F0502020204030204" pitchFamily="34" charset="0"/>
              </a:rPr>
              <a:t>determinado mediante la resolución de problemas bajo la guía de un adulto o de otro actor mediador; </a:t>
            </a:r>
            <a:r>
              <a:rPr lang="es-MX" sz="1600" dirty="0" smtClean="0">
                <a:latin typeface="Arial Narrow" panose="020B0606020202030204" pitchFamily="34" charset="0"/>
                <a:cs typeface="Calibri" panose="020F0502020204030204" pitchFamily="34" charset="0"/>
              </a:rPr>
              <a:t>así, </a:t>
            </a:r>
            <a:r>
              <a:rPr lang="es-MX" sz="1600" dirty="0">
                <a:latin typeface="Arial Narrow" panose="020B0606020202030204" pitchFamily="34" charset="0"/>
                <a:cs typeface="Calibri" panose="020F0502020204030204" pitchFamily="34" charset="0"/>
              </a:rPr>
              <a:t>la mediación está </a:t>
            </a:r>
            <a:r>
              <a:rPr lang="es-MX" sz="1600" dirty="0" smtClean="0">
                <a:latin typeface="Arial Narrow" panose="020B0606020202030204" pitchFamily="34" charset="0"/>
                <a:cs typeface="Calibri" panose="020F0502020204030204" pitchFamily="34" charset="0"/>
              </a:rPr>
              <a:t>vinculada </a:t>
            </a:r>
            <a:r>
              <a:rPr lang="es-MX" sz="1600" dirty="0">
                <a:latin typeface="Arial Narrow" panose="020B0606020202030204" pitchFamily="34" charset="0"/>
                <a:cs typeface="Calibri" panose="020F0502020204030204" pitchFamily="34" charset="0"/>
              </a:rPr>
              <a:t>con el concepto de </a:t>
            </a:r>
            <a:r>
              <a:rPr lang="es-MX" sz="1600" dirty="0" smtClean="0">
                <a:latin typeface="Arial Narrow" panose="020B0606020202030204" pitchFamily="34" charset="0"/>
                <a:cs typeface="Calibri" panose="020F0502020204030204" pitchFamily="34" charset="0"/>
              </a:rPr>
              <a:t>“zona </a:t>
            </a:r>
            <a:r>
              <a:rPr lang="es-MX" sz="1600" dirty="0">
                <a:latin typeface="Arial Narrow" panose="020B0606020202030204" pitchFamily="34" charset="0"/>
                <a:cs typeface="Calibri" panose="020F0502020204030204" pitchFamily="34" charset="0"/>
              </a:rPr>
              <a:t>de desarrollo </a:t>
            </a:r>
            <a:r>
              <a:rPr lang="es-MX" sz="1600" dirty="0" smtClean="0">
                <a:latin typeface="Arial Narrow" panose="020B0606020202030204" pitchFamily="34" charset="0"/>
                <a:cs typeface="Calibri" panose="020F0502020204030204" pitchFamily="34" charset="0"/>
              </a:rPr>
              <a:t>próximo”;</a:t>
            </a:r>
            <a:r>
              <a:rPr lang="es-MX" sz="1600" dirty="0">
                <a:latin typeface="Arial Narrow" panose="020B0606020202030204" pitchFamily="34" charset="0"/>
                <a:cs typeface="Calibri" panose="020F0502020204030204" pitchFamily="34" charset="0"/>
              </a:rPr>
              <a:t> </a:t>
            </a:r>
            <a:r>
              <a:rPr lang="es-MX" sz="1600" dirty="0" smtClean="0">
                <a:latin typeface="Arial Narrow" panose="020B0606020202030204" pitchFamily="34" charset="0"/>
                <a:cs typeface="Calibri" panose="020F0502020204030204" pitchFamily="34" charset="0"/>
              </a:rPr>
              <a:t>este </a:t>
            </a:r>
            <a:r>
              <a:rPr lang="es-MX" sz="1600" dirty="0">
                <a:latin typeface="Arial Narrow" panose="020B0606020202030204" pitchFamily="34" charset="0"/>
                <a:cs typeface="Calibri" panose="020F0502020204030204" pitchFamily="34" charset="0"/>
              </a:rPr>
              <a:t>concepto ha tenido importante trascendencia en el campo educativo, constituye la base teórica de un principio pedagógico general: la única buena enseñanza es la que precede al desarrollo. En este sentido, se plantea el principio de la educación que desarrolla.</a:t>
            </a:r>
          </a:p>
          <a:p>
            <a:endParaRPr lang="es-MX" dirty="0"/>
          </a:p>
        </p:txBody>
      </p:sp>
      <p:pic>
        <p:nvPicPr>
          <p:cNvPr id="2050" name="Picture 2" descr="LA TEORÍA SOCIOCULTURAL DE VIGOTSKY - Eduimpulsa">
            <a:extLst>
              <a:ext uri="{FF2B5EF4-FFF2-40B4-BE49-F238E27FC236}">
                <a16:creationId xmlns:a16="http://schemas.microsoft.com/office/drawing/2014/main" id="{4DF5FA59-3195-98B0-DE48-F129604B64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9594" y="4820921"/>
            <a:ext cx="2693473" cy="180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9795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9AC812-0B67-9A59-0092-B1C059AD3531}"/>
              </a:ext>
            </a:extLst>
          </p:cNvPr>
          <p:cNvSpPr>
            <a:spLocks noGrp="1"/>
          </p:cNvSpPr>
          <p:nvPr>
            <p:ph type="title"/>
          </p:nvPr>
        </p:nvSpPr>
        <p:spPr/>
        <p:txBody>
          <a:bodyPr>
            <a:normAutofit/>
          </a:bodyPr>
          <a:lstStyle/>
          <a:p>
            <a:pPr algn="ctr"/>
            <a:r>
              <a:rPr lang="es-MX" sz="3600" dirty="0">
                <a:latin typeface="American Typewriter" panose="02090604020004020304" pitchFamily="18" charset="77"/>
              </a:rPr>
              <a:t>MODELO DE LA </a:t>
            </a:r>
            <a:r>
              <a:rPr lang="es-MX" sz="3600" dirty="0" smtClean="0">
                <a:latin typeface="American Typewriter" panose="02090604020004020304" pitchFamily="18" charset="77"/>
              </a:rPr>
              <a:t>MEDIACIÓN </a:t>
            </a:r>
            <a:endParaRPr lang="es-MX" sz="3600" dirty="0">
              <a:latin typeface="American Typewriter" panose="02090604020004020304" pitchFamily="18" charset="77"/>
            </a:endParaRPr>
          </a:p>
        </p:txBody>
      </p:sp>
      <p:sp>
        <p:nvSpPr>
          <p:cNvPr id="5" name="CuadroTexto 4">
            <a:extLst>
              <a:ext uri="{FF2B5EF4-FFF2-40B4-BE49-F238E27FC236}">
                <a16:creationId xmlns:a16="http://schemas.microsoft.com/office/drawing/2014/main" id="{2FF1EF1F-FC0F-3C75-B6B2-21565B22C3B8}"/>
              </a:ext>
            </a:extLst>
          </p:cNvPr>
          <p:cNvSpPr txBox="1"/>
          <p:nvPr/>
        </p:nvSpPr>
        <p:spPr>
          <a:xfrm>
            <a:off x="1130270" y="1782470"/>
            <a:ext cx="10288007" cy="1938992"/>
          </a:xfrm>
          <a:prstGeom prst="rect">
            <a:avLst/>
          </a:prstGeom>
          <a:noFill/>
        </p:spPr>
        <p:txBody>
          <a:bodyPr wrap="square">
            <a:spAutoFit/>
          </a:bodyPr>
          <a:lstStyle/>
          <a:p>
            <a:pPr indent="449580" algn="ctr">
              <a:lnSpc>
                <a:spcPct val="150000"/>
              </a:lnSpc>
            </a:pP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La </a:t>
            </a:r>
            <a:r>
              <a:rPr lang="es-MX" sz="1600" b="1" i="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mediación</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como proceso para lograr el avance del desarrollo,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actúa </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como apoyo, interponiéndose entre el niño/a  y su entorno para ayudarle(a) a organizar y a ampliar su sistema de pensamiento. De esta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manera, </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facilita la aplicación de las nuevas capacidades a los problemas que se le presenten. Si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el alumno </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aún no ha adquirido las capacidades para organizar lo que percibe, el mediador le ayuda a resolver la actividad que se le plantea, tomando en cuenta sus propias competencias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intelectuales (Rodríguez</a:t>
            </a:r>
            <a:r>
              <a:rPr lang="es-MX" sz="16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 et, al. 2008).</a:t>
            </a:r>
            <a:endParaRPr lang="es-MX" sz="2400" dirty="0">
              <a:effectLst/>
              <a:latin typeface="Arial Narrow" panose="020B0606020202030204" pitchFamily="34" charset="0"/>
              <a:ea typeface="Times New Roman" panose="02020603050405020304" pitchFamily="18" charset="0"/>
              <a:cs typeface="Calibri" panose="020F0502020204030204" pitchFamily="34" charset="0"/>
            </a:endParaRPr>
          </a:p>
        </p:txBody>
      </p:sp>
      <p:pic>
        <p:nvPicPr>
          <p:cNvPr id="3074" name="Picture 2" descr="Lev Vigotsky">
            <a:extLst>
              <a:ext uri="{FF2B5EF4-FFF2-40B4-BE49-F238E27FC236}">
                <a16:creationId xmlns:a16="http://schemas.microsoft.com/office/drawing/2014/main" id="{B97481D2-80D2-2F1A-C343-6A725D68A0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8597" y="4251199"/>
            <a:ext cx="23495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750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01861E8-9AF1-FE27-5FE2-4FF6551691A8}"/>
              </a:ext>
            </a:extLst>
          </p:cNvPr>
          <p:cNvSpPr txBox="1"/>
          <p:nvPr/>
        </p:nvSpPr>
        <p:spPr>
          <a:xfrm>
            <a:off x="1083213" y="974414"/>
            <a:ext cx="9326880" cy="1569660"/>
          </a:xfrm>
          <a:prstGeom prst="rect">
            <a:avLst/>
          </a:prstGeom>
          <a:noFill/>
        </p:spPr>
        <p:txBody>
          <a:bodyPr wrap="square">
            <a:spAutoFit/>
          </a:bodyPr>
          <a:lstStyle/>
          <a:p>
            <a:pPr indent="449580" algn="ctr">
              <a:lnSpc>
                <a:spcPct val="150000"/>
              </a:lnSpc>
            </a:pP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La teoría también señala que el conocimiento es distribuido entre la gente y el medio ambiente, que incluye objetos, herramientas, libros y las comunidades donde vive la gente. Esto refleja, en especial, que el funcionamiento cognitivo tiene orígenes sociales. Una de las ideas únicas del autor en su concepto de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“zona </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desarrollo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próximo” </a:t>
            </a:r>
            <a:r>
              <a:rPr lang="es-MX"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se refiere al máximo alcance cognitivo que tiene al individuo, y que lo adquiere con la mediación de otra </a:t>
            </a:r>
            <a:r>
              <a:rPr lang="es-MX" sz="1600" dirty="0" smtClean="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persona </a:t>
            </a:r>
            <a:r>
              <a:rPr lang="es-MX" sz="16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(Rodríguez et, al. 2008).</a:t>
            </a:r>
            <a:endParaRPr lang="es-MX" sz="1600" dirty="0">
              <a:effectLst/>
              <a:latin typeface="Arial Narrow" panose="020B0606020202030204" pitchFamily="34" charset="0"/>
              <a:ea typeface="Times New Roman" panose="02020603050405020304" pitchFamily="18" charset="0"/>
              <a:cs typeface="Calibri" panose="020F0502020204030204" pitchFamily="34" charset="0"/>
            </a:endParaRPr>
          </a:p>
        </p:txBody>
      </p:sp>
      <p:pic>
        <p:nvPicPr>
          <p:cNvPr id="4098" name="Picture 2" descr="LA TEORIA DEL APRENDIZAJE Y DESARROLLO DE VYGOTSKY | CEVIRTUAL">
            <a:extLst>
              <a:ext uri="{FF2B5EF4-FFF2-40B4-BE49-F238E27FC236}">
                <a16:creationId xmlns:a16="http://schemas.microsoft.com/office/drawing/2014/main" id="{F437A4A2-E7EC-FB78-94CD-1BCE4BA270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6060" y="3608795"/>
            <a:ext cx="3937000" cy="207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984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4AE0B9B-06E0-D8F2-C650-7D77FDD108E9}"/>
              </a:ext>
            </a:extLst>
          </p:cNvPr>
          <p:cNvSpPr txBox="1"/>
          <p:nvPr/>
        </p:nvSpPr>
        <p:spPr>
          <a:xfrm>
            <a:off x="1129311" y="1019922"/>
            <a:ext cx="9574205" cy="3785652"/>
          </a:xfrm>
          <a:prstGeom prst="rect">
            <a:avLst/>
          </a:prstGeom>
          <a:noFill/>
        </p:spPr>
        <p:txBody>
          <a:bodyPr wrap="square">
            <a:spAutoFit/>
          </a:bodyPr>
          <a:lstStyle/>
          <a:p>
            <a:pPr algn="just">
              <a:lnSpc>
                <a:spcPct val="150000"/>
              </a:lnSpc>
            </a:pPr>
            <a:r>
              <a:rPr lang="es-MX" sz="1600" b="0" i="0" u="none" strike="noStrike" dirty="0">
                <a:solidFill>
                  <a:srgbClr val="000000"/>
                </a:solidFill>
                <a:effectLst/>
                <a:latin typeface="Arial Narrow" panose="020B0606020202030204" pitchFamily="34" charset="0"/>
                <a:cs typeface="Calibri" panose="020F0502020204030204" pitchFamily="34" charset="0"/>
              </a:rPr>
              <a:t>La mediación y el acompañamiento constituyen procesos de interacción social entre dos o más personas que cooperan en una actividad conjunta, con el propósito de producir conocimiento. En el ámbito educativo, el mediador interactúa con los actores de la escuela y de la comunidad para lo cual requiere del empleo de habilidades para identificar potencialidades, intereses, visiones y recursos, llegando a apropiarse de la comprensión y de la significación como factores fundamentales de </a:t>
            </a:r>
            <a:r>
              <a:rPr lang="es-MX" sz="1600" b="0" i="0" u="none" strike="noStrike" dirty="0" smtClean="0">
                <a:solidFill>
                  <a:srgbClr val="000000"/>
                </a:solidFill>
                <a:effectLst/>
                <a:latin typeface="Arial Narrow" panose="020B0606020202030204" pitchFamily="34" charset="0"/>
                <a:cs typeface="Calibri" panose="020F0502020204030204" pitchFamily="34" charset="0"/>
              </a:rPr>
              <a:t>aprendizajes </a:t>
            </a:r>
            <a:r>
              <a:rPr lang="es-MX" sz="16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(Rodríguez et, al. 2008).</a:t>
            </a:r>
            <a:endParaRPr lang="es-MX" sz="1600" b="0" i="0" u="none" strike="noStrike" dirty="0">
              <a:solidFill>
                <a:srgbClr val="000000"/>
              </a:solidFill>
              <a:effectLst/>
              <a:latin typeface="Arial Narrow" panose="020B0606020202030204" pitchFamily="34" charset="0"/>
              <a:cs typeface="Calibri" panose="020F0502020204030204" pitchFamily="34" charset="0"/>
            </a:endParaRPr>
          </a:p>
          <a:p>
            <a:pPr indent="449580" algn="just">
              <a:lnSpc>
                <a:spcPct val="150000"/>
              </a:lnSpc>
            </a:pPr>
            <a:endParaRPr lang="es-MX" sz="1600" dirty="0">
              <a:solidFill>
                <a:srgbClr val="000000"/>
              </a:solidFill>
              <a:latin typeface="Arial Narrow" panose="020B0606020202030204" pitchFamily="34" charset="0"/>
              <a:cs typeface="Calibri" panose="020F0502020204030204" pitchFamily="34" charset="0"/>
            </a:endParaRPr>
          </a:p>
          <a:p>
            <a:pPr indent="449580" algn="just">
              <a:lnSpc>
                <a:spcPct val="150000"/>
              </a:lnSpc>
            </a:pPr>
            <a:r>
              <a:rPr lang="es-MX" sz="1600" dirty="0">
                <a:solidFill>
                  <a:srgbClr val="000000"/>
                </a:solidFill>
                <a:latin typeface="Arial Narrow" panose="020B0606020202030204" pitchFamily="34" charset="0"/>
                <a:cs typeface="Calibri" panose="020F0502020204030204" pitchFamily="34" charset="0"/>
              </a:rPr>
              <a:t>A</a:t>
            </a:r>
            <a:r>
              <a:rPr lang="es-MX" sz="1600" b="0" i="0" u="none" strike="noStrike" dirty="0" smtClean="0">
                <a:solidFill>
                  <a:srgbClr val="000000"/>
                </a:solidFill>
                <a:effectLst/>
                <a:latin typeface="Arial Narrow" panose="020B0606020202030204" pitchFamily="34" charset="0"/>
                <a:cs typeface="Calibri" panose="020F0502020204030204" pitchFamily="34" charset="0"/>
              </a:rPr>
              <a:t> </a:t>
            </a:r>
            <a:r>
              <a:rPr lang="es-MX" sz="1600" b="0" i="0" u="none" strike="noStrike" dirty="0">
                <a:solidFill>
                  <a:srgbClr val="000000"/>
                </a:solidFill>
                <a:effectLst/>
                <a:latin typeface="Arial Narrow" panose="020B0606020202030204" pitchFamily="34" charset="0"/>
                <a:cs typeface="Calibri" panose="020F0502020204030204" pitchFamily="34" charset="0"/>
              </a:rPr>
              <a:t>través de la </a:t>
            </a:r>
            <a:r>
              <a:rPr lang="es-MX" sz="1600" b="1" i="1" u="none" strike="noStrike" dirty="0" smtClean="0">
                <a:solidFill>
                  <a:srgbClr val="000000"/>
                </a:solidFill>
                <a:effectLst/>
                <a:latin typeface="Arial Narrow" panose="020B0606020202030204" pitchFamily="34" charset="0"/>
                <a:cs typeface="Calibri" panose="020F0502020204030204" pitchFamily="34" charset="0"/>
              </a:rPr>
              <a:t>mediación, </a:t>
            </a:r>
            <a:r>
              <a:rPr lang="es-MX" sz="1600" b="0" i="0" u="none" strike="noStrike" dirty="0">
                <a:solidFill>
                  <a:srgbClr val="000000"/>
                </a:solidFill>
                <a:effectLst/>
                <a:latin typeface="Arial Narrow" panose="020B0606020202030204" pitchFamily="34" charset="0"/>
                <a:cs typeface="Calibri" panose="020F0502020204030204" pitchFamily="34" charset="0"/>
              </a:rPr>
              <a:t>las personas pueden adquirir una serie de habilidades del pensamiento que son indispensables para el aprendizaje y la asimilación favorable de cada experiencia, que más adelante puede llegar a sufrir cambios. La mediación constituye una estrategia de carácter sociocultural que se ajusta al propósito de sistematizar la diversidad de opiniones y acciones del colectivo e implica cambios en la metodología de análisis de las situaciones.</a:t>
            </a:r>
          </a:p>
        </p:txBody>
      </p:sp>
      <p:pic>
        <p:nvPicPr>
          <p:cNvPr id="5122" name="Picture 2" descr="Lev Vygotsky y la Teoría Sociocultural del Desarrollo Cognitivo">
            <a:extLst>
              <a:ext uri="{FF2B5EF4-FFF2-40B4-BE49-F238E27FC236}">
                <a16:creationId xmlns:a16="http://schemas.microsoft.com/office/drawing/2014/main" id="{824C834D-E8B2-1849-2CE5-7475C9465A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2263" y="4977194"/>
            <a:ext cx="2253872" cy="13948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290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A448AF-01AC-A472-103D-C051A4323608}"/>
              </a:ext>
            </a:extLst>
          </p:cNvPr>
          <p:cNvSpPr>
            <a:spLocks noGrp="1"/>
          </p:cNvSpPr>
          <p:nvPr>
            <p:ph type="title"/>
          </p:nvPr>
        </p:nvSpPr>
        <p:spPr/>
        <p:txBody>
          <a:bodyPr>
            <a:normAutofit/>
          </a:bodyPr>
          <a:lstStyle/>
          <a:p>
            <a:pPr algn="ctr"/>
            <a:r>
              <a:rPr lang="es-MX" sz="3600" dirty="0">
                <a:latin typeface="American Typewriter" panose="02090604020004020304" pitchFamily="18" charset="77"/>
              </a:rPr>
              <a:t>APRENDIZAJE MEDIATIZADO</a:t>
            </a:r>
          </a:p>
        </p:txBody>
      </p:sp>
      <p:sp>
        <p:nvSpPr>
          <p:cNvPr id="5" name="CuadroTexto 4">
            <a:extLst>
              <a:ext uri="{FF2B5EF4-FFF2-40B4-BE49-F238E27FC236}">
                <a16:creationId xmlns:a16="http://schemas.microsoft.com/office/drawing/2014/main" id="{9CA2FD08-6035-2750-F56E-892D2ECEFA2B}"/>
              </a:ext>
            </a:extLst>
          </p:cNvPr>
          <p:cNvSpPr txBox="1"/>
          <p:nvPr/>
        </p:nvSpPr>
        <p:spPr>
          <a:xfrm>
            <a:off x="1130270" y="1687943"/>
            <a:ext cx="9931460" cy="2723823"/>
          </a:xfrm>
          <a:prstGeom prst="rect">
            <a:avLst/>
          </a:prstGeom>
          <a:noFill/>
        </p:spPr>
        <p:txBody>
          <a:bodyPr wrap="square">
            <a:spAutoFit/>
          </a:bodyPr>
          <a:lstStyle/>
          <a:p>
            <a:pPr algn="just">
              <a:lnSpc>
                <a:spcPct val="150000"/>
              </a:lnSpc>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La teoría de la «</a:t>
            </a:r>
            <a:r>
              <a:rPr lang="es-MX" sz="1600" b="1" i="1" dirty="0">
                <a:effectLst/>
                <a:latin typeface="Arial Narrow" panose="020B0606020202030204" pitchFamily="34" charset="0"/>
                <a:ea typeface="Calibri" panose="020F0502020204030204" pitchFamily="34" charset="0"/>
                <a:cs typeface="Times New Roman" panose="02020603050405020304" pitchFamily="18" charset="0"/>
              </a:rPr>
              <a:t>Experiencia de Aprendizaje Mediatizado</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explica la función de las experiencias relacionadas con el desarrollo cognitivo de las nuevas generaciones como un acontecimiento o un proceso de creación y modificación de un ser a través de la </a:t>
            </a: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transmisión,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o mejor, de la construcción de la cultura de un pueblo, sus valores, actitudes, intenciones, etc., ya experimentados y llevados a cabo por las generaciones anteriores, con la finalidad de obtenerse cierto resultado deseado. De este modo, se percibe que el desarrollo cognitivo humano del que es mediatizado, existe siempre junto con el desarrollo cognitivo de sus mediatizadores, sucediéndose, naturalmente, dentro de un contexto social que puede contribuir tanto al crecimiento de su desempeño como provocar disfunciones cognitivas o un desarrollo deficitario de las </a:t>
            </a: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mismas</a:t>
            </a:r>
            <a:r>
              <a:rPr lang="es-MX" dirty="0">
                <a:latin typeface="Arial Narrow" panose="020B0606020202030204" pitchFamily="34" charset="0"/>
                <a:ea typeface="Calibri" panose="020F0502020204030204" pitchFamily="34" charset="0"/>
                <a:cs typeface="Times New Roman" panose="02020603050405020304" pitchFamily="18" charset="0"/>
              </a:rPr>
              <a:t> </a:t>
            </a:r>
            <a:r>
              <a:rPr lang="es-MX" sz="16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(Rodríguez et, al. 2008).</a:t>
            </a:r>
            <a:endParaRPr lang="es-MX" sz="1600" dirty="0">
              <a:latin typeface="Arial Narrow" panose="020B0606020202030204" pitchFamily="34" charset="0"/>
            </a:endParaRPr>
          </a:p>
        </p:txBody>
      </p:sp>
      <p:pic>
        <p:nvPicPr>
          <p:cNvPr id="6146" name="Picture 2" descr="Aprendizaje por competencias: aprendiendo a ser - EVirtualplus">
            <a:extLst>
              <a:ext uri="{FF2B5EF4-FFF2-40B4-BE49-F238E27FC236}">
                <a16:creationId xmlns:a16="http://schemas.microsoft.com/office/drawing/2014/main" id="{2E8FA7D9-C440-C0F3-947D-76F8D77299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42393" y="4466480"/>
            <a:ext cx="2697479" cy="1438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602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B3F897A-29B6-6AA9-C738-239B88EF14A2}"/>
              </a:ext>
            </a:extLst>
          </p:cNvPr>
          <p:cNvSpPr txBox="1"/>
          <p:nvPr/>
        </p:nvSpPr>
        <p:spPr>
          <a:xfrm>
            <a:off x="675249" y="979363"/>
            <a:ext cx="10283483" cy="2985433"/>
          </a:xfrm>
          <a:prstGeom prst="rect">
            <a:avLst/>
          </a:prstGeom>
          <a:noFill/>
        </p:spPr>
        <p:txBody>
          <a:bodyPr wrap="square">
            <a:spAutoFit/>
          </a:bodyPr>
          <a:lstStyle/>
          <a:p>
            <a:pPr algn="just">
              <a:lnSpc>
                <a:spcPct val="150000"/>
              </a:lnSpc>
              <a:spcAft>
                <a:spcPts val="800"/>
              </a:spcAft>
            </a:pPr>
            <a:r>
              <a:rPr lang="es-MX" sz="1600" b="1" i="1" dirty="0" smtClean="0">
                <a:latin typeface="Calibri" panose="020F0502020204030204" pitchFamily="34" charset="0"/>
                <a:ea typeface="Calibri" panose="020F0502020204030204" pitchFamily="34" charset="0"/>
                <a:cs typeface="Times New Roman" panose="02020603050405020304" pitchFamily="18" charset="0"/>
              </a:rPr>
              <a:t>¿</a:t>
            </a:r>
            <a:r>
              <a:rPr lang="es-MX" sz="1600" b="1" i="1" dirty="0" smtClean="0">
                <a:effectLst/>
                <a:latin typeface="Calibri" panose="020F0502020204030204" pitchFamily="34" charset="0"/>
                <a:ea typeface="Calibri" panose="020F0502020204030204" pitchFamily="34" charset="0"/>
                <a:cs typeface="Times New Roman" panose="02020603050405020304" pitchFamily="18" charset="0"/>
              </a:rPr>
              <a:t>Qué es el aprendizaje mediatizado?</a:t>
            </a:r>
          </a:p>
          <a:p>
            <a:pPr algn="just">
              <a:lnSpc>
                <a:spcPct val="150000"/>
              </a:lnSpc>
              <a:spcAft>
                <a:spcPts val="800"/>
              </a:spcAft>
            </a:pPr>
            <a:r>
              <a:rPr lang="es-MX" sz="1600" dirty="0" smtClean="0">
                <a:effectLst/>
                <a:latin typeface="Calibri" panose="020F0502020204030204" pitchFamily="34" charset="0"/>
                <a:ea typeface="Calibri" panose="020F0502020204030204" pitchFamily="34" charset="0"/>
                <a:cs typeface="Times New Roman" panose="02020603050405020304" pitchFamily="18" charset="0"/>
              </a:rPr>
              <a:t>En este proceso mediador, el adulto selecciona y encuadra los estímulos, ordena secuencias de estímulos y herramientas artificiales. Estas experiencias de aprendizaje mediatizado son una condición muy importante para el desarrollo de la Modificabilidad Cognitiva Estructural.</a:t>
            </a:r>
          </a:p>
          <a:p>
            <a:pPr algn="just">
              <a:lnSpc>
                <a:spcPct val="150000"/>
              </a:lnSpc>
              <a:spcAft>
                <a:spcPts val="800"/>
              </a:spcAft>
            </a:pPr>
            <a:r>
              <a:rPr lang="es-MX" sz="1600" b="1" i="1" dirty="0" smtClean="0">
                <a:effectLst/>
                <a:latin typeface="Calibri" panose="020F0502020204030204" pitchFamily="34" charset="0"/>
                <a:ea typeface="Calibri" panose="020F0502020204030204" pitchFamily="34" charset="0"/>
                <a:cs typeface="Times New Roman" panose="02020603050405020304" pitchFamily="18" charset="0"/>
              </a:rPr>
              <a:t>¿</a:t>
            </a:r>
            <a:r>
              <a:rPr lang="es-MX" sz="1600" b="1" i="1" dirty="0">
                <a:effectLst/>
                <a:latin typeface="Calibri" panose="020F0502020204030204" pitchFamily="34" charset="0"/>
                <a:ea typeface="Calibri" panose="020F0502020204030204" pitchFamily="34" charset="0"/>
                <a:cs typeface="Times New Roman" panose="02020603050405020304" pitchFamily="18" charset="0"/>
              </a:rPr>
              <a:t>Qué es el aprendizaje por experiencia directa?</a:t>
            </a:r>
          </a:p>
          <a:p>
            <a:pPr algn="just">
              <a:lnSpc>
                <a:spcPct val="150000"/>
              </a:lnSpc>
              <a:spcAft>
                <a:spcPts val="800"/>
              </a:spcAft>
            </a:pPr>
            <a:r>
              <a:rPr lang="es-MX" sz="1600" dirty="0" smtClean="0">
                <a:effectLst/>
                <a:latin typeface="Calibri" panose="020F0502020204030204" pitchFamily="34" charset="0"/>
                <a:ea typeface="Calibri" panose="020F0502020204030204" pitchFamily="34" charset="0"/>
                <a:cs typeface="Times New Roman" panose="02020603050405020304" pitchFamily="18" charset="0"/>
              </a:rPr>
              <a:t>Las experiencias directas permiten mayor participación de los alumnos en el logro de sus aprendizajes, generan estrategias que parten de la realidad misma para luego desarrollar abstracciones complejas y que configuran la autoría del alumno.</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194" name="Picture 2" descr="CLASIFICACIÓN DE LAS ACTIVIDADES DE APRENDIZAJE. - Docentes 2.0">
            <a:extLst>
              <a:ext uri="{FF2B5EF4-FFF2-40B4-BE49-F238E27FC236}">
                <a16:creationId xmlns:a16="http://schemas.microsoft.com/office/drawing/2014/main" id="{16489DD9-873B-0C60-66F9-AEF0E4A6D8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2098" y="4252462"/>
            <a:ext cx="30988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07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7B60D0E1-E3D8-2755-76E5-ECA273CE69C9}"/>
              </a:ext>
            </a:extLst>
          </p:cNvPr>
          <p:cNvSpPr txBox="1"/>
          <p:nvPr/>
        </p:nvSpPr>
        <p:spPr>
          <a:xfrm>
            <a:off x="647113" y="915026"/>
            <a:ext cx="10747717" cy="2410916"/>
          </a:xfrm>
          <a:prstGeom prst="rect">
            <a:avLst/>
          </a:prstGeom>
          <a:noFill/>
        </p:spPr>
        <p:txBody>
          <a:bodyPr wrap="square">
            <a:spAutoFit/>
          </a:bodyPr>
          <a:lstStyle/>
          <a:p>
            <a:pPr algn="ctr">
              <a:lnSpc>
                <a:spcPct val="150000"/>
              </a:lnSpc>
              <a:spcAft>
                <a:spcPts val="800"/>
              </a:spcAft>
            </a:pP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El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uso del Aprendizaje Mediado como una forma de integración de los alumnos con su entorno consiste en la transformación de todos los estímulos a través de un educador que los ordene, con el fin de organizarlos y modificarlos para una mejor interpretación del universo que le </a:t>
            </a: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rodea, es decir,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podemos extraer experiencias por medio de personas interpuestas, de forma </a:t>
            </a: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mediatizada</a:t>
            </a:r>
            <a:r>
              <a:rPr lang="es-MX" sz="1600" dirty="0" smtClean="0">
                <a:latin typeface="Arial Narrow" panose="020B0606020202030204" pitchFamily="34" charset="0"/>
                <a:ea typeface="Calibri" panose="020F0502020204030204" pitchFamily="34" charset="0"/>
                <a:cs typeface="Times New Roman" panose="02020603050405020304" pitchFamily="18" charset="0"/>
              </a:rPr>
              <a:t> </a:t>
            </a:r>
            <a:r>
              <a:rPr lang="es-MX" sz="16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(Rodríguez </a:t>
            </a:r>
            <a:r>
              <a:rPr lang="es-MX" sz="16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et, al. 2008).</a:t>
            </a:r>
            <a:endParaRPr lang="es-MX" sz="1600" dirty="0">
              <a:effectLst/>
              <a:latin typeface="Arial Narrow" panose="020B060602020203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La </a:t>
            </a:r>
            <a:r>
              <a:rPr lang="es-MX" sz="1600" i="1" u="sng" dirty="0">
                <a:effectLst/>
                <a:latin typeface="Arial Narrow" panose="020B0606020202030204" pitchFamily="34" charset="0"/>
                <a:ea typeface="Calibri" panose="020F0502020204030204" pitchFamily="34" charset="0"/>
                <a:cs typeface="Times New Roman" panose="02020603050405020304" pitchFamily="18" charset="0"/>
              </a:rPr>
              <a:t>referencia directa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implica la presencia simultánea y próxima del objeto y el discurso; mientras que la </a:t>
            </a:r>
            <a:r>
              <a:rPr lang="es-MX" sz="1600" i="1" u="sng" dirty="0">
                <a:effectLst/>
                <a:latin typeface="Arial Narrow" panose="020B0606020202030204" pitchFamily="34" charset="0"/>
                <a:ea typeface="Calibri" panose="020F0502020204030204" pitchFamily="34" charset="0"/>
                <a:cs typeface="Times New Roman" panose="02020603050405020304" pitchFamily="18" charset="0"/>
              </a:rPr>
              <a:t>referencia indirecta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se produce cuando el discurso didáctico se presenta previa o posteriormente y distante del objeto </a:t>
            </a:r>
            <a:r>
              <a:rPr lang="es-MX" sz="1600" dirty="0" smtClean="0">
                <a:effectLst/>
                <a:latin typeface="Arial Narrow" panose="020B0606020202030204" pitchFamily="34" charset="0"/>
                <a:ea typeface="Calibri" panose="020F0502020204030204" pitchFamily="34" charset="0"/>
                <a:cs typeface="Times New Roman" panose="02020603050405020304" pitchFamily="18" charset="0"/>
              </a:rPr>
              <a:t>referente. Una </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experiencia de aprendizaje puede extenderse varias clases pues se desarrolla en sucesivas fases y desafíos que articulan entre sí el sentido y significado para los alumnos y alumnas.</a:t>
            </a:r>
          </a:p>
        </p:txBody>
      </p:sp>
      <p:pic>
        <p:nvPicPr>
          <p:cNvPr id="9218" name="Picture 2" descr="Estilos de aprendizaje: ¿Neuromitos en la educación? - NeuroClass">
            <a:extLst>
              <a:ext uri="{FF2B5EF4-FFF2-40B4-BE49-F238E27FC236}">
                <a16:creationId xmlns:a16="http://schemas.microsoft.com/office/drawing/2014/main" id="{0B9993B2-9BED-9BF9-C4DE-EC0569A39D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0221" y="4154854"/>
            <a:ext cx="4381500" cy="185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050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DE6BF8-A2C0-0FFA-11D1-1385ECBD6D35}"/>
              </a:ext>
            </a:extLst>
          </p:cNvPr>
          <p:cNvSpPr>
            <a:spLocks noGrp="1"/>
          </p:cNvSpPr>
          <p:nvPr>
            <p:ph type="title"/>
          </p:nvPr>
        </p:nvSpPr>
        <p:spPr/>
        <p:txBody>
          <a:bodyPr>
            <a:normAutofit/>
          </a:bodyPr>
          <a:lstStyle/>
          <a:p>
            <a:pPr algn="ctr"/>
            <a:r>
              <a:rPr lang="es-MX" sz="3600" i="1" u="sng" dirty="0">
                <a:latin typeface="American Typewriter" panose="02090604020004020304" pitchFamily="18" charset="77"/>
              </a:rPr>
              <a:t>FORMACIÓN DE CONCEPTOS</a:t>
            </a:r>
          </a:p>
        </p:txBody>
      </p:sp>
      <p:sp>
        <p:nvSpPr>
          <p:cNvPr id="5" name="CuadroTexto 4">
            <a:extLst>
              <a:ext uri="{FF2B5EF4-FFF2-40B4-BE49-F238E27FC236}">
                <a16:creationId xmlns:a16="http://schemas.microsoft.com/office/drawing/2014/main" id="{4C5A0C91-E01B-A9B9-6DD5-AD962D0684BC}"/>
              </a:ext>
            </a:extLst>
          </p:cNvPr>
          <p:cNvSpPr txBox="1"/>
          <p:nvPr/>
        </p:nvSpPr>
        <p:spPr>
          <a:xfrm>
            <a:off x="1048125" y="2059920"/>
            <a:ext cx="9767563" cy="2677656"/>
          </a:xfrm>
          <a:prstGeom prst="rect">
            <a:avLst/>
          </a:prstGeom>
          <a:noFill/>
        </p:spPr>
        <p:txBody>
          <a:bodyPr wrap="square">
            <a:spAutoFit/>
          </a:bodyPr>
          <a:lstStyle/>
          <a:p>
            <a:pPr algn="ctr">
              <a:lnSpc>
                <a:spcPct val="150000"/>
              </a:lnSpc>
            </a:pPr>
            <a:r>
              <a:rPr lang="es-MX" sz="1600" dirty="0">
                <a:effectLst/>
                <a:latin typeface="Arial Narrow" panose="020B0606020202030204" pitchFamily="34" charset="0"/>
                <a:cs typeface="Calibri" panose="020F0502020204030204" pitchFamily="34" charset="0"/>
              </a:rPr>
              <a:t>Según Vigotsky, la </a:t>
            </a:r>
            <a:r>
              <a:rPr lang="es-MX" sz="1600" b="1" i="1" dirty="0">
                <a:effectLst/>
                <a:latin typeface="Arial Narrow" panose="020B0606020202030204" pitchFamily="34" charset="0"/>
                <a:cs typeface="Calibri" panose="020F0502020204030204" pitchFamily="34" charset="0"/>
              </a:rPr>
              <a:t>formación de conceptos </a:t>
            </a:r>
            <a:r>
              <a:rPr lang="es-MX" sz="1600" dirty="0">
                <a:effectLst/>
                <a:latin typeface="Arial Narrow" panose="020B0606020202030204" pitchFamily="34" charset="0"/>
                <a:cs typeface="Calibri" panose="020F0502020204030204" pitchFamily="34" charset="0"/>
              </a:rPr>
              <a:t>tiene como característica ser un proceso creativo, donde la actividad y la palabra son igual de importantes, ya que el lenguaje es un medio que luego se convierte en símbolo de </a:t>
            </a:r>
            <a:r>
              <a:rPr lang="es-MX" sz="1600" dirty="0" smtClean="0">
                <a:effectLst/>
                <a:latin typeface="Arial Narrow" panose="020B0606020202030204" pitchFamily="34" charset="0"/>
                <a:cs typeface="Calibri" panose="020F0502020204030204" pitchFamily="34" charset="0"/>
              </a:rPr>
              <a:t>concepto. Vygotsky </a:t>
            </a:r>
            <a:r>
              <a:rPr lang="es-MX" sz="1600" dirty="0">
                <a:effectLst/>
                <a:latin typeface="Arial Narrow" panose="020B0606020202030204" pitchFamily="34" charset="0"/>
                <a:cs typeface="Calibri" panose="020F0502020204030204" pitchFamily="34" charset="0"/>
              </a:rPr>
              <a:t>utilizó el experimento conocido como </a:t>
            </a:r>
            <a:r>
              <a:rPr lang="es-MX" sz="1600" dirty="0" smtClean="0">
                <a:effectLst/>
                <a:latin typeface="Arial Narrow" panose="020B0606020202030204" pitchFamily="34" charset="0"/>
                <a:cs typeface="Calibri" panose="020F0502020204030204" pitchFamily="34" charset="0"/>
              </a:rPr>
              <a:t>“Método </a:t>
            </a:r>
            <a:r>
              <a:rPr lang="es-MX" sz="1600" dirty="0">
                <a:effectLst/>
                <a:latin typeface="Arial Narrow" panose="020B0606020202030204" pitchFamily="34" charset="0"/>
                <a:cs typeface="Calibri" panose="020F0502020204030204" pitchFamily="34" charset="0"/>
              </a:rPr>
              <a:t>de la Doble </a:t>
            </a:r>
            <a:r>
              <a:rPr lang="es-MX" sz="1600" dirty="0" smtClean="0">
                <a:effectLst/>
                <a:latin typeface="Arial Narrow" panose="020B0606020202030204" pitchFamily="34" charset="0"/>
                <a:cs typeface="Calibri" panose="020F0502020204030204" pitchFamily="34" charset="0"/>
              </a:rPr>
              <a:t>Estimulación” </a:t>
            </a:r>
            <a:r>
              <a:rPr lang="es-MX" sz="1600" dirty="0">
                <a:effectLst/>
                <a:latin typeface="Arial Narrow" panose="020B0606020202030204" pitchFamily="34" charset="0"/>
                <a:cs typeface="Calibri" panose="020F0502020204030204" pitchFamily="34" charset="0"/>
              </a:rPr>
              <a:t>para estudiar los conceptos y su formación.</a:t>
            </a:r>
          </a:p>
          <a:p>
            <a:pPr algn="ctr">
              <a:lnSpc>
                <a:spcPct val="150000"/>
              </a:lnSpc>
            </a:pPr>
            <a:r>
              <a:rPr lang="es-MX" sz="1600" dirty="0">
                <a:effectLst/>
                <a:latin typeface="Arial Narrow" panose="020B0606020202030204" pitchFamily="34" charset="0"/>
                <a:cs typeface="Calibri" panose="020F0502020204030204" pitchFamily="34" charset="0"/>
              </a:rPr>
              <a:t>Este experimento consistía en presentar al sujeto 22 trozos de madera de color, forma, </a:t>
            </a:r>
            <a:r>
              <a:rPr lang="es-MX" sz="1600" dirty="0" smtClean="0">
                <a:effectLst/>
                <a:latin typeface="Arial Narrow" panose="020B0606020202030204" pitchFamily="34" charset="0"/>
                <a:cs typeface="Calibri" panose="020F0502020204030204" pitchFamily="34" charset="0"/>
              </a:rPr>
              <a:t>peso </a:t>
            </a:r>
            <a:r>
              <a:rPr lang="es-MX" sz="1600" dirty="0">
                <a:effectLst/>
                <a:latin typeface="Arial Narrow" panose="020B0606020202030204" pitchFamily="34" charset="0"/>
                <a:cs typeface="Calibri" panose="020F0502020204030204" pitchFamily="34" charset="0"/>
              </a:rPr>
              <a:t>y tamaño </a:t>
            </a:r>
            <a:r>
              <a:rPr lang="es-MX" sz="1600" dirty="0" smtClean="0">
                <a:effectLst/>
                <a:latin typeface="Arial Narrow" panose="020B0606020202030204" pitchFamily="34" charset="0"/>
                <a:cs typeface="Calibri" panose="020F0502020204030204" pitchFamily="34" charset="0"/>
              </a:rPr>
              <a:t>variados; </a:t>
            </a:r>
            <a:r>
              <a:rPr lang="es-MX" sz="1600" dirty="0">
                <a:latin typeface="Arial Narrow" panose="020B0606020202030204" pitchFamily="34" charset="0"/>
                <a:cs typeface="Calibri" panose="020F0502020204030204" pitchFamily="34" charset="0"/>
              </a:rPr>
              <a:t>l</a:t>
            </a:r>
            <a:r>
              <a:rPr lang="es-MX" sz="1600" dirty="0" smtClean="0">
                <a:effectLst/>
                <a:latin typeface="Arial Narrow" panose="020B0606020202030204" pitchFamily="34" charset="0"/>
                <a:cs typeface="Calibri" panose="020F0502020204030204" pitchFamily="34" charset="0"/>
              </a:rPr>
              <a:t>os </a:t>
            </a:r>
            <a:r>
              <a:rPr lang="es-MX" sz="1600" dirty="0">
                <a:effectLst/>
                <a:latin typeface="Arial Narrow" panose="020B0606020202030204" pitchFamily="34" charset="0"/>
                <a:cs typeface="Calibri" panose="020F0502020204030204" pitchFamily="34" charset="0"/>
              </a:rPr>
              <a:t>trozos de madera presentaban 5 colores diferentes, 5 formas diferentes, 2 alturas (altos y chatos) y </a:t>
            </a:r>
            <a:r>
              <a:rPr lang="es-MX" sz="1600" dirty="0">
                <a:latin typeface="Arial Narrow" panose="020B0606020202030204" pitchFamily="34" charset="0"/>
                <a:cs typeface="Calibri" panose="020F0502020204030204" pitchFamily="34" charset="0"/>
              </a:rPr>
              <a:t>2</a:t>
            </a:r>
            <a:r>
              <a:rPr lang="es-MX" sz="1600" dirty="0" smtClean="0">
                <a:effectLst/>
                <a:latin typeface="Arial Narrow" panose="020B0606020202030204" pitchFamily="34" charset="0"/>
                <a:cs typeface="Calibri" panose="020F0502020204030204" pitchFamily="34" charset="0"/>
              </a:rPr>
              <a:t> </a:t>
            </a:r>
            <a:r>
              <a:rPr lang="es-MX" sz="1600" dirty="0">
                <a:effectLst/>
                <a:latin typeface="Arial Narrow" panose="020B0606020202030204" pitchFamily="34" charset="0"/>
                <a:cs typeface="Calibri" panose="020F0502020204030204" pitchFamily="34" charset="0"/>
              </a:rPr>
              <a:t>tamaños de la superficie horizontal</a:t>
            </a:r>
          </a:p>
          <a:p>
            <a:pPr algn="ctr">
              <a:lnSpc>
                <a:spcPct val="150000"/>
              </a:lnSpc>
            </a:pPr>
            <a:r>
              <a:rPr lang="es-MX" sz="1600" dirty="0">
                <a:effectLst/>
                <a:latin typeface="Arial Narrow" panose="020B0606020202030204" pitchFamily="34" charset="0"/>
                <a:cs typeface="Calibri" panose="020F0502020204030204" pitchFamily="34" charset="0"/>
              </a:rPr>
              <a:t>(grande y </a:t>
            </a:r>
            <a:r>
              <a:rPr lang="es-MX" sz="1600" dirty="0" smtClean="0">
                <a:effectLst/>
                <a:latin typeface="Arial Narrow" panose="020B0606020202030204" pitchFamily="34" charset="0"/>
                <a:cs typeface="Calibri" panose="020F0502020204030204" pitchFamily="34" charset="0"/>
              </a:rPr>
              <a:t>pequeño); las </a:t>
            </a:r>
            <a:r>
              <a:rPr lang="es-MX" sz="1600" dirty="0">
                <a:effectLst/>
                <a:latin typeface="Arial Narrow" panose="020B0606020202030204" pitchFamily="34" charset="0"/>
                <a:cs typeface="Calibri" panose="020F0502020204030204" pitchFamily="34" charset="0"/>
              </a:rPr>
              <a:t>22 piezas tenían en un costado oculto una palabra sin </a:t>
            </a:r>
            <a:r>
              <a:rPr lang="es-MX" sz="1600" dirty="0" smtClean="0">
                <a:effectLst/>
                <a:latin typeface="Arial Narrow" panose="020B0606020202030204" pitchFamily="34" charset="0"/>
                <a:cs typeface="Calibri" panose="020F0502020204030204" pitchFamily="34" charset="0"/>
              </a:rPr>
              <a:t>sentido, cada </a:t>
            </a:r>
            <a:r>
              <a:rPr lang="es-MX" sz="1600" dirty="0">
                <a:effectLst/>
                <a:latin typeface="Arial Narrow" panose="020B0606020202030204" pitchFamily="34" charset="0"/>
                <a:cs typeface="Calibri" panose="020F0502020204030204" pitchFamily="34" charset="0"/>
              </a:rPr>
              <a:t>palabra estaba asociada con dos atributos en </a:t>
            </a:r>
            <a:r>
              <a:rPr lang="es-MX" sz="1600" dirty="0" smtClean="0">
                <a:effectLst/>
                <a:latin typeface="Arial Narrow" panose="020B0606020202030204" pitchFamily="34" charset="0"/>
                <a:cs typeface="Calibri" panose="020F0502020204030204" pitchFamily="34" charset="0"/>
              </a:rPr>
              <a:t>común (Serna y Packer, 2014).</a:t>
            </a:r>
            <a:endParaRPr lang="es-MX" sz="1600" dirty="0">
              <a:effectLst/>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2628867111"/>
      </p:ext>
    </p:extLst>
  </p:cSld>
  <p:clrMapOvr>
    <a:masterClrMapping/>
  </p:clrMapOvr>
</p:sld>
</file>

<file path=ppt/theme/theme1.xml><?xml version="1.0" encoding="utf-8"?>
<a:theme xmlns:a="http://schemas.openxmlformats.org/drawingml/2006/main" name="Galería">
  <a:themeElements>
    <a:clrScheme name="Galería">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ería">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í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{BC53F828-D8D4-8043-9F42-6BE0AD6B81C6}tf10001119</Template>
  <TotalTime>207</TotalTime>
  <Words>1617</Words>
  <Application>Microsoft Office PowerPoint</Application>
  <PresentationFormat>Panorámica</PresentationFormat>
  <Paragraphs>38</Paragraphs>
  <Slides>16</Slides>
  <Notes>0</Notes>
  <HiddenSlides>1</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16</vt:i4>
      </vt:variant>
    </vt:vector>
  </HeadingPairs>
  <TitlesOfParts>
    <vt:vector size="24" baseType="lpstr">
      <vt:lpstr>American Typewriter</vt:lpstr>
      <vt:lpstr>Arial</vt:lpstr>
      <vt:lpstr>Arial Narrow</vt:lpstr>
      <vt:lpstr>Calibri</vt:lpstr>
      <vt:lpstr>Century Gothic</vt:lpstr>
      <vt:lpstr>system-ui</vt:lpstr>
      <vt:lpstr>Times New Roman</vt:lpstr>
      <vt:lpstr>Galería</vt:lpstr>
      <vt:lpstr>GENÉTICO-DIALÉCTICA (VYGOTSKY) </vt:lpstr>
      <vt:lpstr>Presentación de PowerPoint</vt:lpstr>
      <vt:lpstr>MODELO DE LA MEDIACIÓN </vt:lpstr>
      <vt:lpstr>Presentación de PowerPoint</vt:lpstr>
      <vt:lpstr>Presentación de PowerPoint</vt:lpstr>
      <vt:lpstr>APRENDIZAJE MEDIATIZADO</vt:lpstr>
      <vt:lpstr>Presentación de PowerPoint</vt:lpstr>
      <vt:lpstr>Presentación de PowerPoint</vt:lpstr>
      <vt:lpstr>FORMACIÓN DE CONCEPTOS</vt:lpstr>
      <vt:lpstr>Presentación de PowerPoint</vt:lpstr>
      <vt:lpstr>Presentación de PowerPoint</vt:lpstr>
      <vt:lpstr>SINCRETISMO</vt:lpstr>
      <vt:lpstr>Presentación de PowerPoint</vt:lpstr>
      <vt:lpstr>Pseudoconcepto y concepto</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GENETICO-DIALECTICA (VYGOTSKY)</dc:title>
  <dc:creator>Microsoft Office User</dc:creator>
  <cp:lastModifiedBy>Less</cp:lastModifiedBy>
  <cp:revision>11</cp:revision>
  <dcterms:created xsi:type="dcterms:W3CDTF">2022-06-26T18:48:42Z</dcterms:created>
  <dcterms:modified xsi:type="dcterms:W3CDTF">2022-10-16T21:01:00Z</dcterms:modified>
</cp:coreProperties>
</file>