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5707"/>
  </p:normalViewPr>
  <p:slideViewPr>
    <p:cSldViewPr snapToGrid="0" snapToObjects="1">
      <p:cViewPr varScale="1">
        <p:scale>
          <a:sx n="115" d="100"/>
          <a:sy n="115" d="100"/>
        </p:scale>
        <p:origin x="3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FFA20C83-29A4-E14F-9CBF-7D2985365220}" type="datetimeFigureOut">
              <a:rPr lang="es-MX" smtClean="0"/>
              <a:t>27/10/2022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1FC7376C-637B-484A-83AE-5CDD7889A534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17232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20C83-29A4-E14F-9CBF-7D2985365220}" type="datetimeFigureOut">
              <a:rPr lang="es-MX" smtClean="0"/>
              <a:t>27/10/2022</a:t>
            </a:fld>
            <a:endParaRPr lang="es-MX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7376C-637B-484A-83AE-5CDD7889A534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56833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20C83-29A4-E14F-9CBF-7D2985365220}" type="datetimeFigureOut">
              <a:rPr lang="es-MX" smtClean="0"/>
              <a:t>27/10/2022</a:t>
            </a:fld>
            <a:endParaRPr lang="es-MX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7376C-637B-484A-83AE-5CDD7889A534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138185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20C83-29A4-E14F-9CBF-7D2985365220}" type="datetimeFigureOut">
              <a:rPr lang="es-MX" smtClean="0"/>
              <a:t>27/10/2022</a:t>
            </a:fld>
            <a:endParaRPr lang="es-MX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7376C-637B-484A-83AE-5CDD7889A534}" type="slidenum">
              <a:rPr lang="es-MX" smtClean="0"/>
              <a:t>‹Nº›</a:t>
            </a:fld>
            <a:endParaRPr lang="es-MX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463684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20C83-29A4-E14F-9CBF-7D2985365220}" type="datetimeFigureOut">
              <a:rPr lang="es-MX" smtClean="0"/>
              <a:t>27/10/2022</a:t>
            </a:fld>
            <a:endParaRPr lang="es-MX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7376C-637B-484A-83AE-5CDD7889A534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23419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20C83-29A4-E14F-9CBF-7D2985365220}" type="datetimeFigureOut">
              <a:rPr lang="es-MX" smtClean="0"/>
              <a:t>27/10/2022</a:t>
            </a:fld>
            <a:endParaRPr lang="es-MX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7376C-637B-484A-83AE-5CDD7889A534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070462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20C83-29A4-E14F-9CBF-7D2985365220}" type="datetimeFigureOut">
              <a:rPr lang="es-MX" smtClean="0"/>
              <a:t>27/10/2022</a:t>
            </a:fld>
            <a:endParaRPr lang="es-MX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7376C-637B-484A-83AE-5CDD7889A534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391117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20C83-29A4-E14F-9CBF-7D2985365220}" type="datetimeFigureOut">
              <a:rPr lang="es-MX" smtClean="0"/>
              <a:t>27/10/2022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7376C-637B-484A-83AE-5CDD7889A534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991342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20C83-29A4-E14F-9CBF-7D2985365220}" type="datetimeFigureOut">
              <a:rPr lang="es-MX" smtClean="0"/>
              <a:t>27/10/2022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7376C-637B-484A-83AE-5CDD7889A534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39568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20C83-29A4-E14F-9CBF-7D2985365220}" type="datetimeFigureOut">
              <a:rPr lang="es-MX" smtClean="0"/>
              <a:t>27/10/2022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7376C-637B-484A-83AE-5CDD7889A534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42244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20C83-29A4-E14F-9CBF-7D2985365220}" type="datetimeFigureOut">
              <a:rPr lang="es-MX" smtClean="0"/>
              <a:t>27/10/2022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7376C-637B-484A-83AE-5CDD7889A534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3316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20C83-29A4-E14F-9CBF-7D2985365220}" type="datetimeFigureOut">
              <a:rPr lang="es-MX" smtClean="0"/>
              <a:t>27/10/2022</a:t>
            </a:fld>
            <a:endParaRPr lang="es-MX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7376C-637B-484A-83AE-5CDD7889A534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19712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20C83-29A4-E14F-9CBF-7D2985365220}" type="datetimeFigureOut">
              <a:rPr lang="es-MX" smtClean="0"/>
              <a:t>27/10/2022</a:t>
            </a:fld>
            <a:endParaRPr lang="es-MX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7376C-637B-484A-83AE-5CDD7889A534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93398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20C83-29A4-E14F-9CBF-7D2985365220}" type="datetimeFigureOut">
              <a:rPr lang="es-MX" smtClean="0"/>
              <a:t>27/10/2022</a:t>
            </a:fld>
            <a:endParaRPr lang="es-MX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7376C-637B-484A-83AE-5CDD7889A534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107195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20C83-29A4-E14F-9CBF-7D2985365220}" type="datetimeFigureOut">
              <a:rPr lang="es-MX" smtClean="0"/>
              <a:t>27/10/2022</a:t>
            </a:fld>
            <a:endParaRPr lang="es-MX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7376C-637B-484A-83AE-5CDD7889A534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27306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20C83-29A4-E14F-9CBF-7D2985365220}" type="datetimeFigureOut">
              <a:rPr lang="es-MX" smtClean="0"/>
              <a:t>27/10/2022</a:t>
            </a:fld>
            <a:endParaRPr lang="es-MX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7376C-637B-484A-83AE-5CDD7889A534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70821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20C83-29A4-E14F-9CBF-7D2985365220}" type="datetimeFigureOut">
              <a:rPr lang="es-MX" smtClean="0"/>
              <a:t>27/10/2022</a:t>
            </a:fld>
            <a:endParaRPr lang="es-MX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7376C-637B-484A-83AE-5CDD7889A534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59692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A20C83-29A4-E14F-9CBF-7D2985365220}" type="datetimeFigureOut">
              <a:rPr lang="es-MX" smtClean="0"/>
              <a:t>27/10/2022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7376C-637B-484A-83AE-5CDD7889A534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168805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>
            <a:outerShdw blurRad="177800" dist="38100" dir="2700000" algn="tl">
              <a:srgbClr val="000000">
                <a:alpha val="24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edalyc.org/pdf/213/21301307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475BBF-51D7-C6B5-8547-BD9162B824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0212" y="138952"/>
            <a:ext cx="8791575" cy="2387600"/>
          </a:xfrm>
        </p:spPr>
        <p:txBody>
          <a:bodyPr>
            <a:normAutofit/>
          </a:bodyPr>
          <a:lstStyle/>
          <a:p>
            <a:pPr algn="ctr"/>
            <a:r>
              <a:rPr lang="es-MX" sz="11500" i="1" u="sng" dirty="0" smtClean="0"/>
              <a:t>GAGNÉ</a:t>
            </a:r>
            <a:endParaRPr lang="es-MX" sz="11500" i="1" u="sng" dirty="0"/>
          </a:p>
        </p:txBody>
      </p:sp>
      <p:pic>
        <p:nvPicPr>
          <p:cNvPr id="1026" name="Picture 2" descr="Los 9 eventos de Robert Gagné">
            <a:extLst>
              <a:ext uri="{FF2B5EF4-FFF2-40B4-BE49-F238E27FC236}">
                <a16:creationId xmlns:a16="http://schemas.microsoft.com/office/drawing/2014/main" id="{15DBB3FE-A8E4-0ED1-C37B-250F251417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3089" y="2923883"/>
            <a:ext cx="5605819" cy="3157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78706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BCE89295-8862-8E53-E175-35292136977A}"/>
              </a:ext>
            </a:extLst>
          </p:cNvPr>
          <p:cNvSpPr txBox="1"/>
          <p:nvPr/>
        </p:nvSpPr>
        <p:spPr>
          <a:xfrm>
            <a:off x="1350418" y="1280899"/>
            <a:ext cx="10321656" cy="27238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endParaRPr lang="es-MX" sz="1600" dirty="0">
              <a:latin typeface="Bell MT" panose="02020503060305020303" pitchFamily="18" charset="0"/>
              <a:cs typeface="Calibri" panose="020F050202020403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s-MX" sz="1600" dirty="0">
                <a:latin typeface="Bell MT" panose="02020503060305020303" pitchFamily="18" charset="0"/>
                <a:cs typeface="Calibri" panose="020F0502020204030204" pitchFamily="34" charset="0"/>
              </a:rPr>
              <a:t>Para </a:t>
            </a:r>
            <a:r>
              <a:rPr lang="es-MX" sz="1600" dirty="0" err="1" smtClean="0">
                <a:latin typeface="Bell MT" panose="02020503060305020303" pitchFamily="18" charset="0"/>
                <a:cs typeface="Calibri" panose="020F0502020204030204" pitchFamily="34" charset="0"/>
              </a:rPr>
              <a:t>Gagné</a:t>
            </a:r>
            <a:r>
              <a:rPr lang="es-MX" sz="1600" dirty="0" smtClean="0">
                <a:latin typeface="Bell MT" panose="02020503060305020303" pitchFamily="18" charset="0"/>
                <a:cs typeface="Calibri" panose="020F0502020204030204" pitchFamily="34" charset="0"/>
              </a:rPr>
              <a:t>, </a:t>
            </a:r>
            <a:r>
              <a:rPr lang="es-MX" sz="1600" dirty="0">
                <a:latin typeface="Bell MT" panose="02020503060305020303" pitchFamily="18" charset="0"/>
                <a:cs typeface="Calibri" panose="020F0502020204030204" pitchFamily="34" charset="0"/>
              </a:rPr>
              <a:t>el aprendizaje es un proceso de cambios en la capacidad o conducta de los organismos vivos, </a:t>
            </a:r>
            <a:r>
              <a:rPr lang="es-MX" sz="1600" dirty="0" smtClean="0">
                <a:latin typeface="Bell MT" panose="02020503060305020303" pitchFamily="18" charset="0"/>
                <a:cs typeface="Calibri" panose="020F0502020204030204" pitchFamily="34" charset="0"/>
              </a:rPr>
              <a:t>más </a:t>
            </a:r>
            <a:r>
              <a:rPr lang="es-MX" sz="1600" dirty="0">
                <a:latin typeface="Bell MT" panose="02020503060305020303" pitchFamily="18" charset="0"/>
                <a:cs typeface="Calibri" panose="020F0502020204030204" pitchFamily="34" charset="0"/>
              </a:rPr>
              <a:t>o menos </a:t>
            </a:r>
            <a:r>
              <a:rPr lang="es-MX" sz="1600" dirty="0" smtClean="0">
                <a:latin typeface="Bell MT" panose="02020503060305020303" pitchFamily="18" charset="0"/>
                <a:cs typeface="Calibri" panose="020F0502020204030204" pitchFamily="34" charset="0"/>
              </a:rPr>
              <a:t>estables, </a:t>
            </a:r>
            <a:r>
              <a:rPr lang="es-MX" sz="1600" dirty="0">
                <a:latin typeface="Bell MT" panose="02020503060305020303" pitchFamily="18" charset="0"/>
                <a:cs typeface="Calibri" panose="020F0502020204030204" pitchFamily="34" charset="0"/>
              </a:rPr>
              <a:t>y que persiste pese al tiempo </a:t>
            </a:r>
            <a:r>
              <a:rPr lang="es-MX" sz="1600" dirty="0" smtClean="0">
                <a:latin typeface="Bell MT" panose="02020503060305020303" pitchFamily="18" charset="0"/>
                <a:cs typeface="Calibri" panose="020F0502020204030204" pitchFamily="34" charset="0"/>
              </a:rPr>
              <a:t>transcurrido</a:t>
            </a:r>
            <a:r>
              <a:rPr lang="es-MX" sz="1600" dirty="0">
                <a:latin typeface="Bell MT" panose="02020503060305020303" pitchFamily="18" charset="0"/>
                <a:cs typeface="Calibri" panose="020F0502020204030204" pitchFamily="34" charset="0"/>
              </a:rPr>
              <a:t>;</a:t>
            </a:r>
            <a:r>
              <a:rPr lang="es-MX" sz="1600" dirty="0" smtClean="0">
                <a:latin typeface="Bell MT" panose="02020503060305020303" pitchFamily="18" charset="0"/>
                <a:cs typeface="Calibri" panose="020F0502020204030204" pitchFamily="34" charset="0"/>
              </a:rPr>
              <a:t> </a:t>
            </a:r>
            <a:r>
              <a:rPr lang="es-MX" sz="1600" dirty="0">
                <a:latin typeface="Bell MT" panose="02020503060305020303" pitchFamily="18" charset="0"/>
                <a:cs typeface="Calibri" panose="020F0502020204030204" pitchFamily="34" charset="0"/>
              </a:rPr>
              <a:t>no puede ser explicado sencillamente por procesos de crecimiento o </a:t>
            </a:r>
            <a:r>
              <a:rPr lang="es-MX" sz="1600" dirty="0" smtClean="0">
                <a:latin typeface="Bell MT" panose="02020503060305020303" pitchFamily="18" charset="0"/>
                <a:cs typeface="Calibri" panose="020F0502020204030204" pitchFamily="34" charset="0"/>
              </a:rPr>
              <a:t>maduración </a:t>
            </a:r>
            <a:r>
              <a:rPr lang="es-MX" sz="1600" dirty="0">
                <a:latin typeface="Bell MT" panose="02020503060305020303" pitchFamily="18" charset="0"/>
                <a:cs typeface="Calibri" panose="020F0502020204030204" pitchFamily="34" charset="0"/>
              </a:rPr>
              <a:t>(procesos internos), ni es producto de estados </a:t>
            </a:r>
            <a:r>
              <a:rPr lang="es-MX" sz="1600" dirty="0" smtClean="0">
                <a:latin typeface="Bell MT" panose="02020503060305020303" pitchFamily="18" charset="0"/>
                <a:cs typeface="Calibri" panose="020F0502020204030204" pitchFamily="34" charset="0"/>
              </a:rPr>
              <a:t>patológicos</a:t>
            </a:r>
            <a:r>
              <a:rPr lang="es-MX" sz="1600" dirty="0">
                <a:latin typeface="Bell MT" panose="02020503060305020303" pitchFamily="18" charset="0"/>
                <a:cs typeface="Calibri" panose="020F0502020204030204" pitchFamily="34" charset="0"/>
              </a:rPr>
              <a:t>, debe ser resultado de la </a:t>
            </a:r>
            <a:r>
              <a:rPr lang="es-MX" sz="1600" dirty="0" smtClean="0">
                <a:latin typeface="Bell MT" panose="02020503060305020303" pitchFamily="18" charset="0"/>
                <a:cs typeface="Calibri" panose="020F0502020204030204" pitchFamily="34" charset="0"/>
              </a:rPr>
              <a:t>interacción </a:t>
            </a:r>
            <a:r>
              <a:rPr lang="es-MX" sz="1600" dirty="0">
                <a:latin typeface="Bell MT" panose="02020503060305020303" pitchFamily="18" charset="0"/>
                <a:cs typeface="Calibri" panose="020F0502020204030204" pitchFamily="34" charset="0"/>
              </a:rPr>
              <a:t>de su organismo con su medio </a:t>
            </a:r>
            <a:r>
              <a:rPr lang="es-MX" sz="1600" dirty="0" smtClean="0">
                <a:latin typeface="Bell MT" panose="02020503060305020303" pitchFamily="18" charset="0"/>
                <a:cs typeface="Calibri" panose="020F0502020204030204" pitchFamily="34" charset="0"/>
              </a:rPr>
              <a:t>externo, </a:t>
            </a:r>
            <a:r>
              <a:rPr lang="es-MX" sz="1600" dirty="0">
                <a:latin typeface="Bell MT" panose="02020503060305020303" pitchFamily="18" charset="0"/>
                <a:cs typeface="Calibri" panose="020F0502020204030204" pitchFamily="34" charset="0"/>
              </a:rPr>
              <a:t>e</a:t>
            </a:r>
            <a:r>
              <a:rPr lang="es-MX" sz="1600" dirty="0" smtClean="0">
                <a:latin typeface="Bell MT" panose="02020503060305020303" pitchFamily="18" charset="0"/>
                <a:cs typeface="Calibri" panose="020F0502020204030204" pitchFamily="34" charset="0"/>
              </a:rPr>
              <a:t>s decir, </a:t>
            </a:r>
            <a:r>
              <a:rPr lang="es-MX" sz="1600" dirty="0">
                <a:latin typeface="Bell MT" panose="02020503060305020303" pitchFamily="18" charset="0"/>
                <a:cs typeface="Calibri" panose="020F0502020204030204" pitchFamily="34" charset="0"/>
              </a:rPr>
              <a:t>el aprendizaje es un proceso y un producto (resultados), que pone é</a:t>
            </a:r>
            <a:r>
              <a:rPr lang="es-MX" sz="1600" dirty="0" smtClean="0">
                <a:latin typeface="Bell MT" panose="02020503060305020303" pitchFamily="18" charset="0"/>
                <a:cs typeface="Calibri" panose="020F0502020204030204" pitchFamily="34" charset="0"/>
              </a:rPr>
              <a:t>nfasis </a:t>
            </a:r>
            <a:r>
              <a:rPr lang="es-MX" sz="1600" dirty="0">
                <a:latin typeface="Bell MT" panose="02020503060305020303" pitchFamily="18" charset="0"/>
                <a:cs typeface="Calibri" panose="020F0502020204030204" pitchFamily="34" charset="0"/>
              </a:rPr>
              <a:t>en la naturaleza de los procesos internos, en las situaciones ambientales o eventos externos, en el tipo de conductas que pueden ser modificadas mediante el aprendizaje y las </a:t>
            </a:r>
            <a:r>
              <a:rPr lang="es-MX" sz="1600" dirty="0" smtClean="0">
                <a:latin typeface="Bell MT" panose="02020503060305020303" pitchFamily="18" charset="0"/>
                <a:cs typeface="Calibri" panose="020F0502020204030204" pitchFamily="34" charset="0"/>
              </a:rPr>
              <a:t>características </a:t>
            </a:r>
            <a:r>
              <a:rPr lang="es-MX" sz="1600" dirty="0">
                <a:latin typeface="Bell MT" panose="02020503060305020303" pitchFamily="18" charset="0"/>
                <a:cs typeface="Calibri" panose="020F0502020204030204" pitchFamily="34" charset="0"/>
              </a:rPr>
              <a:t>que resultan del </a:t>
            </a:r>
            <a:r>
              <a:rPr lang="es-MX" sz="1600" dirty="0" smtClean="0">
                <a:latin typeface="Bell MT" panose="02020503060305020303" pitchFamily="18" charset="0"/>
                <a:cs typeface="Calibri" panose="020F0502020204030204" pitchFamily="34" charset="0"/>
              </a:rPr>
              <a:t>mismo </a:t>
            </a:r>
            <a:r>
              <a:rPr lang="es-MX" sz="1600" dirty="0" smtClean="0"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(Castañeda, 2004).</a:t>
            </a:r>
            <a:endParaRPr lang="es-MX" sz="1600" dirty="0">
              <a:latin typeface="Bell MT" panose="02020503060305020303" pitchFamily="18" charset="0"/>
              <a:cs typeface="Calibri" panose="020F0502020204030204" pitchFamily="34" charset="0"/>
            </a:endParaRPr>
          </a:p>
        </p:txBody>
      </p:sp>
      <p:pic>
        <p:nvPicPr>
          <p:cNvPr id="8194" name="Picture 2" descr="Qué es lifelong learning y en qué consiste? — Observatorio | Instituto para  el Futuro de la Educación">
            <a:extLst>
              <a:ext uri="{FF2B5EF4-FFF2-40B4-BE49-F238E27FC236}">
                <a16:creationId xmlns:a16="http://schemas.microsoft.com/office/drawing/2014/main" id="{8E138782-B479-6E52-98C2-A767915398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0420" y="4181058"/>
            <a:ext cx="2643642" cy="1990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ángulo 3"/>
          <p:cNvSpPr/>
          <p:nvPr/>
        </p:nvSpPr>
        <p:spPr>
          <a:xfrm>
            <a:off x="1714510" y="511518"/>
            <a:ext cx="917546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APRENDIZAJE E INSTRUCCIÓN</a:t>
            </a:r>
            <a:endParaRPr lang="es-E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090836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44335339-4FB8-C080-B4FB-F196DF6905D9}"/>
              </a:ext>
            </a:extLst>
          </p:cNvPr>
          <p:cNvSpPr txBox="1"/>
          <p:nvPr/>
        </p:nvSpPr>
        <p:spPr>
          <a:xfrm>
            <a:off x="1621765" y="399070"/>
            <a:ext cx="9678839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MX" sz="1800" dirty="0" err="1" smtClean="0">
                <a:effectLst/>
                <a:latin typeface="Bell MT" panose="02020503060305020303" pitchFamily="18" charset="0"/>
              </a:rPr>
              <a:t>Gagn</a:t>
            </a:r>
            <a:r>
              <a:rPr lang="es-MX" dirty="0" err="1">
                <a:latin typeface="Bell MT" panose="02020503060305020303" pitchFamily="18" charset="0"/>
              </a:rPr>
              <a:t>é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 </a:t>
            </a:r>
            <a:r>
              <a:rPr lang="es-MX" sz="1800" dirty="0">
                <a:effectLst/>
                <a:latin typeface="Bell MT" panose="02020503060305020303" pitchFamily="18" charset="0"/>
              </a:rPr>
              <a:t>considera que los procesos internos que ocurren en la mente del estudiante son los que interesan a la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teoría </a:t>
            </a:r>
            <a:r>
              <a:rPr lang="es-MX" sz="1800" dirty="0">
                <a:effectLst/>
                <a:latin typeface="Bell MT" panose="02020503060305020303" pitchFamily="18" charset="0"/>
              </a:rPr>
              <a:t>del aprendizaje. Destaca la importancia de la expectativa, pues la expectativa que el estudiante pueda tener con respecto a lo que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será </a:t>
            </a:r>
            <a:r>
              <a:rPr lang="es-MX" sz="1800" dirty="0">
                <a:effectLst/>
                <a:latin typeface="Bell MT" panose="02020503060305020303" pitchFamily="18" charset="0"/>
              </a:rPr>
              <a:t>capaz de hacer una vez logrado el aprendizaje, es modificar los procesos de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decodificación</a:t>
            </a:r>
            <a:r>
              <a:rPr lang="es-MX" sz="1800" dirty="0">
                <a:effectLst/>
                <a:latin typeface="Bell MT" panose="02020503060305020303" pitchFamily="18" charset="0"/>
              </a:rPr>
              <a:t>,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recuperación </a:t>
            </a:r>
            <a:r>
              <a:rPr lang="es-MX" sz="1800" dirty="0">
                <a:effectLst/>
                <a:latin typeface="Bell MT" panose="02020503060305020303" pitchFamily="18" charset="0"/>
              </a:rPr>
              <a:t>y cifrado de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información</a:t>
            </a:r>
            <a:r>
              <a:rPr lang="es-MX" sz="1800" dirty="0">
                <a:effectLst/>
                <a:latin typeface="Bell MT" panose="02020503060305020303" pitchFamily="18" charset="0"/>
              </a:rPr>
              <a:t>. </a:t>
            </a:r>
            <a:endParaRPr lang="es-MX" dirty="0">
              <a:latin typeface="Bell MT" panose="02020503060305020303" pitchFamily="18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1E5F42AA-2082-BE51-4626-35CEC18BF404}"/>
              </a:ext>
            </a:extLst>
          </p:cNvPr>
          <p:cNvSpPr txBox="1"/>
          <p:nvPr/>
        </p:nvSpPr>
        <p:spPr>
          <a:xfrm>
            <a:off x="1621766" y="2142869"/>
            <a:ext cx="9678838" cy="21698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MX" sz="1800" dirty="0">
                <a:effectLst/>
                <a:latin typeface="Bell MT" panose="02020503060305020303" pitchFamily="18" charset="0"/>
              </a:rPr>
              <a:t>Los procesos internos del aprendizaje pueden verse influidos o afectados por eventos con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carácter </a:t>
            </a:r>
            <a:r>
              <a:rPr lang="es-MX" sz="1800" dirty="0">
                <a:effectLst/>
                <a:latin typeface="Bell MT" panose="02020503060305020303" pitchFamily="18" charset="0"/>
              </a:rPr>
              <a:t>externo o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estímulos </a:t>
            </a:r>
            <a:r>
              <a:rPr lang="es-MX" sz="1800" dirty="0">
                <a:effectLst/>
                <a:latin typeface="Bell MT" panose="02020503060305020303" pitchFamily="18" charset="0"/>
              </a:rPr>
              <a:t>procedentes del medio ambiente, tales como por ejemplo: comunicaciones verbales del maestro, un libro de texto o alguna otra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fuente; estos </a:t>
            </a:r>
            <a:r>
              <a:rPr lang="es-MX" sz="1800" dirty="0">
                <a:effectLst/>
                <a:latin typeface="Bell MT" panose="02020503060305020303" pitchFamily="18" charset="0"/>
              </a:rPr>
              <a:t>eventos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externos, </a:t>
            </a:r>
            <a:r>
              <a:rPr lang="es-MX" sz="1800" dirty="0">
                <a:effectLst/>
                <a:latin typeface="Bell MT" panose="02020503060305020303" pitchFamily="18" charset="0"/>
              </a:rPr>
              <a:t>cuando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están </a:t>
            </a:r>
            <a:r>
              <a:rPr lang="es-MX" sz="1800" dirty="0">
                <a:effectLst/>
                <a:latin typeface="Bell MT" panose="02020503060305020303" pitchFamily="18" charset="0"/>
              </a:rPr>
              <a:t>organizados y proyectados con el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propósito </a:t>
            </a:r>
            <a:r>
              <a:rPr lang="es-MX" sz="1800" dirty="0">
                <a:effectLst/>
                <a:latin typeface="Bell MT" panose="02020503060305020303" pitchFamily="18" charset="0"/>
              </a:rPr>
              <a:t>de apoyar el aprendizaje, reciben el nombre de </a:t>
            </a:r>
            <a:r>
              <a:rPr lang="es-MX" sz="1800" b="1" dirty="0" smtClean="0">
                <a:effectLst/>
                <a:latin typeface="Bell MT" panose="02020503060305020303" pitchFamily="18" charset="0"/>
              </a:rPr>
              <a:t>instrucción </a:t>
            </a:r>
            <a:r>
              <a:rPr lang="es-MX" dirty="0" smtClean="0"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(Castañeda, 2004).</a:t>
            </a:r>
            <a:endParaRPr lang="es-MX" dirty="0">
              <a:latin typeface="Bell MT" panose="02020503060305020303" pitchFamily="18" charset="0"/>
            </a:endParaRPr>
          </a:p>
        </p:txBody>
      </p:sp>
      <p:pic>
        <p:nvPicPr>
          <p:cNvPr id="9218" name="Picture 2" descr="Qué es el APRENDIZAJE en PSICOLOGÍA? - Significado y tipos">
            <a:extLst>
              <a:ext uri="{FF2B5EF4-FFF2-40B4-BE49-F238E27FC236}">
                <a16:creationId xmlns:a16="http://schemas.microsoft.com/office/drawing/2014/main" id="{E46F2D15-7895-724C-47BB-8FBFF38B36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4437" y="4345512"/>
            <a:ext cx="3183723" cy="2076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74271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66E3910A-C61D-B42C-2B0F-252BA0EC579E}"/>
              </a:ext>
            </a:extLst>
          </p:cNvPr>
          <p:cNvSpPr txBox="1"/>
          <p:nvPr/>
        </p:nvSpPr>
        <p:spPr>
          <a:xfrm>
            <a:off x="1017916" y="567308"/>
            <a:ext cx="10506974" cy="21698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es-MX" dirty="0"/>
          </a:p>
          <a:p>
            <a:pPr algn="ctr">
              <a:lnSpc>
                <a:spcPct val="150000"/>
              </a:lnSpc>
            </a:pPr>
            <a:r>
              <a:rPr lang="es-MX" sz="1800" dirty="0" smtClean="0">
                <a:effectLst/>
                <a:latin typeface="Bell MT" panose="02020503060305020303" pitchFamily="18" charset="0"/>
              </a:rPr>
              <a:t>Para Meza (2001), </a:t>
            </a:r>
            <a:r>
              <a:rPr lang="es-MX" sz="1800" b="1" dirty="0" smtClean="0">
                <a:effectLst/>
                <a:latin typeface="Bell MT" panose="02020503060305020303" pitchFamily="18" charset="0"/>
              </a:rPr>
              <a:t>la instrucción </a:t>
            </a:r>
            <a:r>
              <a:rPr lang="es-MX" sz="1800" dirty="0">
                <a:effectLst/>
                <a:latin typeface="Bell MT" panose="02020503060305020303" pitchFamily="18" charset="0"/>
              </a:rPr>
              <a:t>se define como el proceso por el cual el entorno de un individuo es manipulado deliberadamente para permitirle aprender determinadas conductas bajo determinadas condiciones como respuesta a determinadas situaciones. El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término técnico “instrucción” señala </a:t>
            </a:r>
            <a:r>
              <a:rPr lang="es-MX" sz="1800" dirty="0">
                <a:effectLst/>
                <a:latin typeface="Bell MT" panose="02020503060305020303" pitchFamily="18" charset="0"/>
              </a:rPr>
              <a:t>un proceso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intencional, </a:t>
            </a:r>
            <a:r>
              <a:rPr lang="es-MX" sz="1800" dirty="0">
                <a:effectLst/>
                <a:latin typeface="Bell MT" panose="02020503060305020303" pitchFamily="18" charset="0"/>
              </a:rPr>
              <a:t>organizado cuidadosamente para producir ciertas respuestas fundamentales. </a:t>
            </a:r>
            <a:endParaRPr lang="es-MX" dirty="0">
              <a:latin typeface="Bell MT" panose="02020503060305020303" pitchFamily="18" charset="0"/>
            </a:endParaRPr>
          </a:p>
        </p:txBody>
      </p:sp>
      <p:pic>
        <p:nvPicPr>
          <p:cNvPr id="10242" name="Picture 2" descr="Aprendizaje significativo y la asimilación de conocimientos">
            <a:extLst>
              <a:ext uri="{FF2B5EF4-FFF2-40B4-BE49-F238E27FC236}">
                <a16:creationId xmlns:a16="http://schemas.microsoft.com/office/drawing/2014/main" id="{B34CF19E-0411-0A75-2FE8-40979D426B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4475" y="3171317"/>
            <a:ext cx="3858253" cy="2497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61214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422919" y="2312241"/>
            <a:ext cx="7346178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FASES DEL PROCESO DE </a:t>
            </a:r>
          </a:p>
          <a:p>
            <a:pPr algn="ctr"/>
            <a:r>
              <a:rPr lang="es-ES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APRENDIZAJE </a:t>
            </a:r>
            <a:endParaRPr lang="es-E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09071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97C859B7-ABDE-3B1E-1A3E-5E27844281FF}"/>
              </a:ext>
            </a:extLst>
          </p:cNvPr>
          <p:cNvSpPr txBox="1"/>
          <p:nvPr/>
        </p:nvSpPr>
        <p:spPr>
          <a:xfrm>
            <a:off x="1101305" y="607533"/>
            <a:ext cx="9989389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MX" sz="2000" b="1" dirty="0">
                <a:latin typeface="Bell MT" panose="02020503060305020303" pitchFamily="18" charset="0"/>
              </a:rPr>
              <a:t>1.- Fase de </a:t>
            </a:r>
            <a:r>
              <a:rPr lang="es-MX" sz="2000" b="1" dirty="0" smtClean="0">
                <a:latin typeface="Bell MT" panose="02020503060305020303" pitchFamily="18" charset="0"/>
              </a:rPr>
              <a:t>motivación </a:t>
            </a:r>
            <a:endParaRPr lang="es-MX" sz="2000" b="1" dirty="0">
              <a:latin typeface="Bell MT" panose="02020503060305020303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s-MX" sz="1800" dirty="0">
                <a:effectLst/>
                <a:latin typeface="Bell MT" panose="02020503060305020303" pitchFamily="18" charset="0"/>
              </a:rPr>
              <a:t>Debe existir la promesa de un refuerzo, expectativa,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etc., para </a:t>
            </a:r>
            <a:r>
              <a:rPr lang="es-MX" sz="1800" dirty="0">
                <a:effectLst/>
                <a:latin typeface="Bell MT" panose="02020503060305020303" pitchFamily="18" charset="0"/>
              </a:rPr>
              <a:t>la persona que va a aprender. Es como un llamado de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atención </a:t>
            </a:r>
            <a:r>
              <a:rPr lang="es-MX" sz="1800" dirty="0">
                <a:effectLst/>
                <a:latin typeface="Bell MT" panose="02020503060305020303" pitchFamily="18" charset="0"/>
              </a:rPr>
              <a:t>o puesta en alerta. 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2D8A1C4C-66E5-F239-5001-7D145F119AC2}"/>
              </a:ext>
            </a:extLst>
          </p:cNvPr>
          <p:cNvSpPr txBox="1"/>
          <p:nvPr/>
        </p:nvSpPr>
        <p:spPr>
          <a:xfrm>
            <a:off x="1101305" y="2108530"/>
            <a:ext cx="9989389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MX" sz="2000" b="1" dirty="0">
                <a:effectLst/>
                <a:latin typeface="Bell MT" panose="02020503060305020303" pitchFamily="18" charset="0"/>
              </a:rPr>
              <a:t>2.- Fase de </a:t>
            </a:r>
            <a:r>
              <a:rPr lang="es-MX" sz="2000" b="1" dirty="0" smtClean="0">
                <a:effectLst/>
                <a:latin typeface="Bell MT" panose="02020503060305020303" pitchFamily="18" charset="0"/>
              </a:rPr>
              <a:t>comprensión </a:t>
            </a:r>
            <a:r>
              <a:rPr lang="es-MX" sz="2000" b="1" dirty="0">
                <a:effectLst/>
                <a:latin typeface="Bell MT" panose="02020503060305020303" pitchFamily="18" charset="0"/>
              </a:rPr>
              <a:t>o </a:t>
            </a:r>
            <a:r>
              <a:rPr lang="es-MX" sz="2000" b="1" dirty="0" smtClean="0">
                <a:effectLst/>
                <a:latin typeface="Bell MT" panose="02020503060305020303" pitchFamily="18" charset="0"/>
              </a:rPr>
              <a:t>aprehensión </a:t>
            </a:r>
            <a:endParaRPr lang="es-MX" sz="2000" b="1" dirty="0">
              <a:effectLst/>
              <a:latin typeface="Bell MT" panose="02020503060305020303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s-MX" sz="1800" dirty="0">
                <a:effectLst/>
                <a:latin typeface="Bell MT" panose="02020503060305020303" pitchFamily="18" charset="0"/>
              </a:rPr>
              <a:t>Donde se dirigen los mecanismos de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atención </a:t>
            </a:r>
            <a:r>
              <a:rPr lang="es-MX" sz="1800" dirty="0">
                <a:effectLst/>
                <a:latin typeface="Bell MT" panose="02020503060305020303" pitchFamily="18" charset="0"/>
              </a:rPr>
              <a:t>hacia un elemento que debe ser aprendido para percibir los elementos destacados de la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situación</a:t>
            </a:r>
            <a:r>
              <a:rPr lang="es-MX" sz="1800" dirty="0">
                <a:effectLst/>
                <a:latin typeface="Bell MT" panose="02020503060305020303" pitchFamily="18" charset="0"/>
              </a:rPr>
              <a:t>. 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7E9F3B6B-347B-C654-FB2E-D2FF60B79D22}"/>
              </a:ext>
            </a:extLst>
          </p:cNvPr>
          <p:cNvSpPr txBox="1"/>
          <p:nvPr/>
        </p:nvSpPr>
        <p:spPr>
          <a:xfrm>
            <a:off x="1101305" y="3609527"/>
            <a:ext cx="9989388" cy="1231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2000" b="1" dirty="0">
                <a:effectLst/>
                <a:latin typeface="Bell MT" panose="02020503060305020303" pitchFamily="18" charset="0"/>
              </a:rPr>
              <a:t>3.- Fase de </a:t>
            </a:r>
            <a:r>
              <a:rPr lang="es-MX" sz="2000" b="1" dirty="0" smtClean="0">
                <a:effectLst/>
                <a:latin typeface="Bell MT" panose="02020503060305020303" pitchFamily="18" charset="0"/>
              </a:rPr>
              <a:t>adquisición </a:t>
            </a:r>
            <a:endParaRPr lang="es-MX" sz="2000" b="1" dirty="0">
              <a:effectLst/>
              <a:latin typeface="Bell MT" panose="02020503060305020303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s-MX" sz="1800" dirty="0" smtClean="0">
                <a:effectLst/>
                <a:latin typeface="Bell MT" panose="02020503060305020303" pitchFamily="18" charset="0"/>
              </a:rPr>
              <a:t>Aq</a:t>
            </a:r>
            <a:r>
              <a:rPr lang="es-MX" dirty="0" smtClean="0">
                <a:latin typeface="Bell MT" panose="02020503060305020303" pitchFamily="18" charset="0"/>
              </a:rPr>
              <a:t>uí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 </a:t>
            </a:r>
            <a:r>
              <a:rPr lang="es-MX" sz="1800" dirty="0">
                <a:effectLst/>
                <a:latin typeface="Bell MT" panose="02020503060305020303" pitchFamily="18" charset="0"/>
              </a:rPr>
              <a:t>juega un rol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importantísimo </a:t>
            </a:r>
            <a:r>
              <a:rPr lang="es-MX" sz="1800" dirty="0">
                <a:effectLst/>
                <a:latin typeface="Bell MT" panose="02020503060305020303" pitchFamily="18" charset="0"/>
              </a:rPr>
              <a:t>la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codificación</a:t>
            </a:r>
            <a:r>
              <a:rPr lang="es-MX" sz="1800" dirty="0">
                <a:effectLst/>
                <a:latin typeface="Bell MT" panose="02020503060305020303" pitchFamily="18" charset="0"/>
              </a:rPr>
              <a:t>, el paso de la memoria de corto plazo a la memoria a largo plazo de la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información </a:t>
            </a:r>
            <a:r>
              <a:rPr lang="es-MX" sz="1800" dirty="0">
                <a:effectLst/>
                <a:latin typeface="Bell MT" panose="02020503060305020303" pitchFamily="18" charset="0"/>
              </a:rPr>
              <a:t>transformada 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1F1FABD3-8EBF-0998-03B1-0C4B83AF03F2}"/>
              </a:ext>
            </a:extLst>
          </p:cNvPr>
          <p:cNvSpPr txBox="1"/>
          <p:nvPr/>
        </p:nvSpPr>
        <p:spPr>
          <a:xfrm>
            <a:off x="1101304" y="5007010"/>
            <a:ext cx="9989387" cy="1231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2000" b="1" dirty="0">
                <a:effectLst/>
                <a:latin typeface="Bell MT" panose="02020503060305020303" pitchFamily="18" charset="0"/>
              </a:rPr>
              <a:t>4.-Fase de </a:t>
            </a:r>
            <a:r>
              <a:rPr lang="es-MX" sz="2000" b="1" dirty="0" smtClean="0">
                <a:effectLst/>
                <a:latin typeface="Bell MT" panose="02020503060305020303" pitchFamily="18" charset="0"/>
              </a:rPr>
              <a:t>retención </a:t>
            </a:r>
            <a:endParaRPr lang="es-MX" sz="2000" b="1" dirty="0">
              <a:effectLst/>
              <a:latin typeface="Bell MT" panose="02020503060305020303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s-MX" sz="1800" dirty="0">
                <a:effectLst/>
                <a:latin typeface="Bell MT" panose="02020503060305020303" pitchFamily="18" charset="0"/>
              </a:rPr>
              <a:t>La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información </a:t>
            </a:r>
            <a:r>
              <a:rPr lang="es-MX" sz="1800" dirty="0">
                <a:effectLst/>
                <a:latin typeface="Bell MT" panose="02020503060305020303" pitchFamily="18" charset="0"/>
              </a:rPr>
              <a:t>es procesada dentro de la memoria a corto plazo para determinar la permanencia en la memoria a largo plazo de forma indefinida o con desvanecimiento paulatino. </a:t>
            </a:r>
          </a:p>
        </p:txBody>
      </p:sp>
      <p:pic>
        <p:nvPicPr>
          <p:cNvPr id="11266" name="Picture 2" descr="Comunidades de Aprendizaje Online: apoyando la vida universitaria -  EVirtualplus">
            <a:extLst>
              <a:ext uri="{FF2B5EF4-FFF2-40B4-BE49-F238E27FC236}">
                <a16:creationId xmlns:a16="http://schemas.microsoft.com/office/drawing/2014/main" id="{9A099F26-5159-CED1-D9AB-F4BB8F00F0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0596" y="110444"/>
            <a:ext cx="2261918" cy="994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31737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565ABD1B-0748-FF21-3062-A2EA9DF30C5B}"/>
              </a:ext>
            </a:extLst>
          </p:cNvPr>
          <p:cNvSpPr txBox="1"/>
          <p:nvPr/>
        </p:nvSpPr>
        <p:spPr>
          <a:xfrm>
            <a:off x="841444" y="338786"/>
            <a:ext cx="10127413" cy="1231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2000" b="1" dirty="0">
                <a:effectLst/>
                <a:latin typeface="Bell MT" panose="02020503060305020303" pitchFamily="18" charset="0"/>
              </a:rPr>
              <a:t>5.- Fase de </a:t>
            </a:r>
            <a:r>
              <a:rPr lang="es-MX" sz="2000" b="1" dirty="0" smtClean="0">
                <a:effectLst/>
                <a:latin typeface="Bell MT" panose="02020503060305020303" pitchFamily="18" charset="0"/>
              </a:rPr>
              <a:t>recuperación </a:t>
            </a:r>
            <a:endParaRPr lang="es-MX" sz="2000" b="1" dirty="0">
              <a:effectLst/>
              <a:latin typeface="Bell MT" panose="02020503060305020303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s-MX" sz="1800" dirty="0">
                <a:effectLst/>
                <a:latin typeface="Bell MT" panose="02020503060305020303" pitchFamily="18" charset="0"/>
              </a:rPr>
              <a:t>Propio de la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acción </a:t>
            </a:r>
            <a:r>
              <a:rPr lang="es-MX" sz="1800" dirty="0">
                <a:effectLst/>
                <a:latin typeface="Bell MT" panose="02020503060305020303" pitchFamily="18" charset="0"/>
              </a:rPr>
              <a:t>de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estímulos </a:t>
            </a:r>
            <a:r>
              <a:rPr lang="es-MX" sz="1800" dirty="0">
                <a:effectLst/>
                <a:latin typeface="Bell MT" panose="02020503060305020303" pitchFamily="18" charset="0"/>
              </a:rPr>
              <a:t>externos, a veces es necesario recuperar la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información </a:t>
            </a:r>
            <a:r>
              <a:rPr lang="es-MX" sz="1800" dirty="0">
                <a:effectLst/>
                <a:latin typeface="Bell MT" panose="02020503060305020303" pitchFamily="18" charset="0"/>
              </a:rPr>
              <a:t>desde la memoria a largo plazo, para lo cual se sigue el mismo camino de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codificación </a:t>
            </a:r>
            <a:r>
              <a:rPr lang="es-MX" sz="1800" dirty="0">
                <a:effectLst/>
                <a:latin typeface="Bell MT" panose="02020503060305020303" pitchFamily="18" charset="0"/>
              </a:rPr>
              <a:t>seguido para guardarlo. 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5E790B5-7472-C031-562D-D0EFBADDD2AB}"/>
              </a:ext>
            </a:extLst>
          </p:cNvPr>
          <p:cNvSpPr txBox="1"/>
          <p:nvPr/>
        </p:nvSpPr>
        <p:spPr>
          <a:xfrm>
            <a:off x="1089634" y="1750824"/>
            <a:ext cx="10127413" cy="815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2000" b="1" dirty="0">
                <a:effectLst/>
                <a:latin typeface="Bell MT" panose="02020503060305020303" pitchFamily="18" charset="0"/>
              </a:rPr>
              <a:t>6.-Fase de </a:t>
            </a:r>
            <a:r>
              <a:rPr lang="es-MX" sz="2000" b="1" dirty="0" smtClean="0">
                <a:effectLst/>
                <a:latin typeface="Bell MT" panose="02020503060305020303" pitchFamily="18" charset="0"/>
              </a:rPr>
              <a:t>generalización </a:t>
            </a:r>
            <a:endParaRPr lang="es-MX" sz="2000" b="1" dirty="0">
              <a:effectLst/>
              <a:latin typeface="Bell MT" panose="02020503060305020303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s-MX" sz="1800" dirty="0">
                <a:effectLst/>
                <a:latin typeface="Bell MT" panose="02020503060305020303" pitchFamily="18" charset="0"/>
              </a:rPr>
              <a:t>Es la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aplicación </a:t>
            </a:r>
            <a:r>
              <a:rPr lang="es-MX" sz="1800" dirty="0">
                <a:effectLst/>
                <a:latin typeface="Bell MT" panose="02020503060305020303" pitchFamily="18" charset="0"/>
              </a:rPr>
              <a:t>de lo aprendido a un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sin número </a:t>
            </a:r>
            <a:r>
              <a:rPr lang="es-MX" sz="1800" dirty="0">
                <a:effectLst/>
                <a:latin typeface="Bell MT" panose="02020503060305020303" pitchFamily="18" charset="0"/>
              </a:rPr>
              <a:t>de situaciones variadas. 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A8C5C3E8-99C3-1C0B-5560-12DDCF92A3EC}"/>
              </a:ext>
            </a:extLst>
          </p:cNvPr>
          <p:cNvSpPr txBox="1"/>
          <p:nvPr/>
        </p:nvSpPr>
        <p:spPr>
          <a:xfrm>
            <a:off x="1089634" y="2891912"/>
            <a:ext cx="10127413" cy="1231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2000" b="1" dirty="0">
                <a:effectLst/>
                <a:latin typeface="Bell MT" panose="02020503060305020303" pitchFamily="18" charset="0"/>
              </a:rPr>
              <a:t>7.-Fase de </a:t>
            </a:r>
            <a:r>
              <a:rPr lang="es-MX" sz="2000" b="1" dirty="0" smtClean="0">
                <a:effectLst/>
                <a:latin typeface="Bell MT" panose="02020503060305020303" pitchFamily="18" charset="0"/>
              </a:rPr>
              <a:t>actuación </a:t>
            </a:r>
            <a:r>
              <a:rPr lang="es-MX" sz="2000" b="1" dirty="0">
                <a:effectLst/>
                <a:latin typeface="Bell MT" panose="02020503060305020303" pitchFamily="18" charset="0"/>
              </a:rPr>
              <a:t>o </a:t>
            </a:r>
            <a:r>
              <a:rPr lang="es-MX" sz="2000" b="1" dirty="0" smtClean="0">
                <a:effectLst/>
                <a:latin typeface="Bell MT" panose="02020503060305020303" pitchFamily="18" charset="0"/>
              </a:rPr>
              <a:t>desempeño </a:t>
            </a:r>
            <a:endParaRPr lang="es-MX" sz="2000" b="1" dirty="0">
              <a:effectLst/>
              <a:latin typeface="Bell MT" panose="02020503060305020303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s-MX" sz="1800" dirty="0">
                <a:effectLst/>
                <a:latin typeface="Bell MT" panose="02020503060305020303" pitchFamily="18" charset="0"/>
              </a:rPr>
              <a:t>En esta etapa se verifica si la persona ha aprendido, dando como supuesto el hecho de que ya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recibió </a:t>
            </a:r>
            <a:r>
              <a:rPr lang="es-MX" sz="1800" dirty="0">
                <a:effectLst/>
                <a:latin typeface="Bell MT" panose="02020503060305020303" pitchFamily="18" charset="0"/>
              </a:rPr>
              <a:t>la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información</a:t>
            </a:r>
            <a:r>
              <a:rPr lang="es-MX" sz="1800" dirty="0">
                <a:effectLst/>
                <a:latin typeface="Bell MT" panose="02020503060305020303" pitchFamily="18" charset="0"/>
              </a:rPr>
              <a:t>. 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89C12E21-C195-2237-3186-0A6E83CC095D}"/>
              </a:ext>
            </a:extLst>
          </p:cNvPr>
          <p:cNvSpPr txBox="1"/>
          <p:nvPr/>
        </p:nvSpPr>
        <p:spPr>
          <a:xfrm>
            <a:off x="1089633" y="4418392"/>
            <a:ext cx="10127413" cy="815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2000" b="1" dirty="0">
                <a:effectLst/>
                <a:latin typeface="Bell MT" panose="02020503060305020303" pitchFamily="18" charset="0"/>
              </a:rPr>
              <a:t>8.-Fase de </a:t>
            </a:r>
            <a:r>
              <a:rPr lang="es-MX" sz="2000" b="1" dirty="0" smtClean="0">
                <a:effectLst/>
                <a:latin typeface="Bell MT" panose="02020503060305020303" pitchFamily="18" charset="0"/>
              </a:rPr>
              <a:t>realimentación </a:t>
            </a:r>
            <a:endParaRPr lang="es-MX" sz="2000" b="1" dirty="0">
              <a:effectLst/>
              <a:latin typeface="Bell MT" panose="02020503060305020303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s-MX" sz="1800" dirty="0" smtClean="0">
                <a:effectLst/>
                <a:latin typeface="Bell MT" panose="02020503060305020303" pitchFamily="18" charset="0"/>
              </a:rPr>
              <a:t>Aquí </a:t>
            </a:r>
            <a:r>
              <a:rPr lang="es-MX" sz="1800" dirty="0">
                <a:effectLst/>
                <a:latin typeface="Bell MT" panose="02020503060305020303" pitchFamily="18" charset="0"/>
              </a:rPr>
              <a:t>se confirman las expectativas de refuerzo, utilizando variadas opciones. </a:t>
            </a:r>
          </a:p>
        </p:txBody>
      </p:sp>
      <p:pic>
        <p:nvPicPr>
          <p:cNvPr id="12290" name="Picture 2" descr="Aprendizaje basado en proyectos | Kit de Pedagogía y TIC">
            <a:extLst>
              <a:ext uri="{FF2B5EF4-FFF2-40B4-BE49-F238E27FC236}">
                <a16:creationId xmlns:a16="http://schemas.microsoft.com/office/drawing/2014/main" id="{487FC699-94DB-956C-0ADE-2F70400AA8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18320" y="5300209"/>
            <a:ext cx="2264228" cy="1343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19298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F76410ED-BB6F-58EB-6A46-04360B04E964}"/>
              </a:ext>
            </a:extLst>
          </p:cNvPr>
          <p:cNvSpPr txBox="1"/>
          <p:nvPr/>
        </p:nvSpPr>
        <p:spPr>
          <a:xfrm>
            <a:off x="1262183" y="1101781"/>
            <a:ext cx="1009017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MX" sz="1800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Para Gagné, la amplia variedad de posibles aprendizajes se pueden agrupar en </a:t>
            </a:r>
            <a:r>
              <a:rPr lang="es-MX" sz="1800" dirty="0" smtClean="0">
                <a:effectLst/>
                <a:latin typeface="Bell MT" panose="020205030603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siete </a:t>
            </a:r>
            <a:r>
              <a:rPr lang="es-MX" sz="1800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diferentes tipos </a:t>
            </a:r>
            <a:endParaRPr lang="es-MX" sz="1800" dirty="0" smtClean="0">
              <a:effectLst/>
              <a:latin typeface="Bell MT" panose="02020503060305020303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s-MX" dirty="0" smtClean="0"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(Castañeda, 2004):</a:t>
            </a:r>
            <a:endParaRPr lang="es-MX" dirty="0">
              <a:latin typeface="Bell MT" panose="02020503060305020303" pitchFamily="18" charset="0"/>
              <a:cs typeface="Calibri" panose="020F0502020204030204" pitchFamily="34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2E9E560C-8C76-4BBE-50EF-0F2BDC7AE26E}"/>
              </a:ext>
            </a:extLst>
          </p:cNvPr>
          <p:cNvSpPr txBox="1"/>
          <p:nvPr/>
        </p:nvSpPr>
        <p:spPr>
          <a:xfrm>
            <a:off x="1262183" y="2299755"/>
            <a:ext cx="10090178" cy="25391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2400" i="1" dirty="0">
                <a:solidFill>
                  <a:srgbClr val="0070C0"/>
                </a:solidFill>
                <a:effectLst/>
                <a:latin typeface="Bell MT" panose="02020503060305020303" pitchFamily="18" charset="0"/>
              </a:rPr>
              <a:t>Aprendizaje de signos o </a:t>
            </a:r>
            <a:r>
              <a:rPr lang="es-MX" sz="2400" i="1" dirty="0" smtClean="0">
                <a:solidFill>
                  <a:srgbClr val="0070C0"/>
                </a:solidFill>
                <a:effectLst/>
                <a:latin typeface="Bell MT" panose="02020503060305020303" pitchFamily="18" charset="0"/>
              </a:rPr>
              <a:t>señales </a:t>
            </a:r>
            <a:endParaRPr lang="es-MX" sz="2400" i="1" dirty="0">
              <a:solidFill>
                <a:srgbClr val="0070C0"/>
              </a:solidFill>
              <a:latin typeface="Bell MT" panose="02020503060305020303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s-MX" sz="1800" dirty="0">
                <a:effectLst/>
                <a:latin typeface="Bell MT" panose="02020503060305020303" pitchFamily="18" charset="0"/>
              </a:rPr>
              <a:t>Los signos o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señales </a:t>
            </a:r>
            <a:r>
              <a:rPr lang="es-MX" sz="1800" dirty="0">
                <a:effectLst/>
                <a:latin typeface="Bell MT" panose="02020503060305020303" pitchFamily="18" charset="0"/>
              </a:rPr>
              <a:t>son cualquier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estímulo </a:t>
            </a:r>
            <a:r>
              <a:rPr lang="es-MX" sz="1800" dirty="0">
                <a:effectLst/>
                <a:latin typeface="Bell MT" panose="02020503060305020303" pitchFamily="18" charset="0"/>
              </a:rPr>
              <a:t>al cual puede asociarse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algún </a:t>
            </a:r>
            <a:r>
              <a:rPr lang="es-MX" sz="1800" dirty="0">
                <a:effectLst/>
                <a:latin typeface="Bell MT" panose="02020503060305020303" pitchFamily="18" charset="0"/>
              </a:rPr>
              <a:t>concepto. Por ejemplo: truenos y cielo oscuro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, </a:t>
            </a:r>
            <a:r>
              <a:rPr lang="es-MX" sz="1800" dirty="0">
                <a:effectLst/>
                <a:latin typeface="Bell MT" panose="02020503060305020303" pitchFamily="18" charset="0"/>
              </a:rPr>
              <a:t>se sospecha que va llover. Es un aprendizaje de comportamientos involuntarios que la persona presenta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automáticamente </a:t>
            </a:r>
            <a:r>
              <a:rPr lang="es-MX" sz="1800" dirty="0">
                <a:effectLst/>
                <a:latin typeface="Bell MT" panose="02020503060305020303" pitchFamily="18" charset="0"/>
              </a:rPr>
              <a:t>frente a ciertos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estímulos; este </a:t>
            </a:r>
            <a:r>
              <a:rPr lang="es-MX" sz="1800" dirty="0">
                <a:effectLst/>
                <a:latin typeface="Bell MT" panose="02020503060305020303" pitchFamily="18" charset="0"/>
              </a:rPr>
              <a:t>aprendizaje genera una respuesta difusa y general ante una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señal </a:t>
            </a:r>
            <a:r>
              <a:rPr lang="es-MX" sz="1800" dirty="0">
                <a:effectLst/>
                <a:latin typeface="Bell MT" panose="02020503060305020303" pitchFamily="18" charset="0"/>
              </a:rPr>
              <a:t>o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estímulo</a:t>
            </a:r>
            <a:r>
              <a:rPr lang="es-MX" sz="1800" dirty="0">
                <a:effectLst/>
                <a:latin typeface="Bell MT" panose="02020503060305020303" pitchFamily="18" charset="0"/>
              </a:rPr>
              <a:t>, y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está </a:t>
            </a:r>
            <a:r>
              <a:rPr lang="es-MX" sz="1800" dirty="0">
                <a:effectLst/>
                <a:latin typeface="Bell MT" panose="02020503060305020303" pitchFamily="18" charset="0"/>
              </a:rPr>
              <a:t>vinculada a efectores que dependen del sistema nervioso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autónomo</a:t>
            </a:r>
            <a:r>
              <a:rPr lang="es-MX" sz="1800" dirty="0">
                <a:effectLst/>
                <a:latin typeface="Bell MT" panose="02020503060305020303" pitchFamily="18" charset="0"/>
              </a:rPr>
              <a:t>. Se logra mediante el condicionamiento respondiente,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clásico </a:t>
            </a:r>
            <a:r>
              <a:rPr lang="es-MX" sz="1800" dirty="0">
                <a:effectLst/>
                <a:latin typeface="Bell MT" panose="02020503060305020303" pitchFamily="18" charset="0"/>
              </a:rPr>
              <a:t>o pavloviano. </a:t>
            </a:r>
            <a:endParaRPr lang="es-MX" dirty="0">
              <a:latin typeface="Bell MT" panose="02020503060305020303" pitchFamily="18" charset="0"/>
            </a:endParaRPr>
          </a:p>
        </p:txBody>
      </p:sp>
      <p:pic>
        <p:nvPicPr>
          <p:cNvPr id="13314" name="Picture 2" descr="Aprendizaje individual: personalizar el proceso educativo">
            <a:extLst>
              <a:ext uri="{FF2B5EF4-FFF2-40B4-BE49-F238E27FC236}">
                <a16:creationId xmlns:a16="http://schemas.microsoft.com/office/drawing/2014/main" id="{A864AFDF-437F-7B5F-93D3-21F6B583DE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8814" y="4962440"/>
            <a:ext cx="2576916" cy="1615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ángulo 3"/>
          <p:cNvSpPr/>
          <p:nvPr/>
        </p:nvSpPr>
        <p:spPr>
          <a:xfrm>
            <a:off x="2601770" y="178451"/>
            <a:ext cx="741100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/>
              </a:rPr>
              <a:t>TIPOS DE APRENDIZAJE </a:t>
            </a:r>
            <a:endParaRPr lang="es-ES" sz="5400" b="1" cap="none" spc="0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8321091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>
            <a:extLst>
              <a:ext uri="{FF2B5EF4-FFF2-40B4-BE49-F238E27FC236}">
                <a16:creationId xmlns:a16="http://schemas.microsoft.com/office/drawing/2014/main" id="{75A5E3C2-371F-A091-9DE8-B59C42614AD3}"/>
              </a:ext>
            </a:extLst>
          </p:cNvPr>
          <p:cNvSpPr txBox="1"/>
          <p:nvPr/>
        </p:nvSpPr>
        <p:spPr>
          <a:xfrm>
            <a:off x="1104180" y="1239844"/>
            <a:ext cx="10299940" cy="28651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2000" b="1" i="1" dirty="0">
                <a:solidFill>
                  <a:srgbClr val="0070C0"/>
                </a:solidFill>
                <a:effectLst/>
                <a:latin typeface="Bell MT" panose="02020503060305020303" pitchFamily="18" charset="0"/>
              </a:rPr>
              <a:t>Aprendizaje de </a:t>
            </a:r>
            <a:r>
              <a:rPr lang="es-MX" sz="2000" b="1" i="1" dirty="0" smtClean="0">
                <a:solidFill>
                  <a:srgbClr val="0070C0"/>
                </a:solidFill>
                <a:effectLst/>
                <a:latin typeface="Bell MT" panose="02020503060305020303" pitchFamily="18" charset="0"/>
              </a:rPr>
              <a:t>estímulo-respuesta </a:t>
            </a:r>
            <a:endParaRPr lang="es-MX" sz="2000" b="1" i="1" dirty="0">
              <a:solidFill>
                <a:srgbClr val="0070C0"/>
              </a:solidFill>
              <a:effectLst/>
              <a:latin typeface="Bell MT" panose="02020503060305020303" pitchFamily="18" charset="0"/>
            </a:endParaRPr>
          </a:p>
          <a:p>
            <a:pPr algn="ctr"/>
            <a:endParaRPr lang="es-MX" sz="2400" dirty="0">
              <a:latin typeface="Bell MT" panose="02020503060305020303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s-MX" sz="1800" dirty="0">
                <a:effectLst/>
                <a:latin typeface="Bell MT" panose="02020503060305020303" pitchFamily="18" charset="0"/>
              </a:rPr>
              <a:t>Consiste en que un individuo aprende un conjunto de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estímulos-respuestas</a:t>
            </a:r>
            <a:r>
              <a:rPr lang="es-MX" sz="1800" dirty="0">
                <a:effectLst/>
                <a:latin typeface="Bell MT" panose="02020503060305020303" pitchFamily="18" charset="0"/>
              </a:rPr>
              <a:t>, en el que cada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estímulo está asociado </a:t>
            </a:r>
            <a:r>
              <a:rPr lang="es-MX" sz="1800" dirty="0">
                <a:effectLst/>
                <a:latin typeface="Bell MT" panose="02020503060305020303" pitchFamily="18" charset="0"/>
              </a:rPr>
              <a:t>a una respuesta </a:t>
            </a:r>
            <a:r>
              <a:rPr lang="es-MX" dirty="0">
                <a:latin typeface="Bell MT" panose="02020503060305020303" pitchFamily="18" charset="0"/>
              </a:rPr>
              <a:t>ú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nica </a:t>
            </a:r>
            <a:r>
              <a:rPr lang="es-MX" sz="1800" dirty="0">
                <a:effectLst/>
                <a:latin typeface="Bell MT" panose="02020503060305020303" pitchFamily="18" charset="0"/>
              </a:rPr>
              <a:t>que no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está </a:t>
            </a:r>
            <a:r>
              <a:rPr lang="es-MX" sz="1800" dirty="0">
                <a:effectLst/>
                <a:latin typeface="Bell MT" panose="02020503060305020303" pitchFamily="18" charset="0"/>
              </a:rPr>
              <a:t>sujeta a las condiciones emocionales,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solo </a:t>
            </a:r>
            <a:r>
              <a:rPr lang="es-MX" sz="1800" dirty="0">
                <a:effectLst/>
                <a:latin typeface="Bell MT" panose="02020503060305020303" pitchFamily="18" charset="0"/>
              </a:rPr>
              <a:t>a sus efectos o consecuencias reforzantes o castigadoras. Se caracteriza por una sola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asociación </a:t>
            </a:r>
            <a:r>
              <a:rPr lang="es-MX" sz="1800" dirty="0">
                <a:effectLst/>
                <a:latin typeface="Bell MT" panose="02020503060305020303" pitchFamily="18" charset="0"/>
              </a:rPr>
              <a:t>entre el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estímulo </a:t>
            </a:r>
            <a:r>
              <a:rPr lang="es-MX" sz="1800" dirty="0">
                <a:effectLst/>
                <a:latin typeface="Bell MT" panose="02020503060305020303" pitchFamily="18" charset="0"/>
              </a:rPr>
              <a:t>y la respuesta, y no por relaciones encadenadas o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múltiples</a:t>
            </a:r>
            <a:r>
              <a:rPr lang="es-MX" sz="1800" dirty="0">
                <a:effectLst/>
                <a:latin typeface="Bell MT" panose="02020503060305020303" pitchFamily="18" charset="0"/>
              </a:rPr>
              <a:t>. Este aprendizaje se da por el condicionamiento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instrumental. </a:t>
            </a:r>
            <a:endParaRPr lang="es-MX" dirty="0">
              <a:latin typeface="Bell MT" panose="02020503060305020303" pitchFamily="18" charset="0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00D013F4-1D6F-FF65-8409-6F03E69BC3DE}"/>
              </a:ext>
            </a:extLst>
          </p:cNvPr>
          <p:cNvSpPr txBox="1"/>
          <p:nvPr/>
        </p:nvSpPr>
        <p:spPr>
          <a:xfrm>
            <a:off x="1104180" y="4332555"/>
            <a:ext cx="10299940" cy="1615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b="1" i="1" dirty="0">
                <a:solidFill>
                  <a:srgbClr val="0070C0"/>
                </a:solidFill>
                <a:latin typeface="Bell MT" panose="02020503060305020303" pitchFamily="18" charset="0"/>
              </a:rPr>
              <a:t>A</a:t>
            </a:r>
            <a:r>
              <a:rPr lang="es-MX" b="1" i="1" dirty="0">
                <a:solidFill>
                  <a:srgbClr val="0070C0"/>
                </a:solidFill>
                <a:effectLst/>
                <a:latin typeface="Bell MT" panose="02020503060305020303" pitchFamily="18" charset="0"/>
              </a:rPr>
              <a:t>prendizaje de encadenamiento o cadenas motoras </a:t>
            </a:r>
          </a:p>
          <a:p>
            <a:pPr algn="ctr">
              <a:lnSpc>
                <a:spcPct val="150000"/>
              </a:lnSpc>
            </a:pPr>
            <a:r>
              <a:rPr lang="es-MX" sz="1800" dirty="0" smtClean="0">
                <a:effectLst/>
                <a:latin typeface="Bell MT" panose="02020503060305020303" pitchFamily="18" charset="0"/>
              </a:rPr>
              <a:t>Constituye </a:t>
            </a:r>
            <a:r>
              <a:rPr lang="es-MX" sz="1800" dirty="0">
                <a:effectLst/>
                <a:latin typeface="Bell MT" panose="02020503060305020303" pitchFamily="18" charset="0"/>
              </a:rPr>
              <a:t>una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sucesión </a:t>
            </a:r>
            <a:r>
              <a:rPr lang="es-MX" sz="1800" dirty="0">
                <a:effectLst/>
                <a:latin typeface="Bell MT" panose="02020503060305020303" pitchFamily="18" charset="0"/>
              </a:rPr>
              <a:t>de comportamientos motores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más </a:t>
            </a:r>
            <a:r>
              <a:rPr lang="es-MX" sz="1800" dirty="0">
                <a:effectLst/>
                <a:latin typeface="Bell MT" panose="02020503060305020303" pitchFamily="18" charset="0"/>
              </a:rPr>
              <a:t>simples, formando una cadena continua de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estímulos </a:t>
            </a:r>
            <a:r>
              <a:rPr lang="es-MX" sz="1800" dirty="0">
                <a:effectLst/>
                <a:latin typeface="Bell MT" panose="02020503060305020303" pitchFamily="18" charset="0"/>
              </a:rPr>
              <a:t>y respuestas. En algunos casos, para que tales cadenas motoras sean aprendidas es necesario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que </a:t>
            </a:r>
            <a:r>
              <a:rPr lang="es-MX" sz="1800" dirty="0">
                <a:effectLst/>
                <a:latin typeface="Bell MT" panose="02020503060305020303" pitchFamily="18" charset="0"/>
              </a:rPr>
              <a:t>sucedan una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tras otra, siempre </a:t>
            </a:r>
            <a:r>
              <a:rPr lang="es-MX" sz="1800" dirty="0">
                <a:effectLst/>
                <a:latin typeface="Bell MT" panose="02020503060305020303" pitchFamily="18" charset="0"/>
              </a:rPr>
              <a:t>en el mismo orden. Es el aprendizaje de una secuencia ordenada de acciones. </a:t>
            </a:r>
            <a:endParaRPr lang="es-MX" dirty="0">
              <a:latin typeface="Bell MT" panose="02020503060305020303" pitchFamily="18" charset="0"/>
            </a:endParaRPr>
          </a:p>
        </p:txBody>
      </p:sp>
      <p:pic>
        <p:nvPicPr>
          <p:cNvPr id="14338" name="Picture 2" descr="Aprendizaje: Factores que influyen | Marketing Alternativo">
            <a:extLst>
              <a:ext uri="{FF2B5EF4-FFF2-40B4-BE49-F238E27FC236}">
                <a16:creationId xmlns:a16="http://schemas.microsoft.com/office/drawing/2014/main" id="{6E5D988F-4041-A500-2724-1B719E2847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5140" y="167139"/>
            <a:ext cx="3072680" cy="1175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23484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8D2B99FA-AFD5-648B-05C8-851FEC30B41A}"/>
              </a:ext>
            </a:extLst>
          </p:cNvPr>
          <p:cNvSpPr txBox="1"/>
          <p:nvPr/>
        </p:nvSpPr>
        <p:spPr>
          <a:xfrm>
            <a:off x="1086927" y="519839"/>
            <a:ext cx="10334446" cy="31854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b="1" i="1" dirty="0">
                <a:solidFill>
                  <a:srgbClr val="0070C0"/>
                </a:solidFill>
                <a:latin typeface="Bell MT" panose="02020503060305020303" pitchFamily="18" charset="0"/>
              </a:rPr>
              <a:t>A</a:t>
            </a:r>
            <a:r>
              <a:rPr lang="es-MX" b="1" i="1" dirty="0">
                <a:solidFill>
                  <a:srgbClr val="0070C0"/>
                </a:solidFill>
                <a:effectLst/>
                <a:latin typeface="Bell MT" panose="02020503060305020303" pitchFamily="18" charset="0"/>
              </a:rPr>
              <a:t>prendizaje de asociaciones verbales o cadenas verbales </a:t>
            </a:r>
          </a:p>
          <a:p>
            <a:pPr algn="ctr"/>
            <a:endParaRPr lang="es-MX" sz="2400" dirty="0">
              <a:latin typeface="Bell MT" panose="02020503060305020303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s-MX" sz="1800" dirty="0">
                <a:effectLst/>
                <a:latin typeface="Bell MT" panose="02020503060305020303" pitchFamily="18" charset="0"/>
              </a:rPr>
              <a:t>Constituye la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adquisición </a:t>
            </a:r>
            <a:r>
              <a:rPr lang="es-MX" sz="1800" dirty="0">
                <a:effectLst/>
                <a:latin typeface="Bell MT" panose="02020503060305020303" pitchFamily="18" charset="0"/>
              </a:rPr>
              <a:t>de una cadena de conductas verbales, que se asemejan al aprendizaje anterior. Consiste en asociar palabras formando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cadenas</a:t>
            </a:r>
            <a:r>
              <a:rPr lang="es-MX" sz="1800" dirty="0">
                <a:effectLst/>
                <a:latin typeface="Bell MT" panose="02020503060305020303" pitchFamily="18" charset="0"/>
              </a:rPr>
              <a:t>, donde una palabra funciona como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estímulo </a:t>
            </a:r>
            <a:r>
              <a:rPr lang="es-MX" sz="1800" dirty="0">
                <a:effectLst/>
                <a:latin typeface="Bell MT" panose="02020503060305020303" pitchFamily="18" charset="0"/>
              </a:rPr>
              <a:t>para el recuerdo de otra. La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memorización </a:t>
            </a:r>
            <a:r>
              <a:rPr lang="es-MX" sz="1800" dirty="0">
                <a:effectLst/>
                <a:latin typeface="Bell MT" panose="02020503060305020303" pitchFamily="18" charset="0"/>
              </a:rPr>
              <a:t>se hace con este tipo de aprendizaje. Consiste en un tipo de aprendizaje en cadena, pero exige un proceso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s</a:t>
            </a:r>
            <a:r>
              <a:rPr lang="es-MX" dirty="0" smtClean="0">
                <a:latin typeface="Bell MT" panose="02020503060305020303" pitchFamily="18" charset="0"/>
              </a:rPr>
              <a:t>imbólico </a:t>
            </a:r>
            <a:r>
              <a:rPr lang="es-MX" dirty="0">
                <a:latin typeface="Bell MT" panose="02020503060305020303" pitchFamily="18" charset="0"/>
              </a:rPr>
              <a:t>bastante complejo. Es un buen recurso elegir un elemento que forma parte de la respuesta que ayude a recordar la respuesta </a:t>
            </a:r>
            <a:r>
              <a:rPr lang="es-MX" dirty="0" smtClean="0">
                <a:latin typeface="Bell MT" panose="02020503060305020303" pitchFamily="18" charset="0"/>
              </a:rPr>
              <a:t>completa. </a:t>
            </a:r>
            <a:endParaRPr lang="es-MX" dirty="0">
              <a:latin typeface="Bell MT" panose="02020503060305020303" pitchFamily="18" charset="0"/>
            </a:endParaRPr>
          </a:p>
          <a:p>
            <a:endParaRPr lang="es-MX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EFF1211-84D8-4B82-1493-936988B836DB}"/>
              </a:ext>
            </a:extLst>
          </p:cNvPr>
          <p:cNvSpPr txBox="1"/>
          <p:nvPr/>
        </p:nvSpPr>
        <p:spPr>
          <a:xfrm>
            <a:off x="1086927" y="3705326"/>
            <a:ext cx="10524228" cy="19851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b="1" i="1" dirty="0">
                <a:solidFill>
                  <a:srgbClr val="0070C0"/>
                </a:solidFill>
                <a:effectLst/>
                <a:latin typeface="Bell MT" panose="02020503060305020303" pitchFamily="18" charset="0"/>
              </a:rPr>
              <a:t>Aprendizaje de discriminaciones </a:t>
            </a:r>
            <a:r>
              <a:rPr lang="es-MX" b="1" i="1" dirty="0" smtClean="0">
                <a:solidFill>
                  <a:srgbClr val="0070C0"/>
                </a:solidFill>
                <a:effectLst/>
                <a:latin typeface="Bell MT" panose="02020503060305020303" pitchFamily="18" charset="0"/>
              </a:rPr>
              <a:t>múltiples </a:t>
            </a:r>
            <a:endParaRPr lang="es-MX" b="1" i="1" dirty="0">
              <a:solidFill>
                <a:srgbClr val="0070C0"/>
              </a:solidFill>
              <a:effectLst/>
              <a:latin typeface="Bell MT" panose="02020503060305020303" pitchFamily="18" charset="0"/>
            </a:endParaRPr>
          </a:p>
          <a:p>
            <a:pPr algn="ctr"/>
            <a:endParaRPr lang="es-MX" sz="2400" dirty="0">
              <a:latin typeface="Bell MT" panose="02020503060305020303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s-MX" sz="1800" dirty="0">
                <a:effectLst/>
                <a:latin typeface="Bell MT" panose="02020503060305020303" pitchFamily="18" charset="0"/>
              </a:rPr>
              <a:t>Consiste en dar respuestas diferentes a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estímulos </a:t>
            </a:r>
            <a:r>
              <a:rPr lang="es-MX" sz="1800" dirty="0">
                <a:effectLst/>
                <a:latin typeface="Bell MT" panose="02020503060305020303" pitchFamily="18" charset="0"/>
              </a:rPr>
              <a:t>semejantes o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estímulos </a:t>
            </a:r>
            <a:r>
              <a:rPr lang="es-MX" sz="1800" dirty="0">
                <a:effectLst/>
                <a:latin typeface="Bell MT" panose="02020503060305020303" pitchFamily="18" charset="0"/>
              </a:rPr>
              <a:t>comunes,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aquí </a:t>
            </a:r>
            <a:r>
              <a:rPr lang="es-MX" sz="1800" dirty="0">
                <a:effectLst/>
                <a:latin typeface="Bell MT" panose="02020503060305020303" pitchFamily="18" charset="0"/>
              </a:rPr>
              <a:t>el sujeto aprende a emitir un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número </a:t>
            </a:r>
            <a:r>
              <a:rPr lang="es-MX" sz="1800" dirty="0">
                <a:effectLst/>
                <a:latin typeface="Bell MT" panose="02020503060305020303" pitchFamily="18" charset="0"/>
              </a:rPr>
              <a:t>de respuestas de identificaciones diferentes que pueden asemejarse a otros en apariencia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física </a:t>
            </a:r>
            <a:r>
              <a:rPr lang="es-MX" sz="1800" dirty="0">
                <a:effectLst/>
                <a:latin typeface="Bell MT" panose="02020503060305020303" pitchFamily="18" charset="0"/>
              </a:rPr>
              <a:t>en mayor o menor grado. Implica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asociación </a:t>
            </a:r>
            <a:r>
              <a:rPr lang="es-MX" sz="1800" dirty="0">
                <a:effectLst/>
                <a:latin typeface="Bell MT" panose="02020503060305020303" pitchFamily="18" charset="0"/>
              </a:rPr>
              <a:t>de varios elementos y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también </a:t>
            </a:r>
            <a:r>
              <a:rPr lang="es-MX" sz="1800" dirty="0">
                <a:effectLst/>
                <a:latin typeface="Bell MT" panose="02020503060305020303" pitchFamily="18" charset="0"/>
              </a:rPr>
              <a:t>la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discriminación múltiple</a:t>
            </a:r>
            <a:r>
              <a:rPr lang="es-MX" sz="1800" dirty="0">
                <a:effectLst/>
                <a:latin typeface="Bell MT" panose="02020503060305020303" pitchFamily="18" charset="0"/>
              </a:rPr>
              <a:t>. </a:t>
            </a:r>
            <a:endParaRPr lang="es-MX" dirty="0">
              <a:latin typeface="Bell MT" panose="02020503060305020303" pitchFamily="18" charset="0"/>
            </a:endParaRPr>
          </a:p>
        </p:txBody>
      </p:sp>
      <p:pic>
        <p:nvPicPr>
          <p:cNvPr id="15362" name="Picture 2" descr="Qué estrategias utilizar para alcanzar un aprendizaje significativo en el  aula? — tekman education">
            <a:extLst>
              <a:ext uri="{FF2B5EF4-FFF2-40B4-BE49-F238E27FC236}">
                <a16:creationId xmlns:a16="http://schemas.microsoft.com/office/drawing/2014/main" id="{1E618321-BFEE-5F0F-4A5C-D6151C94CB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88084" y="165579"/>
            <a:ext cx="2216989" cy="109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1706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3ACA6A28-74C4-D817-7E59-ABB1C4F20FA5}"/>
              </a:ext>
            </a:extLst>
          </p:cNvPr>
          <p:cNvSpPr txBox="1"/>
          <p:nvPr/>
        </p:nvSpPr>
        <p:spPr>
          <a:xfrm>
            <a:off x="1207699" y="854041"/>
            <a:ext cx="10248180" cy="22159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MX" sz="2000" b="1" i="1" dirty="0">
                <a:solidFill>
                  <a:srgbClr val="0070C0"/>
                </a:solidFill>
                <a:effectLst/>
                <a:latin typeface="Bell MT" panose="02020503060305020303" pitchFamily="18" charset="0"/>
              </a:rPr>
              <a:t>Aprendizaje de principios </a:t>
            </a:r>
          </a:p>
          <a:p>
            <a:pPr algn="ctr">
              <a:lnSpc>
                <a:spcPct val="150000"/>
              </a:lnSpc>
            </a:pPr>
            <a:r>
              <a:rPr lang="es-MX" sz="1800" dirty="0">
                <a:effectLst/>
                <a:latin typeface="Bell MT" panose="02020503060305020303" pitchFamily="18" charset="0"/>
              </a:rPr>
              <a:t>Consiste en la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adquisición </a:t>
            </a:r>
            <a:r>
              <a:rPr lang="es-MX" sz="1800" dirty="0">
                <a:effectLst/>
                <a:latin typeface="Bell MT" panose="02020503060305020303" pitchFamily="18" charset="0"/>
              </a:rPr>
              <a:t>de una cadena de dos o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más </a:t>
            </a:r>
            <a:r>
              <a:rPr lang="es-MX" sz="1800" dirty="0">
                <a:effectLst/>
                <a:latin typeface="Bell MT" panose="02020503060305020303" pitchFamily="18" charset="0"/>
              </a:rPr>
              <a:t>conceptos que va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a controlar </a:t>
            </a:r>
            <a:r>
              <a:rPr lang="es-MX" sz="1800" dirty="0">
                <a:effectLst/>
                <a:latin typeface="Bell MT" panose="02020503060305020303" pitchFamily="18" charset="0"/>
              </a:rPr>
              <a:t>la conducta, de modo que sugiere una regla verbalizada. Para aprender un principio es necesario tener aprendido previamente los conceptos que lo forman. Es posible el aprendizaje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mecánico </a:t>
            </a:r>
            <a:r>
              <a:rPr lang="es-MX" sz="1800" dirty="0">
                <a:effectLst/>
                <a:latin typeface="Bell MT" panose="02020503060305020303" pitchFamily="18" charset="0"/>
              </a:rPr>
              <a:t>de enunciados de principios sin entender realmente las razones del mismo. </a:t>
            </a:r>
            <a:endParaRPr lang="es-MX" dirty="0">
              <a:effectLst/>
              <a:latin typeface="Bell MT" panose="02020503060305020303" pitchFamily="18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40EEC7A-5F66-67C5-9B0D-DD959FB60E0D}"/>
              </a:ext>
            </a:extLst>
          </p:cNvPr>
          <p:cNvSpPr txBox="1"/>
          <p:nvPr/>
        </p:nvSpPr>
        <p:spPr>
          <a:xfrm>
            <a:off x="1207700" y="3153159"/>
            <a:ext cx="10248179" cy="32778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b="1" i="1" dirty="0">
                <a:solidFill>
                  <a:srgbClr val="0070C0"/>
                </a:solidFill>
                <a:effectLst/>
                <a:latin typeface="Bell MT" panose="02020503060305020303" pitchFamily="18" charset="0"/>
              </a:rPr>
              <a:t>Aprendizaje de </a:t>
            </a:r>
            <a:r>
              <a:rPr lang="es-MX" b="1" i="1" dirty="0" smtClean="0">
                <a:solidFill>
                  <a:srgbClr val="0070C0"/>
                </a:solidFill>
                <a:effectLst/>
                <a:latin typeface="Bell MT" panose="02020503060305020303" pitchFamily="18" charset="0"/>
              </a:rPr>
              <a:t>resolución </a:t>
            </a:r>
            <a:r>
              <a:rPr lang="es-MX" b="1" i="1" dirty="0">
                <a:solidFill>
                  <a:srgbClr val="0070C0"/>
                </a:solidFill>
                <a:effectLst/>
                <a:latin typeface="Bell MT" panose="02020503060305020303" pitchFamily="18" charset="0"/>
              </a:rPr>
              <a:t>de problemas </a:t>
            </a:r>
            <a:endParaRPr lang="es-MX" sz="1800" b="1" i="1" dirty="0" smtClean="0">
              <a:solidFill>
                <a:srgbClr val="0070C0"/>
              </a:solidFill>
              <a:effectLst/>
              <a:latin typeface="Bell MT" panose="02020503060305020303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s-MX" sz="1800" dirty="0" smtClean="0">
                <a:effectLst/>
                <a:latin typeface="Bell MT" panose="02020503060305020303" pitchFamily="18" charset="0"/>
              </a:rPr>
              <a:t>Es </a:t>
            </a:r>
            <a:r>
              <a:rPr lang="es-MX" sz="1800" dirty="0">
                <a:effectLst/>
                <a:latin typeface="Bell MT" panose="02020503060305020303" pitchFamily="18" charset="0"/>
              </a:rPr>
              <a:t>una forma superior de aprendizaje. Permite que las personas enfrenten dificultades y solucionen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problemas </a:t>
            </a:r>
            <a:r>
              <a:rPr lang="es-MX" sz="1800" dirty="0">
                <a:effectLst/>
                <a:latin typeface="Bell MT" panose="02020503060305020303" pitchFamily="18" charset="0"/>
              </a:rPr>
              <a:t>mediante la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aplicación </a:t>
            </a:r>
            <a:r>
              <a:rPr lang="es-MX" sz="1800" dirty="0">
                <a:effectLst/>
                <a:latin typeface="Bell MT" panose="02020503060305020303" pitchFamily="18" charset="0"/>
              </a:rPr>
              <a:t>de principios conocidos. La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solución </a:t>
            </a:r>
            <a:r>
              <a:rPr lang="es-MX" sz="1800" dirty="0">
                <a:effectLst/>
                <a:latin typeface="Bell MT" panose="02020503060305020303" pitchFamily="18" charset="0"/>
              </a:rPr>
              <a:t>de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problemas </a:t>
            </a:r>
            <a:r>
              <a:rPr lang="es-MX" sz="1800" dirty="0">
                <a:effectLst/>
                <a:latin typeface="Bell MT" panose="02020503060305020303" pitchFamily="18" charset="0"/>
              </a:rPr>
              <a:t>es un tipo de aprendizaje que requiere de una actividad cognoscitiva compleja denominada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pensamiento; </a:t>
            </a:r>
            <a:r>
              <a:rPr lang="es-MX" dirty="0">
                <a:latin typeface="Bell MT" panose="02020503060305020303" pitchFamily="18" charset="0"/>
              </a:rPr>
              <a:t>e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n </a:t>
            </a:r>
            <a:r>
              <a:rPr lang="es-MX" sz="1800" dirty="0">
                <a:effectLst/>
                <a:latin typeface="Bell MT" panose="02020503060305020303" pitchFamily="18" charset="0"/>
              </a:rPr>
              <a:t>esta forma de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aprendizaje, </a:t>
            </a:r>
            <a:r>
              <a:rPr lang="es-MX" sz="1800" dirty="0">
                <a:effectLst/>
                <a:latin typeface="Bell MT" panose="02020503060305020303" pitchFamily="18" charset="0"/>
              </a:rPr>
              <a:t>dos o </a:t>
            </a:r>
            <a:r>
              <a:rPr lang="es-MX" dirty="0" smtClean="0">
                <a:latin typeface="Bell MT" panose="02020503060305020303" pitchFamily="18" charset="0"/>
              </a:rPr>
              <a:t>má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s </a:t>
            </a:r>
            <a:r>
              <a:rPr lang="es-MX" sz="1800" dirty="0">
                <a:effectLst/>
                <a:latin typeface="Bell MT" panose="02020503060305020303" pitchFamily="18" charset="0"/>
              </a:rPr>
              <a:t>principios adquiridos se cambian de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algún </a:t>
            </a:r>
            <a:r>
              <a:rPr lang="es-MX" sz="1800" dirty="0">
                <a:effectLst/>
                <a:latin typeface="Bell MT" panose="02020503060305020303" pitchFamily="18" charset="0"/>
              </a:rPr>
              <a:t>modo para producir una capacidad nueva de actuar dependiente de un principio de orden superior. Para que un sujeto pueda solucionar problemas es necesario que conozca los principios aplicables y sea capaz de recordarse de ellos y aplicarlos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según </a:t>
            </a:r>
            <a:r>
              <a:rPr lang="es-MX" sz="1800" dirty="0">
                <a:effectLst/>
                <a:latin typeface="Bell MT" panose="02020503060305020303" pitchFamily="18" charset="0"/>
              </a:rPr>
              <a:t>sea el caso. </a:t>
            </a:r>
            <a:endParaRPr lang="es-MX" dirty="0">
              <a:latin typeface="Bell MT" panose="02020503060305020303" pitchFamily="18" charset="0"/>
            </a:endParaRPr>
          </a:p>
        </p:txBody>
      </p:sp>
      <p:pic>
        <p:nvPicPr>
          <p:cNvPr id="16386" name="Picture 2" descr="Aprendizaje abierto: conceptos, prácticas y oportunidades">
            <a:extLst>
              <a:ext uri="{FF2B5EF4-FFF2-40B4-BE49-F238E27FC236}">
                <a16:creationId xmlns:a16="http://schemas.microsoft.com/office/drawing/2014/main" id="{48982FB8-D517-74E2-5675-9261191D2C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0264" y="99878"/>
            <a:ext cx="2225615" cy="1081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1059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46C91E2A-17B5-55A3-E367-E5E64E6B31DA}"/>
              </a:ext>
            </a:extLst>
          </p:cNvPr>
          <p:cNvSpPr txBox="1"/>
          <p:nvPr/>
        </p:nvSpPr>
        <p:spPr>
          <a:xfrm>
            <a:off x="1621601" y="1317283"/>
            <a:ext cx="8919713" cy="1717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es-MX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Aprender es el proceso básico por el cual adquirimos información del mundo exterior o interior para posteriormente trabajar con ella. El resultado de este proceso es el conocimiento, el cual permite realizar una amplia variedad de conductas, predicciones e incluso adquirir asimismo nuevos conocimientos y esquemas cognitivos.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807940C-86B5-6034-248B-BED35D690246}"/>
              </a:ext>
            </a:extLst>
          </p:cNvPr>
          <p:cNvSpPr txBox="1"/>
          <p:nvPr/>
        </p:nvSpPr>
        <p:spPr>
          <a:xfrm>
            <a:off x="1726104" y="3054723"/>
            <a:ext cx="8919712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es-MX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 aprendizaje es pues un fenómeno fundamental que nos permite la supervivencia y la adaptación al medio, siendo estudiado por muy diversas disciplinas y corrientes teóricas. Una de las múltiples teorías que han surgido respecto al proceso de aprendizaje es la teoría del aprendizaje de Robert </a:t>
            </a:r>
            <a:r>
              <a:rPr lang="es-MX" dirty="0" err="1" smtClean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Gagné</a:t>
            </a:r>
            <a:r>
              <a:rPr lang="es-MX" dirty="0" smtClean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MX" dirty="0" smtClean="0"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(Castañeda</a:t>
            </a:r>
            <a:r>
              <a:rPr lang="es-MX" dirty="0" smtClean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2004).</a:t>
            </a:r>
            <a:endParaRPr lang="es-MX" dirty="0">
              <a:effectLst/>
              <a:latin typeface="Bell MT" panose="020205030603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Creando un curso Virtual: Las teorías de Gagné - EVirtualplus">
            <a:extLst>
              <a:ext uri="{FF2B5EF4-FFF2-40B4-BE49-F238E27FC236}">
                <a16:creationId xmlns:a16="http://schemas.microsoft.com/office/drawing/2014/main" id="{63571B70-E7EE-BDA5-3CAB-48A4903C93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8127" y="4922791"/>
            <a:ext cx="1715666" cy="1769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ángulo 1"/>
          <p:cNvSpPr/>
          <p:nvPr/>
        </p:nvSpPr>
        <p:spPr>
          <a:xfrm>
            <a:off x="3898807" y="393953"/>
            <a:ext cx="436529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APRENDIZAJE</a:t>
            </a:r>
            <a:endParaRPr lang="es-E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585281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7ED198B-B078-4B2E-54C0-6F6ED58D02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2781" y="1404098"/>
            <a:ext cx="9905999" cy="3541714"/>
          </a:xfrm>
        </p:spPr>
        <p:txBody>
          <a:bodyPr>
            <a:normAutofit fontScale="85000" lnSpcReduction="20000"/>
          </a:bodyPr>
          <a:lstStyle/>
          <a:p>
            <a:r>
              <a:rPr lang="es-MX" dirty="0" smtClean="0"/>
              <a:t>BIBLIOGRAFÍA</a:t>
            </a:r>
            <a:endParaRPr lang="es-MX" dirty="0"/>
          </a:p>
          <a:p>
            <a:pPr marL="0" lvl="0" indent="0">
              <a:buNone/>
            </a:pPr>
            <a:endParaRPr lang="es-MX" sz="200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None/>
            </a:pPr>
            <a:r>
              <a:rPr lang="es-MX" sz="20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     </a:t>
            </a:r>
            <a:r>
              <a:rPr lang="es-MX" sz="2000" dirty="0" smtClean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Castañeda, </a:t>
            </a:r>
            <a:r>
              <a:rPr lang="es-MX" sz="20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s-MX" sz="2000" dirty="0" smtClean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(2004). Evaluando y fomentando el desarrollo cognitivo y el aprendizaje complejo. </a:t>
            </a:r>
            <a:r>
              <a:rPr lang="es-MX" sz="2000" i="1" dirty="0" smtClean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Redalyc, 2</a:t>
            </a:r>
            <a:r>
              <a:rPr lang="es-MX" sz="2000" dirty="0" smtClean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(4), 111-119.</a:t>
            </a:r>
          </a:p>
          <a:p>
            <a:pPr marL="0" lvl="0" indent="0">
              <a:buNone/>
            </a:pPr>
            <a:endParaRPr lang="es-MX" sz="2000" dirty="0" smtClean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None/>
            </a:pPr>
            <a:r>
              <a:rPr lang="es-MX" sz="2000" i="1" dirty="0">
                <a:effectLst/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https://</a:t>
            </a:r>
            <a:r>
              <a:rPr lang="es-MX" sz="2000" i="1" dirty="0" smtClean="0">
                <a:effectLst/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www.redalyc.org/pdf/213/21301307.pdf</a:t>
            </a:r>
            <a:endParaRPr lang="es-MX" sz="2000" i="1" dirty="0" smtClean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None/>
            </a:pPr>
            <a:endParaRPr lang="es-MX" sz="2000" i="1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MX" dirty="0"/>
              <a:t>     </a:t>
            </a:r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21628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D3328A4D-1022-CEC9-5E80-479175E679E2}"/>
              </a:ext>
            </a:extLst>
          </p:cNvPr>
          <p:cNvSpPr txBox="1"/>
          <p:nvPr/>
        </p:nvSpPr>
        <p:spPr>
          <a:xfrm>
            <a:off x="1548440" y="1361701"/>
            <a:ext cx="9500559" cy="44095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es-MX" sz="1800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 el caso de la teoría del aprendizaje de Robert </a:t>
            </a:r>
            <a:r>
              <a:rPr lang="es-MX" sz="1800" dirty="0" err="1" smtClean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Gagné</a:t>
            </a:r>
            <a:r>
              <a:rPr lang="es-MX" sz="1800" dirty="0" smtClean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MX" sz="1800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 considera como tal el resultado de la interrelación entre persona y ambiente, siendo un cambio de tipo comportamental, conductual e incluso de disposición o actitud respecto a una parte o la totalidad de la realidad.</a:t>
            </a: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es-MX" sz="1800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Dicho cambio es mantenido en el tiempo como consecuencia de la interacción entre persona y ambiente, no siendo debido únicamente a cambios madurativos sino a la vivencia de experiencias y repetición de </a:t>
            </a:r>
            <a:r>
              <a:rPr lang="es-MX" sz="1800" dirty="0" smtClean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éstas (</a:t>
            </a:r>
            <a:r>
              <a:rPr lang="es-MX" dirty="0" smtClean="0"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Castañeda</a:t>
            </a:r>
            <a:r>
              <a:rPr lang="es-MX" sz="1800" dirty="0" smtClean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2004)</a:t>
            </a:r>
            <a:endParaRPr lang="es-MX" sz="1800" dirty="0">
              <a:effectLst/>
              <a:latin typeface="Bell MT" panose="020205030603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es-MX" sz="1800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Para Gagné, la información llega al </a:t>
            </a:r>
            <a:r>
              <a:rPr lang="es-MX" sz="1800" i="1" u="sng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sistema nervioso </a:t>
            </a:r>
            <a:r>
              <a:rPr lang="es-MX" sz="1800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través de los receptores sensoriales, para posteriormente procesarse y almacenarse en la memoria hasta que sea necesaria su recuperación. Si dicha </a:t>
            </a:r>
            <a:r>
              <a:rPr lang="es-MX" sz="1800" dirty="0" smtClean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información </a:t>
            </a:r>
            <a:r>
              <a:rPr lang="es-MX" sz="1800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corresponde con alguna previa puede pasar fácilmente a almacenarse, pero en caso contrario será necesaria la práctica y repetición del aprendizaje.</a:t>
            </a:r>
          </a:p>
        </p:txBody>
      </p:sp>
      <p:pic>
        <p:nvPicPr>
          <p:cNvPr id="3074" name="Picture 2" descr="Aprendizaje profundo: aprender, una experiencia inolvidable">
            <a:extLst>
              <a:ext uri="{FF2B5EF4-FFF2-40B4-BE49-F238E27FC236}">
                <a16:creationId xmlns:a16="http://schemas.microsoft.com/office/drawing/2014/main" id="{56CF84E2-A773-8E80-842D-AD3AF92952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03529" y="5438707"/>
            <a:ext cx="1322564" cy="1161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ángulo 2"/>
          <p:cNvSpPr/>
          <p:nvPr/>
        </p:nvSpPr>
        <p:spPr>
          <a:xfrm>
            <a:off x="1698742" y="276386"/>
            <a:ext cx="91999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DEFINICIÓN DE APRENDIZAJE </a:t>
            </a:r>
            <a:endParaRPr lang="es-E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6990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9EF25273-14D5-8805-5137-C7B3F6B0FA49}"/>
              </a:ext>
            </a:extLst>
          </p:cNvPr>
          <p:cNvSpPr txBox="1"/>
          <p:nvPr/>
        </p:nvSpPr>
        <p:spPr>
          <a:xfrm>
            <a:off x="1584384" y="1478884"/>
            <a:ext cx="9319404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MX" sz="1800" dirty="0">
                <a:effectLst/>
                <a:latin typeface="Bell MT" panose="02020503060305020303" pitchFamily="18" charset="0"/>
              </a:rPr>
              <a:t>El modelo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básico </a:t>
            </a:r>
            <a:r>
              <a:rPr lang="es-MX" sz="1800" dirty="0">
                <a:effectLst/>
                <a:latin typeface="Bell MT" panose="02020503060305020303" pitchFamily="18" charset="0"/>
              </a:rPr>
              <a:t>del aprendizaje de </a:t>
            </a:r>
            <a:r>
              <a:rPr lang="es-MX" sz="1800" dirty="0" err="1" smtClean="0">
                <a:effectLst/>
                <a:latin typeface="Bell MT" panose="02020503060305020303" pitchFamily="18" charset="0"/>
              </a:rPr>
              <a:t>Gagné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 </a:t>
            </a:r>
            <a:r>
              <a:rPr lang="es-MX" sz="1800" dirty="0">
                <a:effectLst/>
                <a:latin typeface="Bell MT" panose="02020503060305020303" pitchFamily="18" charset="0"/>
              </a:rPr>
              <a:t>representa las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características </a:t>
            </a:r>
            <a:r>
              <a:rPr lang="es-MX" sz="1800" dirty="0">
                <a:effectLst/>
                <a:latin typeface="Bell MT" panose="02020503060305020303" pitchFamily="18" charset="0"/>
              </a:rPr>
              <a:t>esenciales de la mayor parte de las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teorías </a:t>
            </a:r>
            <a:r>
              <a:rPr lang="es-MX" sz="1800" dirty="0">
                <a:effectLst/>
                <a:latin typeface="Bell MT" panose="02020503060305020303" pitchFamily="18" charset="0"/>
              </a:rPr>
              <a:t>modernas de aprendizaje en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términos </a:t>
            </a:r>
            <a:r>
              <a:rPr lang="es-MX" sz="1800" dirty="0">
                <a:effectLst/>
                <a:latin typeface="Bell MT" panose="02020503060305020303" pitchFamily="18" charset="0"/>
              </a:rPr>
              <a:t>de procesamiento de la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información</a:t>
            </a:r>
            <a:r>
              <a:rPr lang="es-MX" sz="1800" dirty="0">
                <a:effectLst/>
                <a:latin typeface="Bell MT" panose="02020503060305020303" pitchFamily="18" charset="0"/>
              </a:rPr>
              <a:t>. El modelo constituye el fundamento para el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análisis </a:t>
            </a:r>
            <a:r>
              <a:rPr lang="es-MX" sz="1800" dirty="0">
                <a:effectLst/>
                <a:latin typeface="Bell MT" panose="02020503060305020303" pitchFamily="18" charset="0"/>
              </a:rPr>
              <a:t>de los procesos de aprendizaje. Este modelo nos ayuda a seguir el caudal de la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información </a:t>
            </a:r>
            <a:r>
              <a:rPr lang="es-MX" sz="1800" dirty="0">
                <a:effectLst/>
                <a:latin typeface="Bell MT" panose="02020503060305020303" pitchFamily="18" charset="0"/>
              </a:rPr>
              <a:t>y comprender la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idea de que </a:t>
            </a:r>
            <a:r>
              <a:rPr lang="es-MX" sz="1800" dirty="0">
                <a:effectLst/>
                <a:latin typeface="Bell MT" panose="02020503060305020303" pitchFamily="18" charset="0"/>
              </a:rPr>
              <a:t>la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información </a:t>
            </a:r>
            <a:r>
              <a:rPr lang="es-MX" sz="1800" dirty="0">
                <a:effectLst/>
                <a:latin typeface="Bell MT" panose="02020503060305020303" pitchFamily="18" charset="0"/>
              </a:rPr>
              <a:t>es procesada o transformada de varias formas conforme pasa de una estructura a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otra</a:t>
            </a:r>
            <a:r>
              <a:rPr lang="es-MX" dirty="0">
                <a:latin typeface="Bell MT" panose="02020503060305020303" pitchFamily="18" charset="0"/>
              </a:rPr>
              <a:t> </a:t>
            </a:r>
            <a:endParaRPr lang="es-MX" dirty="0" smtClean="0">
              <a:latin typeface="Bell MT" panose="02020503060305020303" pitchFamily="18" charset="0"/>
            </a:endParaRPr>
          </a:p>
          <a:p>
            <a:pPr>
              <a:lnSpc>
                <a:spcPct val="150000"/>
              </a:lnSpc>
            </a:pPr>
            <a:r>
              <a:rPr lang="es-MX" dirty="0" smtClean="0">
                <a:latin typeface="Bell MT" panose="02020503060305020303" pitchFamily="18" charset="0"/>
              </a:rPr>
              <a:t>(Castañeda, 2004).</a:t>
            </a:r>
          </a:p>
          <a:p>
            <a:pPr>
              <a:lnSpc>
                <a:spcPct val="150000"/>
              </a:lnSpc>
            </a:pPr>
            <a:r>
              <a:rPr lang="es-MX" sz="1800" dirty="0" smtClean="0">
                <a:effectLst/>
                <a:latin typeface="Bell MT" panose="02020503060305020303" pitchFamily="18" charset="0"/>
              </a:rPr>
              <a:t>El modelo plantea los siguientes puntos:</a:t>
            </a:r>
          </a:p>
          <a:p>
            <a:pPr>
              <a:lnSpc>
                <a:spcPct val="150000"/>
              </a:lnSpc>
            </a:pPr>
            <a:r>
              <a:rPr lang="es-MX" sz="1800" dirty="0" smtClean="0">
                <a:effectLst/>
                <a:latin typeface="Bell MT" panose="02020503060305020303" pitchFamily="18" charset="0"/>
              </a:rPr>
              <a:t> </a:t>
            </a:r>
          </a:p>
        </p:txBody>
      </p:sp>
      <p:pic>
        <p:nvPicPr>
          <p:cNvPr id="4098" name="Picture 2" descr="Dejad de propagar el mito de los estilos de aprendizaje — Cuaderno de  Cultura Científica">
            <a:extLst>
              <a:ext uri="{FF2B5EF4-FFF2-40B4-BE49-F238E27FC236}">
                <a16:creationId xmlns:a16="http://schemas.microsoft.com/office/drawing/2014/main" id="{CD804CD6-4749-3BB4-AEAE-68DD25DC2E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5714" y="4446593"/>
            <a:ext cx="3418074" cy="2043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ángulo 1"/>
          <p:cNvSpPr/>
          <p:nvPr/>
        </p:nvSpPr>
        <p:spPr>
          <a:xfrm>
            <a:off x="2862236" y="372674"/>
            <a:ext cx="61801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MODELO DE GAGNÉ</a:t>
            </a:r>
            <a:endParaRPr lang="es-ES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94291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BF4E5D4A-14D7-20AB-E4D2-666740FC202D}"/>
              </a:ext>
            </a:extLst>
          </p:cNvPr>
          <p:cNvSpPr txBox="1"/>
          <p:nvPr/>
        </p:nvSpPr>
        <p:spPr>
          <a:xfrm>
            <a:off x="1345720" y="350520"/>
            <a:ext cx="9868619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MX" sz="2000" b="1" i="1" dirty="0">
                <a:effectLst/>
                <a:latin typeface="Bell MT" panose="02020503060305020303" pitchFamily="18" charset="0"/>
              </a:rPr>
              <a:t>Receptores sensoriales </a:t>
            </a:r>
          </a:p>
          <a:p>
            <a:pPr algn="ctr">
              <a:lnSpc>
                <a:spcPct val="150000"/>
              </a:lnSpc>
            </a:pPr>
            <a:r>
              <a:rPr lang="es-MX" sz="1800" dirty="0">
                <a:effectLst/>
                <a:latin typeface="Bell MT" panose="02020503060305020303" pitchFamily="18" charset="0"/>
              </a:rPr>
              <a:t>La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estimulación </a:t>
            </a:r>
            <a:r>
              <a:rPr lang="es-MX" sz="1800" dirty="0">
                <a:effectLst/>
                <a:latin typeface="Bell MT" panose="02020503060305020303" pitchFamily="18" charset="0"/>
              </a:rPr>
              <a:t>del medio ambiente, ingresa por los receptores sensoriales del sujeto y es transformada en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información </a:t>
            </a:r>
            <a:r>
              <a:rPr lang="es-MX" sz="1800" dirty="0">
                <a:effectLst/>
                <a:latin typeface="Bell MT" panose="02020503060305020303" pitchFamily="18" charset="0"/>
              </a:rPr>
              <a:t>o mensaje pasando al sistema nervioso central en donde se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efectúa </a:t>
            </a:r>
            <a:r>
              <a:rPr lang="es-MX" sz="1800" dirty="0">
                <a:effectLst/>
                <a:latin typeface="Bell MT" panose="02020503060305020303" pitchFamily="18" charset="0"/>
              </a:rPr>
              <a:t>el registro sensorial. </a:t>
            </a:r>
            <a:endParaRPr lang="es-MX" dirty="0">
              <a:latin typeface="Bell MT" panose="02020503060305020303" pitchFamily="18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C334DA0-DC7E-CA8C-C3E0-A549672A14D2}"/>
              </a:ext>
            </a:extLst>
          </p:cNvPr>
          <p:cNvSpPr txBox="1"/>
          <p:nvPr/>
        </p:nvSpPr>
        <p:spPr>
          <a:xfrm>
            <a:off x="1345720" y="1877418"/>
            <a:ext cx="9868619" cy="18004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MX" sz="2000" b="1" i="1" dirty="0">
                <a:effectLst/>
                <a:latin typeface="Bell MT" panose="02020503060305020303" pitchFamily="18" charset="0"/>
              </a:rPr>
              <a:t>Registro sensorial </a:t>
            </a:r>
          </a:p>
          <a:p>
            <a:pPr algn="ctr">
              <a:lnSpc>
                <a:spcPct val="150000"/>
              </a:lnSpc>
            </a:pPr>
            <a:r>
              <a:rPr lang="es-MX" sz="1800" dirty="0">
                <a:effectLst/>
                <a:latin typeface="Bell MT" panose="02020503060305020303" pitchFamily="18" charset="0"/>
              </a:rPr>
              <a:t>A nivel de registro sensorial, se produce la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percepción </a:t>
            </a:r>
            <a:r>
              <a:rPr lang="es-MX" sz="1800" dirty="0">
                <a:effectLst/>
                <a:latin typeface="Bell MT" panose="02020503060305020303" pitchFamily="18" charset="0"/>
              </a:rPr>
              <a:t>inicial de los objetos y eventos que el sujeto observa, escucha o aprehende en alguna forma. La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información </a:t>
            </a:r>
            <a:r>
              <a:rPr lang="es-MX" sz="1800" dirty="0">
                <a:effectLst/>
                <a:latin typeface="Bell MT" panose="02020503060305020303" pitchFamily="18" charset="0"/>
              </a:rPr>
              <a:t>adquiere la forma de una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representación </a:t>
            </a:r>
            <a:r>
              <a:rPr lang="es-MX" sz="1800" dirty="0">
                <a:effectLst/>
                <a:latin typeface="Bell MT" panose="02020503060305020303" pitchFamily="18" charset="0"/>
              </a:rPr>
              <a:t>modelada de la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estimulación </a:t>
            </a:r>
            <a:r>
              <a:rPr lang="es-MX" sz="1800" dirty="0">
                <a:effectLst/>
                <a:latin typeface="Bell MT" panose="02020503060305020303" pitchFamily="18" charset="0"/>
              </a:rPr>
              <a:t>general. La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información </a:t>
            </a:r>
            <a:r>
              <a:rPr lang="es-MX" sz="1800" dirty="0">
                <a:effectLst/>
                <a:latin typeface="Bell MT" panose="02020503060305020303" pitchFamily="18" charset="0"/>
              </a:rPr>
              <a:t>se conserva en esta forma un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cortísimo </a:t>
            </a:r>
            <a:r>
              <a:rPr lang="es-MX" sz="1800" dirty="0">
                <a:effectLst/>
                <a:latin typeface="Bell MT" panose="02020503060305020303" pitchFamily="18" charset="0"/>
              </a:rPr>
              <a:t>tiempo. 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6E1F411E-2DDD-3C39-7857-F97D1D98C2D5}"/>
              </a:ext>
            </a:extLst>
          </p:cNvPr>
          <p:cNvSpPr txBox="1"/>
          <p:nvPr/>
        </p:nvSpPr>
        <p:spPr>
          <a:xfrm>
            <a:off x="1345720" y="3717944"/>
            <a:ext cx="10173419" cy="26314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MX" sz="2000" b="1" i="1" dirty="0">
                <a:effectLst/>
                <a:latin typeface="Bell MT" panose="02020503060305020303" pitchFamily="18" charset="0"/>
              </a:rPr>
              <a:t>Memoria a corto plazo </a:t>
            </a:r>
          </a:p>
          <a:p>
            <a:pPr algn="ctr">
              <a:lnSpc>
                <a:spcPct val="150000"/>
              </a:lnSpc>
            </a:pPr>
            <a:r>
              <a:rPr lang="es-MX" sz="1800" dirty="0">
                <a:effectLst/>
                <a:latin typeface="Bell MT" panose="02020503060305020303" pitchFamily="18" charset="0"/>
              </a:rPr>
              <a:t>Del registro sensorial, pasa la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información </a:t>
            </a:r>
            <a:r>
              <a:rPr lang="es-MX" sz="1800" dirty="0">
                <a:effectLst/>
                <a:latin typeface="Bell MT" panose="02020503060305020303" pitchFamily="18" charset="0"/>
              </a:rPr>
              <a:t>a la memoria inmediata o memoria a corto plazo, en donde ocurre un proceso que depende de la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atención </a:t>
            </a:r>
            <a:r>
              <a:rPr lang="es-MX" sz="1800" dirty="0">
                <a:effectLst/>
                <a:latin typeface="Bell MT" panose="02020503060305020303" pitchFamily="18" charset="0"/>
              </a:rPr>
              <a:t>y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percepción </a:t>
            </a:r>
            <a:r>
              <a:rPr lang="es-MX" sz="1800" dirty="0">
                <a:effectLst/>
                <a:latin typeface="Bell MT" panose="02020503060305020303" pitchFamily="18" charset="0"/>
              </a:rPr>
              <a:t>selectiva. La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información </a:t>
            </a:r>
            <a:r>
              <a:rPr lang="es-MX" sz="1800" dirty="0">
                <a:effectLst/>
                <a:latin typeface="Bell MT" panose="02020503060305020303" pitchFamily="18" charset="0"/>
              </a:rPr>
              <a:t>se cifra en esta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ocasión </a:t>
            </a:r>
            <a:r>
              <a:rPr lang="es-MX" sz="1800" dirty="0">
                <a:effectLst/>
                <a:latin typeface="Bell MT" panose="02020503060305020303" pitchFamily="18" charset="0"/>
              </a:rPr>
              <a:t>en forma conceptual. Son los aspectos del medio ambiente externo que el individuo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atiende </a:t>
            </a:r>
            <a:r>
              <a:rPr lang="es-MX" sz="1800" dirty="0">
                <a:effectLst/>
                <a:latin typeface="Bell MT" panose="02020503060305020303" pitchFamily="18" charset="0"/>
              </a:rPr>
              <a:t>los que ingresan a esta etapa. Se puede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decir que, </a:t>
            </a:r>
            <a:r>
              <a:rPr lang="es-MX" sz="1800" dirty="0">
                <a:effectLst/>
                <a:latin typeface="Bell MT" panose="02020503060305020303" pitchFamily="18" charset="0"/>
              </a:rPr>
              <a:t>en esta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etapa, </a:t>
            </a:r>
            <a:r>
              <a:rPr lang="es-MX" sz="1800" dirty="0">
                <a:effectLst/>
                <a:latin typeface="Bell MT" panose="02020503060305020303" pitchFamily="18" charset="0"/>
              </a:rPr>
              <a:t>ciertos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estímulos </a:t>
            </a:r>
            <a:r>
              <a:rPr lang="es-MX" sz="1800" dirty="0">
                <a:effectLst/>
                <a:latin typeface="Bell MT" panose="02020503060305020303" pitchFamily="18" charset="0"/>
              </a:rPr>
              <a:t>son codificados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perceptivamente; su duración </a:t>
            </a:r>
            <a:r>
              <a:rPr lang="es-MX" sz="1800" dirty="0">
                <a:effectLst/>
                <a:latin typeface="Bell MT" panose="02020503060305020303" pitchFamily="18" charset="0"/>
              </a:rPr>
              <a:t>es relativamente breve. </a:t>
            </a:r>
          </a:p>
        </p:txBody>
      </p:sp>
    </p:spTree>
    <p:extLst>
      <p:ext uri="{BB962C8B-B14F-4D97-AF65-F5344CB8AC3E}">
        <p14:creationId xmlns:p14="http://schemas.microsoft.com/office/powerpoint/2010/main" val="4282553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1C5975F6-64C0-C493-65CE-B9FE90DD0C31}"/>
              </a:ext>
            </a:extLst>
          </p:cNvPr>
          <p:cNvSpPr txBox="1"/>
          <p:nvPr/>
        </p:nvSpPr>
        <p:spPr>
          <a:xfrm>
            <a:off x="1242203" y="188665"/>
            <a:ext cx="10299940" cy="36163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2000" b="1" i="1" dirty="0">
                <a:effectLst/>
                <a:latin typeface="Bell MT" panose="02020503060305020303" pitchFamily="18" charset="0"/>
              </a:rPr>
              <a:t>Memoria a largo plazo </a:t>
            </a:r>
          </a:p>
          <a:p>
            <a:pPr algn="ctr"/>
            <a:endParaRPr lang="es-MX" sz="2000" dirty="0">
              <a:effectLst/>
              <a:latin typeface="Bell MT" panose="02020503060305020303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s-MX" sz="1800" dirty="0">
                <a:effectLst/>
                <a:latin typeface="Bell MT" panose="02020503060305020303" pitchFamily="18" charset="0"/>
              </a:rPr>
              <a:t>De la memoria a corto plazo, pasa la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información </a:t>
            </a:r>
            <a:r>
              <a:rPr lang="es-MX" sz="1800" dirty="0">
                <a:effectLst/>
                <a:latin typeface="Bell MT" panose="02020503060305020303" pitchFamily="18" charset="0"/>
              </a:rPr>
              <a:t>a la memoria de largo plazo. La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información </a:t>
            </a:r>
            <a:r>
              <a:rPr lang="es-MX" sz="1800" dirty="0">
                <a:effectLst/>
                <a:latin typeface="Bell MT" panose="02020503060305020303" pitchFamily="18" charset="0"/>
              </a:rPr>
              <a:t>es transformada y almacenada en la memoria de manera significativa. Esta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significación </a:t>
            </a:r>
            <a:r>
              <a:rPr lang="es-MX" sz="1800" dirty="0">
                <a:effectLst/>
                <a:latin typeface="Bell MT" panose="02020503060305020303" pitchFamily="18" charset="0"/>
              </a:rPr>
              <a:t>o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codificación </a:t>
            </a:r>
            <a:r>
              <a:rPr lang="es-MX" sz="1800" dirty="0">
                <a:effectLst/>
                <a:latin typeface="Bell MT" panose="02020503060305020303" pitchFamily="18" charset="0"/>
              </a:rPr>
              <a:t>es la que permite organizar los conceptos. Esta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información </a:t>
            </a:r>
            <a:r>
              <a:rPr lang="es-MX" sz="1800" dirty="0">
                <a:effectLst/>
                <a:latin typeface="Bell MT" panose="02020503060305020303" pitchFamily="18" charset="0"/>
              </a:rPr>
              <a:t>puede ser reproducida y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también </a:t>
            </a:r>
            <a:r>
              <a:rPr lang="es-MX" sz="1800" dirty="0">
                <a:effectLst/>
                <a:latin typeface="Bell MT" panose="02020503060305020303" pitchFamily="18" charset="0"/>
              </a:rPr>
              <a:t>es muy probable que en esta etapa ocurra una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inhibición recíproca </a:t>
            </a:r>
            <a:r>
              <a:rPr lang="es-MX" sz="1800" dirty="0">
                <a:effectLst/>
                <a:latin typeface="Bell MT" panose="02020503060305020303" pitchFamily="18" charset="0"/>
              </a:rPr>
              <a:t>y olvido de alguna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información </a:t>
            </a:r>
            <a:r>
              <a:rPr lang="es-MX" sz="1800" dirty="0">
                <a:effectLst/>
                <a:latin typeface="Bell MT" panose="02020503060305020303" pitchFamily="18" charset="0"/>
              </a:rPr>
              <a:t>(o parte de la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información</a:t>
            </a:r>
            <a:r>
              <a:rPr lang="es-MX" sz="1800" dirty="0">
                <a:effectLst/>
                <a:latin typeface="Bell MT" panose="02020503060305020303" pitchFamily="18" charset="0"/>
              </a:rPr>
              <a:t>) por falta de reforzamiento. Es importante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señalar </a:t>
            </a:r>
            <a:r>
              <a:rPr lang="es-MX" sz="1800" dirty="0">
                <a:effectLst/>
                <a:latin typeface="Bell MT" panose="02020503060305020303" pitchFamily="18" charset="0"/>
              </a:rPr>
              <a:t>que la memoria mediata o a largo plazo pueden no constituir estructuras diferentes en realidad, sino ser tan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solo </a:t>
            </a:r>
            <a:r>
              <a:rPr lang="es-MX" sz="1800" dirty="0">
                <a:effectLst/>
                <a:latin typeface="Bell MT" panose="02020503060305020303" pitchFamily="18" charset="0"/>
              </a:rPr>
              <a:t>formas distintas en el funcionamiento de la misma estructura. 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FA31D933-30B8-2AAB-B7EF-4482C2156BFE}"/>
              </a:ext>
            </a:extLst>
          </p:cNvPr>
          <p:cNvSpPr txBox="1"/>
          <p:nvPr/>
        </p:nvSpPr>
        <p:spPr>
          <a:xfrm>
            <a:off x="1124637" y="3866582"/>
            <a:ext cx="10299940" cy="26314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MX" sz="2000" b="1" i="1" dirty="0" smtClean="0">
                <a:effectLst/>
                <a:latin typeface="Bell MT" panose="02020503060305020303" pitchFamily="18" charset="0"/>
              </a:rPr>
              <a:t>Recuperación </a:t>
            </a:r>
            <a:endParaRPr lang="es-MX" sz="2000" b="1" i="1" dirty="0">
              <a:effectLst/>
              <a:latin typeface="Bell MT" panose="02020503060305020303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s-MX" sz="1800" dirty="0">
                <a:effectLst/>
                <a:latin typeface="Bell MT" panose="02020503060305020303" pitchFamily="18" charset="0"/>
              </a:rPr>
              <a:t>De la memoria a largo plazo pasa la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información </a:t>
            </a:r>
            <a:r>
              <a:rPr lang="es-MX" sz="1800" dirty="0">
                <a:effectLst/>
                <a:latin typeface="Bell MT" panose="02020503060305020303" pitchFamily="18" charset="0"/>
              </a:rPr>
              <a:t>a la memoria a corto plazo. La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información </a:t>
            </a:r>
            <a:r>
              <a:rPr lang="es-MX" sz="1800" dirty="0">
                <a:effectLst/>
                <a:latin typeface="Bell MT" panose="02020503060305020303" pitchFamily="18" charset="0"/>
              </a:rPr>
              <a:t>que ha pasado a la memoria de largo plazo, puede volverse a recuperar en la memoria a corto plazo cuando el aprendizaje nuevo depende parcialmente de la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reproducción </a:t>
            </a:r>
            <a:r>
              <a:rPr lang="es-MX" sz="1800" dirty="0">
                <a:effectLst/>
                <a:latin typeface="Bell MT" panose="02020503060305020303" pitchFamily="18" charset="0"/>
              </a:rPr>
              <a:t>o recuerdo de lo que se ha aprendido con anterioridad. Este es el mecanismo de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recuperación </a:t>
            </a:r>
            <a:r>
              <a:rPr lang="es-MX" sz="1800" dirty="0">
                <a:effectLst/>
                <a:latin typeface="Bell MT" panose="02020503060305020303" pitchFamily="18" charset="0"/>
              </a:rPr>
              <a:t>de la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información </a:t>
            </a:r>
            <a:r>
              <a:rPr lang="es-MX" sz="1800" dirty="0">
                <a:effectLst/>
                <a:latin typeface="Bell MT" panose="02020503060305020303" pitchFamily="18" charset="0"/>
              </a:rPr>
              <a:t>codificada en la memoria a largo plazo a la memoria a corto plazo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, </a:t>
            </a:r>
            <a:r>
              <a:rPr lang="es-MX" sz="1800" dirty="0">
                <a:effectLst/>
                <a:latin typeface="Bell MT" panose="02020503060305020303" pitchFamily="18" charset="0"/>
              </a:rPr>
              <a:t>la cual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está </a:t>
            </a:r>
            <a:r>
              <a:rPr lang="es-MX" sz="1800" dirty="0">
                <a:effectLst/>
                <a:latin typeface="Bell MT" panose="02020503060305020303" pitchFamily="18" charset="0"/>
              </a:rPr>
              <a:t>lista para dirigirse al generador de respuestas. </a:t>
            </a:r>
          </a:p>
        </p:txBody>
      </p:sp>
    </p:spTree>
    <p:extLst>
      <p:ext uri="{BB962C8B-B14F-4D97-AF65-F5344CB8AC3E}">
        <p14:creationId xmlns:p14="http://schemas.microsoft.com/office/powerpoint/2010/main" val="28919547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449DFFF7-A19C-E064-749E-25282C146F25}"/>
              </a:ext>
            </a:extLst>
          </p:cNvPr>
          <p:cNvSpPr txBox="1"/>
          <p:nvPr/>
        </p:nvSpPr>
        <p:spPr>
          <a:xfrm>
            <a:off x="1213449" y="171444"/>
            <a:ext cx="9765102" cy="43458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MX" sz="2000" b="1" i="1" dirty="0">
                <a:effectLst/>
                <a:latin typeface="Bell MT" panose="02020503060305020303" pitchFamily="18" charset="0"/>
              </a:rPr>
              <a:t>Generador de respuestas </a:t>
            </a:r>
          </a:p>
          <a:p>
            <a:pPr algn="ctr">
              <a:lnSpc>
                <a:spcPct val="150000"/>
              </a:lnSpc>
            </a:pPr>
            <a:r>
              <a:rPr lang="es-MX" sz="1800" dirty="0">
                <a:effectLst/>
                <a:latin typeface="Bell MT" panose="02020503060305020303" pitchFamily="18" charset="0"/>
              </a:rPr>
              <a:t>De la memoria a corto plazo pasa la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información </a:t>
            </a:r>
            <a:r>
              <a:rPr lang="es-MX" sz="1800" dirty="0">
                <a:effectLst/>
                <a:latin typeface="Bell MT" panose="02020503060305020303" pitchFamily="18" charset="0"/>
              </a:rPr>
              <a:t>al generador de respuestas. En esta etapa ocurre una nueva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transformación </a:t>
            </a:r>
            <a:r>
              <a:rPr lang="es-MX" sz="1800" dirty="0">
                <a:effectLst/>
                <a:latin typeface="Bell MT" panose="02020503060305020303" pitchFamily="18" charset="0"/>
              </a:rPr>
              <a:t>de la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información </a:t>
            </a:r>
            <a:r>
              <a:rPr lang="es-MX" sz="1800" dirty="0">
                <a:effectLst/>
                <a:latin typeface="Bell MT" panose="02020503060305020303" pitchFamily="18" charset="0"/>
              </a:rPr>
              <a:t>que determina la naturaleza de la respuesta a emitirse. Se organiza la conducta humana, que va a incidir y transformar el medio ambiente externo,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enviándose </a:t>
            </a:r>
            <a:r>
              <a:rPr lang="es-MX" sz="1800" dirty="0">
                <a:effectLst/>
                <a:latin typeface="Bell MT" panose="02020503060305020303" pitchFamily="18" charset="0"/>
              </a:rPr>
              <a:t>a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través </a:t>
            </a:r>
            <a:r>
              <a:rPr lang="es-MX" sz="1800" dirty="0">
                <a:effectLst/>
                <a:latin typeface="Bell MT" panose="02020503060305020303" pitchFamily="18" charset="0"/>
              </a:rPr>
              <a:t>del sistema nervioso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señales </a:t>
            </a:r>
            <a:r>
              <a:rPr lang="es-MX" sz="1800" dirty="0">
                <a:effectLst/>
                <a:latin typeface="Bell MT" panose="02020503060305020303" pitchFamily="18" charset="0"/>
              </a:rPr>
              <a:t>naturales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centrífugas </a:t>
            </a:r>
            <a:r>
              <a:rPr lang="es-MX" sz="1800" dirty="0">
                <a:effectLst/>
                <a:latin typeface="Bell MT" panose="02020503060305020303" pitchFamily="18" charset="0"/>
              </a:rPr>
              <a:t>hacia lo ejecutores. </a:t>
            </a:r>
          </a:p>
          <a:p>
            <a:pPr algn="ctr">
              <a:lnSpc>
                <a:spcPct val="150000"/>
              </a:lnSpc>
            </a:pPr>
            <a:endParaRPr lang="es-MX" sz="2000" b="1" dirty="0">
              <a:latin typeface="Bell MT" panose="02020503060305020303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s-MX" sz="2000" b="1" i="1" dirty="0">
                <a:effectLst/>
                <a:latin typeface="Bell MT" panose="02020503060305020303" pitchFamily="18" charset="0"/>
              </a:rPr>
              <a:t>El control en el procesamiento de la </a:t>
            </a:r>
            <a:r>
              <a:rPr lang="es-MX" sz="2000" b="1" i="1" dirty="0" smtClean="0">
                <a:effectLst/>
                <a:latin typeface="Bell MT" panose="02020503060305020303" pitchFamily="18" charset="0"/>
              </a:rPr>
              <a:t>información </a:t>
            </a:r>
            <a:endParaRPr lang="es-MX" sz="2000" b="1" i="1" dirty="0">
              <a:effectLst/>
              <a:latin typeface="Bell MT" panose="02020503060305020303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s-MX" sz="1800" dirty="0">
                <a:effectLst/>
                <a:latin typeface="Bell MT" panose="02020503060305020303" pitchFamily="18" charset="0"/>
              </a:rPr>
              <a:t>Cada una de las etapas del procesamiento de la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información están </a:t>
            </a:r>
            <a:r>
              <a:rPr lang="es-MX" sz="1800" dirty="0">
                <a:effectLst/>
                <a:latin typeface="Bell MT" panose="02020503060305020303" pitchFamily="18" charset="0"/>
              </a:rPr>
              <a:t>controlados por uno o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más </a:t>
            </a:r>
            <a:r>
              <a:rPr lang="es-MX" sz="1800" dirty="0">
                <a:effectLst/>
                <a:latin typeface="Bell MT" panose="02020503060305020303" pitchFamily="18" charset="0"/>
              </a:rPr>
              <a:t>procesos de “control ejecutivo”, los cuales son una parte importante del repertorio del sujeto. Estas activan y modifican el caudal de la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información</a:t>
            </a:r>
            <a:r>
              <a:rPr lang="es-MX" sz="1800" dirty="0">
                <a:effectLst/>
                <a:latin typeface="Bell MT" panose="02020503060305020303" pitchFamily="18" charset="0"/>
              </a:rPr>
              <a:t>. </a:t>
            </a:r>
          </a:p>
        </p:txBody>
      </p:sp>
      <p:pic>
        <p:nvPicPr>
          <p:cNvPr id="5122" name="Picture 2" descr="APRENDIZAJE PARA TODA LA VIDA - Centro de Opinión Pública UVM">
            <a:extLst>
              <a:ext uri="{FF2B5EF4-FFF2-40B4-BE49-F238E27FC236}">
                <a16:creationId xmlns:a16="http://schemas.microsoft.com/office/drawing/2014/main" id="{5ADB97E9-97EA-EAAE-CAD1-968A6DFD3D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3515" y="4754175"/>
            <a:ext cx="3593206" cy="1651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4120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814862D7-6C2E-1312-CBD9-A6A1B790D0AC}"/>
              </a:ext>
            </a:extLst>
          </p:cNvPr>
          <p:cNvSpPr txBox="1"/>
          <p:nvPr/>
        </p:nvSpPr>
        <p:spPr>
          <a:xfrm>
            <a:off x="1121432" y="396685"/>
            <a:ext cx="10472469" cy="39241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MX" sz="2000" b="1" i="1" dirty="0">
                <a:effectLst/>
                <a:latin typeface="Bell MT" panose="02020503060305020303" pitchFamily="18" charset="0"/>
              </a:rPr>
              <a:t>Las expectativas </a:t>
            </a:r>
          </a:p>
          <a:p>
            <a:pPr algn="ctr">
              <a:lnSpc>
                <a:spcPct val="150000"/>
              </a:lnSpc>
            </a:pPr>
            <a:r>
              <a:rPr lang="es-MX" sz="1800" dirty="0" err="1" smtClean="0">
                <a:effectLst/>
                <a:latin typeface="Bell MT" panose="02020503060305020303" pitchFamily="18" charset="0"/>
              </a:rPr>
              <a:t>Gagné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 </a:t>
            </a:r>
            <a:r>
              <a:rPr lang="es-MX" sz="1800" dirty="0">
                <a:effectLst/>
                <a:latin typeface="Bell MT" panose="02020503060305020303" pitchFamily="18" charset="0"/>
              </a:rPr>
              <a:t>reconoce un tipo especial de control, “las expectativas”. Estas tiene que ver con lo que el sujeto espera, con su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motivación</a:t>
            </a:r>
            <a:r>
              <a:rPr lang="es-MX" sz="1800" dirty="0">
                <a:effectLst/>
                <a:latin typeface="Bell MT" panose="02020503060305020303" pitchFamily="18" charset="0"/>
              </a:rPr>
              <a:t>, la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atención </a:t>
            </a:r>
            <a:r>
              <a:rPr lang="es-MX" sz="1800" dirty="0">
                <a:effectLst/>
                <a:latin typeface="Bell MT" panose="02020503060305020303" pitchFamily="18" charset="0"/>
              </a:rPr>
              <a:t>y la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retroalimentación</a:t>
            </a:r>
            <a:r>
              <a:rPr lang="es-MX" sz="1800" dirty="0">
                <a:effectLst/>
                <a:latin typeface="Bell MT" panose="02020503060305020303" pitchFamily="18" charset="0"/>
              </a:rPr>
              <a:t>. El control ejecutivo y las expectativas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actúan </a:t>
            </a:r>
            <a:r>
              <a:rPr lang="es-MX" sz="1800" dirty="0">
                <a:effectLst/>
                <a:latin typeface="Bell MT" panose="02020503060305020303" pitchFamily="18" charset="0"/>
              </a:rPr>
              <a:t>al exterior del modelo. </a:t>
            </a:r>
          </a:p>
          <a:p>
            <a:pPr algn="ctr">
              <a:lnSpc>
                <a:spcPct val="150000"/>
              </a:lnSpc>
            </a:pPr>
            <a:endParaRPr lang="es-MX" sz="1800" dirty="0">
              <a:effectLst/>
              <a:latin typeface="Bell MT" panose="02020503060305020303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s-MX" sz="2000" b="1" i="1" dirty="0">
                <a:effectLst/>
                <a:latin typeface="Bell MT" panose="02020503060305020303" pitchFamily="18" charset="0"/>
              </a:rPr>
              <a:t>Ejecutores o efectores </a:t>
            </a:r>
          </a:p>
          <a:p>
            <a:pPr algn="ctr">
              <a:lnSpc>
                <a:spcPct val="150000"/>
              </a:lnSpc>
            </a:pPr>
            <a:r>
              <a:rPr lang="es-MX" sz="1800" dirty="0">
                <a:effectLst/>
                <a:latin typeface="Bell MT" panose="02020503060305020303" pitchFamily="18" charset="0"/>
              </a:rPr>
              <a:t>Del generador de respuestas, la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información </a:t>
            </a:r>
            <a:r>
              <a:rPr lang="es-MX" sz="1800" dirty="0">
                <a:effectLst/>
                <a:latin typeface="Bell MT" panose="02020503060305020303" pitchFamily="18" charset="0"/>
              </a:rPr>
              <a:t>pasa a los ejecutores o efectores; en este caso, los mensajes codificados referentes del generador de respuestas activan los efectores, </a:t>
            </a:r>
            <a:r>
              <a:rPr lang="es-MX" sz="1800" dirty="0" smtClean="0">
                <a:effectLst/>
                <a:latin typeface="Bell MT" panose="02020503060305020303" pitchFamily="18" charset="0"/>
              </a:rPr>
              <a:t>produciéndose </a:t>
            </a:r>
            <a:r>
              <a:rPr lang="es-MX" sz="1800" dirty="0">
                <a:effectLst/>
                <a:latin typeface="Bell MT" panose="02020503060305020303" pitchFamily="18" charset="0"/>
              </a:rPr>
              <a:t>un respuesta que afecta el medio ambiente externo. </a:t>
            </a:r>
          </a:p>
        </p:txBody>
      </p:sp>
      <p:pic>
        <p:nvPicPr>
          <p:cNvPr id="6146" name="Picture 2" descr="Construir el aprendizaje desde las habilidades del alumno - Magisnet">
            <a:extLst>
              <a:ext uri="{FF2B5EF4-FFF2-40B4-BE49-F238E27FC236}">
                <a16:creationId xmlns:a16="http://schemas.microsoft.com/office/drawing/2014/main" id="{30D128DD-1A37-D479-ADA3-CB2225BD57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3611" y="4671704"/>
            <a:ext cx="2068109" cy="1676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55549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08DBBB8D-5B7F-1518-AA4D-29E257C7659D}"/>
              </a:ext>
            </a:extLst>
          </p:cNvPr>
          <p:cNvSpPr txBox="1"/>
          <p:nvPr/>
        </p:nvSpPr>
        <p:spPr>
          <a:xfrm>
            <a:off x="1141412" y="2046533"/>
            <a:ext cx="10157753" cy="38318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es-MX" sz="1800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posición de </a:t>
            </a:r>
            <a:r>
              <a:rPr lang="es-MX" sz="1800" dirty="0" err="1" smtClean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Gagné</a:t>
            </a:r>
            <a:r>
              <a:rPr lang="es-MX" sz="1800" dirty="0" smtClean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MX" sz="1800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está basada en un modelo de procesamiento de información, el cual deriva de la posición semicognitiva de la línea de </a:t>
            </a:r>
            <a:r>
              <a:rPr lang="es-MX" sz="1800" dirty="0" smtClean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Tolman; </a:t>
            </a:r>
            <a:r>
              <a:rPr lang="es-MX" dirty="0"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s-MX" sz="1800" dirty="0" smtClean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 </a:t>
            </a:r>
            <a:r>
              <a:rPr lang="es-MX" sz="1800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teoría se destaca por su línea ecléctica; se encuentra racionalmente organizada y ha sido considerada como la única teoría verdaderamente </a:t>
            </a:r>
            <a:r>
              <a:rPr lang="es-MX" sz="1800" dirty="0" smtClean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sistemática. En </a:t>
            </a:r>
            <a:r>
              <a:rPr lang="es-MX" sz="1800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esta teoría encontramos una fusión entre conductismo y </a:t>
            </a:r>
            <a:r>
              <a:rPr lang="es-MX" sz="1800" dirty="0" smtClean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cognoscitivismo, también </a:t>
            </a:r>
            <a:r>
              <a:rPr lang="es-MX" sz="1800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 puede notar un intento por unir conceptos piagetianos y del aprendizaje social de </a:t>
            </a:r>
            <a:r>
              <a:rPr lang="es-MX" sz="1800" dirty="0" smtClean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Bandura. </a:t>
            </a:r>
            <a:r>
              <a:rPr lang="es-MX" dirty="0"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es-MX" sz="1800" dirty="0" smtClean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inalmente</a:t>
            </a:r>
            <a:r>
              <a:rPr lang="es-MX" sz="1800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la suma, organización y sistematización de estas ideas hace que la teoría de Gagné sea llamada </a:t>
            </a:r>
            <a:r>
              <a:rPr lang="es-MX" sz="1800" dirty="0" smtClean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“teoría ecléctica”. </a:t>
            </a:r>
            <a:r>
              <a:rPr lang="es-MX" sz="1800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teoría de Gagné se enmarca dentro de las teorías del procesamiento de información o también llamadas </a:t>
            </a:r>
            <a:r>
              <a:rPr lang="es-MX" sz="1800" dirty="0" smtClean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“teorías cibernéticas”; </a:t>
            </a:r>
            <a:r>
              <a:rPr lang="es-MX" dirty="0"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es-MX" sz="1800" dirty="0" smtClean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esde </a:t>
            </a:r>
            <a:r>
              <a:rPr lang="es-MX" sz="1800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este punto de vista, el proceso de aprendizaje del individuo es similar al funcionamiento de una </a:t>
            </a:r>
            <a:r>
              <a:rPr lang="es-MX" sz="1800" dirty="0" smtClean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computadora (</a:t>
            </a:r>
            <a:r>
              <a:rPr lang="es-MX" dirty="0" smtClean="0"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Castañeda</a:t>
            </a:r>
            <a:r>
              <a:rPr lang="es-MX" sz="1800" dirty="0" smtClean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2004)..</a:t>
            </a:r>
            <a:endParaRPr lang="es-MX" sz="1800" dirty="0">
              <a:effectLst/>
              <a:latin typeface="Bell MT" panose="020205030603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170" name="Picture 2" descr="Imágenes de Aprendizaje | Vectores, fotos de stock y PSD gratuitos">
            <a:extLst>
              <a:ext uri="{FF2B5EF4-FFF2-40B4-BE49-F238E27FC236}">
                <a16:creationId xmlns:a16="http://schemas.microsoft.com/office/drawing/2014/main" id="{587E372B-3F3D-9B1E-70C6-FCA7F41743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05" y="78246"/>
            <a:ext cx="1787615" cy="1787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ángulo 2"/>
          <p:cNvSpPr/>
          <p:nvPr/>
        </p:nvSpPr>
        <p:spPr>
          <a:xfrm>
            <a:off x="2584857" y="519970"/>
            <a:ext cx="7022307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s-ES" sz="3600" b="1" cap="none" spc="0" dirty="0" smtClean="0">
                <a:ln/>
                <a:solidFill>
                  <a:schemeClr val="accent3"/>
                </a:solidFill>
                <a:effectLst/>
              </a:rPr>
              <a:t>PRINCIPIOS DE LA COMPUTACIÓN </a:t>
            </a:r>
          </a:p>
          <a:p>
            <a:pPr algn="ctr"/>
            <a:r>
              <a:rPr lang="es-ES" sz="3600" b="1" cap="none" spc="0" dirty="0" smtClean="0">
                <a:ln/>
                <a:solidFill>
                  <a:schemeClr val="accent3"/>
                </a:solidFill>
                <a:effectLst/>
              </a:rPr>
              <a:t>EN EL APRENDIZAJE</a:t>
            </a:r>
            <a:endParaRPr lang="es-ES" sz="36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670681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Circuito">
      <a:dk1>
        <a:sysClr val="windowText" lastClr="000000"/>
      </a:dk1>
      <a:lt1>
        <a:sysClr val="window" lastClr="FFFFFF"/>
      </a:lt1>
      <a:dk2>
        <a:srgbClr val="2B5F27"/>
      </a:dk2>
      <a:lt2>
        <a:srgbClr val="D8FC68"/>
      </a:lt2>
      <a:accent1>
        <a:srgbClr val="DDC855"/>
      </a:accent1>
      <a:accent2>
        <a:srgbClr val="FCA03D"/>
      </a:accent2>
      <a:accent3>
        <a:srgbClr val="E36439"/>
      </a:accent3>
      <a:accent4>
        <a:srgbClr val="C2935B"/>
      </a:accent4>
      <a:accent5>
        <a:srgbClr val="88C25C"/>
      </a:accent5>
      <a:accent6>
        <a:srgbClr val="BFCC86"/>
      </a:accent6>
      <a:hlink>
        <a:srgbClr val="FFCE23"/>
      </a:hlink>
      <a:folHlink>
        <a:srgbClr val="FDEB86"/>
      </a:folHlink>
    </a:clrScheme>
    <a:fontScheme name="Circuito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o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88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82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97ECCC31-8429-4523-BE8D-8F09B7A4D4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{7452D8E5-8FCD-E84B-ABA5-F32C79477CF0}tf10001122</Template>
  <TotalTime>1034</TotalTime>
  <Words>2046</Words>
  <Application>Microsoft Office PowerPoint</Application>
  <PresentationFormat>Panorámica</PresentationFormat>
  <Paragraphs>90</Paragraphs>
  <Slides>20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7" baseType="lpstr">
      <vt:lpstr>Arial</vt:lpstr>
      <vt:lpstr>Bell MT</vt:lpstr>
      <vt:lpstr>Calibri</vt:lpstr>
      <vt:lpstr>Times New Roman</vt:lpstr>
      <vt:lpstr>Trebuchet MS</vt:lpstr>
      <vt:lpstr>Tw Cen MT</vt:lpstr>
      <vt:lpstr>Circuito</vt:lpstr>
      <vt:lpstr>GAGNÉ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GAGNÈ</dc:title>
  <dc:creator>Microsoft Office User</dc:creator>
  <cp:lastModifiedBy>USUARIO</cp:lastModifiedBy>
  <cp:revision>18</cp:revision>
  <dcterms:created xsi:type="dcterms:W3CDTF">2022-06-26T15:36:45Z</dcterms:created>
  <dcterms:modified xsi:type="dcterms:W3CDTF">2022-10-27T21:22:38Z</dcterms:modified>
</cp:coreProperties>
</file>