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18288000" cy="10287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4F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5583"/>
            <a:ext cx="147338" cy="31459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90994" y="1"/>
            <a:ext cx="2597004" cy="360088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908521" y="4349413"/>
            <a:ext cx="3379478" cy="368562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16895" y="7161487"/>
            <a:ext cx="1571104" cy="312551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131" y="2871477"/>
            <a:ext cx="16917736" cy="543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AD4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502" y="-14162"/>
            <a:ext cx="18216994" cy="4425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5582"/>
            <a:ext cx="147338" cy="3145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507302" y="0"/>
            <a:ext cx="7781290" cy="10287000"/>
            <a:chOff x="10507302" y="0"/>
            <a:chExt cx="7781290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82652" y="0"/>
              <a:ext cx="4005347" cy="51428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07302" y="2989436"/>
              <a:ext cx="6751004" cy="68818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34873" y="6049709"/>
              <a:ext cx="2753126" cy="423729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96349" y="5770787"/>
            <a:ext cx="3384141" cy="407670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451710" y="1705492"/>
            <a:ext cx="11667490" cy="3532504"/>
          </a:xfrm>
          <a:custGeom>
            <a:avLst/>
            <a:gdLst/>
            <a:ahLst/>
            <a:cxnLst/>
            <a:rect l="l" t="t" r="r" b="b"/>
            <a:pathLst>
              <a:path w="11667490" h="3532504">
                <a:moveTo>
                  <a:pt x="8933975" y="3532504"/>
                </a:moveTo>
                <a:lnTo>
                  <a:pt x="2733097" y="3532504"/>
                </a:lnTo>
                <a:lnTo>
                  <a:pt x="2684163" y="3527661"/>
                </a:lnTo>
                <a:lnTo>
                  <a:pt x="2637555" y="3513495"/>
                </a:lnTo>
                <a:lnTo>
                  <a:pt x="2594584" y="3490549"/>
                </a:lnTo>
                <a:lnTo>
                  <a:pt x="2556559" y="3459364"/>
                </a:lnTo>
                <a:lnTo>
                  <a:pt x="2525380" y="3421331"/>
                </a:lnTo>
                <a:lnTo>
                  <a:pt x="2502439" y="3378351"/>
                </a:lnTo>
                <a:lnTo>
                  <a:pt x="2488276" y="3331734"/>
                </a:lnTo>
                <a:lnTo>
                  <a:pt x="2483434" y="3282790"/>
                </a:lnTo>
                <a:lnTo>
                  <a:pt x="2483434" y="2490014"/>
                </a:lnTo>
                <a:lnTo>
                  <a:pt x="2477811" y="2439880"/>
                </a:lnTo>
                <a:lnTo>
                  <a:pt x="2461756" y="2393654"/>
                </a:lnTo>
                <a:lnTo>
                  <a:pt x="2436493" y="2352608"/>
                </a:lnTo>
                <a:lnTo>
                  <a:pt x="2403246" y="2318014"/>
                </a:lnTo>
                <a:lnTo>
                  <a:pt x="2363236" y="2291146"/>
                </a:lnTo>
                <a:lnTo>
                  <a:pt x="2317689" y="2273277"/>
                </a:lnTo>
                <a:lnTo>
                  <a:pt x="2217964" y="2258080"/>
                </a:lnTo>
                <a:lnTo>
                  <a:pt x="2172416" y="2240211"/>
                </a:lnTo>
                <a:lnTo>
                  <a:pt x="2132407" y="2213343"/>
                </a:lnTo>
                <a:lnTo>
                  <a:pt x="2099159" y="2178750"/>
                </a:lnTo>
                <a:lnTo>
                  <a:pt x="2073896" y="2137703"/>
                </a:lnTo>
                <a:lnTo>
                  <a:pt x="2057842" y="2091477"/>
                </a:lnTo>
                <a:lnTo>
                  <a:pt x="2052218" y="2041343"/>
                </a:lnTo>
                <a:lnTo>
                  <a:pt x="2052218" y="1248567"/>
                </a:lnTo>
                <a:lnTo>
                  <a:pt x="2047377" y="1199623"/>
                </a:lnTo>
                <a:lnTo>
                  <a:pt x="2033214" y="1153006"/>
                </a:lnTo>
                <a:lnTo>
                  <a:pt x="2010272" y="1110026"/>
                </a:lnTo>
                <a:lnTo>
                  <a:pt x="1979094" y="1071993"/>
                </a:lnTo>
                <a:lnTo>
                  <a:pt x="1941069" y="1040809"/>
                </a:lnTo>
                <a:lnTo>
                  <a:pt x="1898097" y="1017862"/>
                </a:lnTo>
                <a:lnTo>
                  <a:pt x="1851490" y="1003696"/>
                </a:lnTo>
                <a:lnTo>
                  <a:pt x="1802556" y="998854"/>
                </a:lnTo>
                <a:lnTo>
                  <a:pt x="249662" y="998854"/>
                </a:lnTo>
                <a:lnTo>
                  <a:pt x="204785" y="994831"/>
                </a:lnTo>
                <a:lnTo>
                  <a:pt x="162547" y="983231"/>
                </a:lnTo>
                <a:lnTo>
                  <a:pt x="123653" y="964761"/>
                </a:lnTo>
                <a:lnTo>
                  <a:pt x="88808" y="940124"/>
                </a:lnTo>
                <a:lnTo>
                  <a:pt x="58717" y="910028"/>
                </a:lnTo>
                <a:lnTo>
                  <a:pt x="34086" y="875175"/>
                </a:lnTo>
                <a:lnTo>
                  <a:pt x="15619" y="836273"/>
                </a:lnTo>
                <a:lnTo>
                  <a:pt x="4022" y="794027"/>
                </a:lnTo>
                <a:lnTo>
                  <a:pt x="0" y="749140"/>
                </a:lnTo>
                <a:lnTo>
                  <a:pt x="0" y="249713"/>
                </a:lnTo>
                <a:lnTo>
                  <a:pt x="4022" y="204827"/>
                </a:lnTo>
                <a:lnTo>
                  <a:pt x="15619" y="162580"/>
                </a:lnTo>
                <a:lnTo>
                  <a:pt x="34086" y="123678"/>
                </a:lnTo>
                <a:lnTo>
                  <a:pt x="58717" y="88826"/>
                </a:lnTo>
                <a:lnTo>
                  <a:pt x="88808" y="58729"/>
                </a:lnTo>
                <a:lnTo>
                  <a:pt x="123653" y="34093"/>
                </a:lnTo>
                <a:lnTo>
                  <a:pt x="162547" y="15622"/>
                </a:lnTo>
                <a:lnTo>
                  <a:pt x="204785" y="4023"/>
                </a:lnTo>
                <a:lnTo>
                  <a:pt x="249662" y="0"/>
                </a:lnTo>
                <a:lnTo>
                  <a:pt x="11417260" y="0"/>
                </a:lnTo>
                <a:lnTo>
                  <a:pt x="11466195" y="4842"/>
                </a:lnTo>
                <a:lnTo>
                  <a:pt x="11512802" y="19008"/>
                </a:lnTo>
                <a:lnTo>
                  <a:pt x="11555773" y="41954"/>
                </a:lnTo>
                <a:lnTo>
                  <a:pt x="11593798" y="73139"/>
                </a:lnTo>
                <a:lnTo>
                  <a:pt x="11624977" y="111172"/>
                </a:lnTo>
                <a:lnTo>
                  <a:pt x="11647919" y="154152"/>
                </a:lnTo>
                <a:lnTo>
                  <a:pt x="11662082" y="200769"/>
                </a:lnTo>
                <a:lnTo>
                  <a:pt x="11666923" y="249713"/>
                </a:lnTo>
                <a:lnTo>
                  <a:pt x="11666923" y="749140"/>
                </a:lnTo>
                <a:lnTo>
                  <a:pt x="11662082" y="798084"/>
                </a:lnTo>
                <a:lnTo>
                  <a:pt x="11647919" y="844701"/>
                </a:lnTo>
                <a:lnTo>
                  <a:pt x="11624977" y="887681"/>
                </a:lnTo>
                <a:lnTo>
                  <a:pt x="11593798" y="925714"/>
                </a:lnTo>
                <a:lnTo>
                  <a:pt x="11555773" y="956899"/>
                </a:lnTo>
                <a:lnTo>
                  <a:pt x="11512802" y="979845"/>
                </a:lnTo>
                <a:lnTo>
                  <a:pt x="11466195" y="994011"/>
                </a:lnTo>
                <a:lnTo>
                  <a:pt x="11417260" y="998854"/>
                </a:lnTo>
                <a:lnTo>
                  <a:pt x="9864516" y="998854"/>
                </a:lnTo>
                <a:lnTo>
                  <a:pt x="9815582" y="1003696"/>
                </a:lnTo>
                <a:lnTo>
                  <a:pt x="9768974" y="1017862"/>
                </a:lnTo>
                <a:lnTo>
                  <a:pt x="9726003" y="1040809"/>
                </a:lnTo>
                <a:lnTo>
                  <a:pt x="9687978" y="1071993"/>
                </a:lnTo>
                <a:lnTo>
                  <a:pt x="9656800" y="1110026"/>
                </a:lnTo>
                <a:lnTo>
                  <a:pt x="9633858" y="1153006"/>
                </a:lnTo>
                <a:lnTo>
                  <a:pt x="9619695" y="1199623"/>
                </a:lnTo>
                <a:lnTo>
                  <a:pt x="9614853" y="1248567"/>
                </a:lnTo>
                <a:lnTo>
                  <a:pt x="9614853" y="2041343"/>
                </a:lnTo>
                <a:lnTo>
                  <a:pt x="9609230" y="2091477"/>
                </a:lnTo>
                <a:lnTo>
                  <a:pt x="9593175" y="2137703"/>
                </a:lnTo>
                <a:lnTo>
                  <a:pt x="9567912" y="2178750"/>
                </a:lnTo>
                <a:lnTo>
                  <a:pt x="9534665" y="2213343"/>
                </a:lnTo>
                <a:lnTo>
                  <a:pt x="9494655" y="2240211"/>
                </a:lnTo>
                <a:lnTo>
                  <a:pt x="9449108" y="2258080"/>
                </a:lnTo>
                <a:lnTo>
                  <a:pt x="9349383" y="2273277"/>
                </a:lnTo>
                <a:lnTo>
                  <a:pt x="9303835" y="2291146"/>
                </a:lnTo>
                <a:lnTo>
                  <a:pt x="9263826" y="2318014"/>
                </a:lnTo>
                <a:lnTo>
                  <a:pt x="9230578" y="2352608"/>
                </a:lnTo>
                <a:lnTo>
                  <a:pt x="9205315" y="2393654"/>
                </a:lnTo>
                <a:lnTo>
                  <a:pt x="9189261" y="2439880"/>
                </a:lnTo>
                <a:lnTo>
                  <a:pt x="9183637" y="2490014"/>
                </a:lnTo>
                <a:lnTo>
                  <a:pt x="9183637" y="3282790"/>
                </a:lnTo>
                <a:lnTo>
                  <a:pt x="9179615" y="3327676"/>
                </a:lnTo>
                <a:lnTo>
                  <a:pt x="9168018" y="3369923"/>
                </a:lnTo>
                <a:lnTo>
                  <a:pt x="9149551" y="3408825"/>
                </a:lnTo>
                <a:lnTo>
                  <a:pt x="9124920" y="3443677"/>
                </a:lnTo>
                <a:lnTo>
                  <a:pt x="9094829" y="3473774"/>
                </a:lnTo>
                <a:lnTo>
                  <a:pt x="9059984" y="3498410"/>
                </a:lnTo>
                <a:lnTo>
                  <a:pt x="9021090" y="3516881"/>
                </a:lnTo>
                <a:lnTo>
                  <a:pt x="8978852" y="3528480"/>
                </a:lnTo>
                <a:lnTo>
                  <a:pt x="8933975" y="3532504"/>
                </a:lnTo>
                <a:close/>
              </a:path>
            </a:pathLst>
          </a:custGeom>
          <a:solidFill>
            <a:srgbClr val="ECF6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23638" y="1243835"/>
            <a:ext cx="11125835" cy="3825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48400"/>
              </a:lnSpc>
              <a:spcBef>
                <a:spcPts val="100"/>
              </a:spcBef>
            </a:pPr>
            <a:r>
              <a:rPr sz="5600" b="1" i="1" spc="215" dirty="0">
                <a:solidFill>
                  <a:srgbClr val="60BCD1"/>
                </a:solidFill>
                <a:latin typeface="Arial"/>
                <a:cs typeface="Arial"/>
              </a:rPr>
              <a:t>D</a:t>
            </a:r>
            <a:r>
              <a:rPr sz="5600" b="1" i="1" spc="160" dirty="0">
                <a:solidFill>
                  <a:srgbClr val="60BCD1"/>
                </a:solidFill>
                <a:latin typeface="Arial"/>
                <a:cs typeface="Arial"/>
              </a:rPr>
              <a:t>I</a:t>
            </a:r>
            <a:r>
              <a:rPr sz="5600" b="1" i="1" spc="55" dirty="0">
                <a:solidFill>
                  <a:srgbClr val="60BCD1"/>
                </a:solidFill>
                <a:latin typeface="Arial"/>
                <a:cs typeface="Arial"/>
              </a:rPr>
              <a:t>S</a:t>
            </a:r>
            <a:r>
              <a:rPr sz="5600" b="1" i="1" spc="145" dirty="0">
                <a:solidFill>
                  <a:srgbClr val="60BCD1"/>
                </a:solidFill>
                <a:latin typeface="Arial"/>
                <a:cs typeface="Arial"/>
              </a:rPr>
              <a:t>T</a:t>
            </a:r>
            <a:r>
              <a:rPr sz="5600" b="1" i="1" spc="160" dirty="0">
                <a:solidFill>
                  <a:srgbClr val="60BCD1"/>
                </a:solidFill>
                <a:latin typeface="Arial"/>
                <a:cs typeface="Arial"/>
              </a:rPr>
              <a:t>I</a:t>
            </a:r>
            <a:r>
              <a:rPr sz="5600" b="1" i="1" spc="415" dirty="0">
                <a:solidFill>
                  <a:srgbClr val="60BCD1"/>
                </a:solidFill>
                <a:latin typeface="Arial"/>
                <a:cs typeface="Arial"/>
              </a:rPr>
              <a:t>N</a:t>
            </a:r>
            <a:r>
              <a:rPr sz="5600" b="1" i="1" spc="385" dirty="0">
                <a:solidFill>
                  <a:srgbClr val="60BCD1"/>
                </a:solidFill>
                <a:latin typeface="Arial"/>
                <a:cs typeface="Arial"/>
              </a:rPr>
              <a:t>C</a:t>
            </a:r>
            <a:r>
              <a:rPr sz="5600" b="1" i="1" spc="160" dirty="0">
                <a:solidFill>
                  <a:srgbClr val="60BCD1"/>
                </a:solidFill>
                <a:latin typeface="Arial"/>
                <a:cs typeface="Arial"/>
              </a:rPr>
              <a:t>I</a:t>
            </a:r>
            <a:r>
              <a:rPr sz="5600" b="1" i="1" spc="305" dirty="0">
                <a:solidFill>
                  <a:srgbClr val="60BCD1"/>
                </a:solidFill>
                <a:latin typeface="Arial"/>
                <a:cs typeface="Arial"/>
              </a:rPr>
              <a:t>Ó</a:t>
            </a:r>
            <a:r>
              <a:rPr sz="5600" b="1" i="1" spc="420" dirty="0">
                <a:solidFill>
                  <a:srgbClr val="60BCD1"/>
                </a:solidFill>
                <a:latin typeface="Arial"/>
                <a:cs typeface="Arial"/>
              </a:rPr>
              <a:t>N</a:t>
            </a:r>
            <a:r>
              <a:rPr sz="5600" b="1" i="1" spc="-575" dirty="0">
                <a:solidFill>
                  <a:srgbClr val="60BCD1"/>
                </a:solidFill>
                <a:latin typeface="Arial"/>
                <a:cs typeface="Arial"/>
              </a:rPr>
              <a:t> </a:t>
            </a:r>
            <a:r>
              <a:rPr sz="5600" b="1" i="1" spc="215" dirty="0">
                <a:solidFill>
                  <a:srgbClr val="60BCD1"/>
                </a:solidFill>
                <a:latin typeface="Arial"/>
                <a:cs typeface="Arial"/>
              </a:rPr>
              <a:t>D</a:t>
            </a:r>
            <a:r>
              <a:rPr sz="5600" b="1" i="1" spc="-555" dirty="0">
                <a:solidFill>
                  <a:srgbClr val="60BCD1"/>
                </a:solidFill>
                <a:latin typeface="Arial"/>
                <a:cs typeface="Arial"/>
              </a:rPr>
              <a:t>E</a:t>
            </a:r>
            <a:r>
              <a:rPr sz="5600" b="1" i="1" spc="-465" dirty="0">
                <a:solidFill>
                  <a:srgbClr val="60BCD1"/>
                </a:solidFill>
                <a:latin typeface="Arial"/>
                <a:cs typeface="Arial"/>
              </a:rPr>
              <a:t>L</a:t>
            </a:r>
            <a:r>
              <a:rPr sz="5600" b="1" i="1" spc="-575" dirty="0">
                <a:solidFill>
                  <a:srgbClr val="60BCD1"/>
                </a:solidFill>
                <a:latin typeface="Arial"/>
                <a:cs typeface="Arial"/>
              </a:rPr>
              <a:t> </a:t>
            </a:r>
            <a:r>
              <a:rPr sz="5600" b="1" i="1" spc="130" dirty="0">
                <a:solidFill>
                  <a:srgbClr val="60BCD1"/>
                </a:solidFill>
                <a:latin typeface="Arial"/>
                <a:cs typeface="Arial"/>
              </a:rPr>
              <a:t>A</a:t>
            </a:r>
            <a:r>
              <a:rPr sz="5600" b="1" i="1" spc="170" dirty="0">
                <a:solidFill>
                  <a:srgbClr val="60BCD1"/>
                </a:solidFill>
                <a:latin typeface="Arial"/>
                <a:cs typeface="Arial"/>
              </a:rPr>
              <a:t>P</a:t>
            </a:r>
            <a:r>
              <a:rPr sz="5600" b="1" i="1" spc="85" dirty="0">
                <a:solidFill>
                  <a:srgbClr val="60BCD1"/>
                </a:solidFill>
                <a:latin typeface="Arial"/>
                <a:cs typeface="Arial"/>
              </a:rPr>
              <a:t>R</a:t>
            </a:r>
            <a:r>
              <a:rPr sz="5600" b="1" i="1" spc="-555" dirty="0">
                <a:solidFill>
                  <a:srgbClr val="60BCD1"/>
                </a:solidFill>
                <a:latin typeface="Arial"/>
                <a:cs typeface="Arial"/>
              </a:rPr>
              <a:t>E</a:t>
            </a:r>
            <a:r>
              <a:rPr sz="5600" b="1" i="1" spc="415" dirty="0">
                <a:solidFill>
                  <a:srgbClr val="60BCD1"/>
                </a:solidFill>
                <a:latin typeface="Arial"/>
                <a:cs typeface="Arial"/>
              </a:rPr>
              <a:t>N</a:t>
            </a:r>
            <a:r>
              <a:rPr sz="5600" b="1" i="1" spc="215" dirty="0">
                <a:solidFill>
                  <a:srgbClr val="60BCD1"/>
                </a:solidFill>
                <a:latin typeface="Arial"/>
                <a:cs typeface="Arial"/>
              </a:rPr>
              <a:t>D</a:t>
            </a:r>
            <a:r>
              <a:rPr sz="5600" b="1" i="1" spc="160" dirty="0">
                <a:solidFill>
                  <a:srgbClr val="60BCD1"/>
                </a:solidFill>
                <a:latin typeface="Arial"/>
                <a:cs typeface="Arial"/>
              </a:rPr>
              <a:t>I</a:t>
            </a:r>
            <a:r>
              <a:rPr sz="5600" b="1" i="1" spc="90" dirty="0">
                <a:solidFill>
                  <a:srgbClr val="60BCD1"/>
                </a:solidFill>
                <a:latin typeface="Arial"/>
                <a:cs typeface="Arial"/>
              </a:rPr>
              <a:t>Z</a:t>
            </a:r>
            <a:r>
              <a:rPr sz="5600" b="1" i="1" spc="130" dirty="0">
                <a:solidFill>
                  <a:srgbClr val="60BCD1"/>
                </a:solidFill>
                <a:latin typeface="Arial"/>
                <a:cs typeface="Arial"/>
              </a:rPr>
              <a:t>A</a:t>
            </a:r>
            <a:r>
              <a:rPr sz="5600" b="1" i="1" spc="290" dirty="0">
                <a:solidFill>
                  <a:srgbClr val="60BCD1"/>
                </a:solidFill>
                <a:latin typeface="Arial"/>
                <a:cs typeface="Arial"/>
              </a:rPr>
              <a:t>J</a:t>
            </a:r>
            <a:r>
              <a:rPr sz="5600" b="1" i="1" spc="-340" dirty="0">
                <a:solidFill>
                  <a:srgbClr val="60BCD1"/>
                </a:solidFill>
                <a:latin typeface="Arial"/>
                <a:cs typeface="Arial"/>
              </a:rPr>
              <a:t>E  </a:t>
            </a:r>
            <a:r>
              <a:rPr sz="5600" b="1" i="1" spc="150" dirty="0">
                <a:solidFill>
                  <a:srgbClr val="60BCD1"/>
                </a:solidFill>
                <a:latin typeface="Arial"/>
                <a:cs typeface="Arial"/>
              </a:rPr>
              <a:t>Y</a:t>
            </a:r>
            <a:r>
              <a:rPr sz="5600" b="1" i="1" spc="-575" dirty="0">
                <a:solidFill>
                  <a:srgbClr val="60BCD1"/>
                </a:solidFill>
                <a:latin typeface="Arial"/>
                <a:cs typeface="Arial"/>
              </a:rPr>
              <a:t> </a:t>
            </a:r>
            <a:r>
              <a:rPr sz="5600" b="1" i="1" spc="305" dirty="0">
                <a:solidFill>
                  <a:srgbClr val="60BCD1"/>
                </a:solidFill>
                <a:latin typeface="Arial"/>
                <a:cs typeface="Arial"/>
              </a:rPr>
              <a:t>O</a:t>
            </a:r>
            <a:r>
              <a:rPr sz="5600" b="1" i="1" spc="145" dirty="0">
                <a:solidFill>
                  <a:srgbClr val="60BCD1"/>
                </a:solidFill>
                <a:latin typeface="Arial"/>
                <a:cs typeface="Arial"/>
              </a:rPr>
              <a:t>T</a:t>
            </a:r>
            <a:r>
              <a:rPr sz="5600" b="1" i="1" spc="85" dirty="0">
                <a:solidFill>
                  <a:srgbClr val="60BCD1"/>
                </a:solidFill>
                <a:latin typeface="Arial"/>
                <a:cs typeface="Arial"/>
              </a:rPr>
              <a:t>R</a:t>
            </a:r>
            <a:r>
              <a:rPr sz="5600" b="1" i="1" spc="305" dirty="0">
                <a:solidFill>
                  <a:srgbClr val="60BCD1"/>
                </a:solidFill>
                <a:latin typeface="Arial"/>
                <a:cs typeface="Arial"/>
              </a:rPr>
              <a:t>O</a:t>
            </a:r>
            <a:r>
              <a:rPr sz="5600" b="1" i="1" spc="60" dirty="0">
                <a:solidFill>
                  <a:srgbClr val="60BCD1"/>
                </a:solidFill>
                <a:latin typeface="Arial"/>
                <a:cs typeface="Arial"/>
              </a:rPr>
              <a:t>S</a:t>
            </a:r>
            <a:r>
              <a:rPr sz="5600" b="1" i="1" spc="-575" dirty="0">
                <a:solidFill>
                  <a:srgbClr val="60BCD1"/>
                </a:solidFill>
                <a:latin typeface="Arial"/>
                <a:cs typeface="Arial"/>
              </a:rPr>
              <a:t> </a:t>
            </a:r>
            <a:r>
              <a:rPr sz="5600" b="1" i="1" spc="385" dirty="0">
                <a:solidFill>
                  <a:srgbClr val="60BCD1"/>
                </a:solidFill>
                <a:latin typeface="Arial"/>
                <a:cs typeface="Arial"/>
              </a:rPr>
              <a:t>C</a:t>
            </a:r>
            <a:r>
              <a:rPr sz="5600" b="1" i="1" spc="130" dirty="0">
                <a:solidFill>
                  <a:srgbClr val="60BCD1"/>
                </a:solidFill>
                <a:latin typeface="Arial"/>
                <a:cs typeface="Arial"/>
              </a:rPr>
              <a:t>A</a:t>
            </a:r>
            <a:r>
              <a:rPr sz="5600" b="1" i="1" spc="930" dirty="0">
                <a:solidFill>
                  <a:srgbClr val="60BCD1"/>
                </a:solidFill>
                <a:latin typeface="Arial"/>
                <a:cs typeface="Arial"/>
              </a:rPr>
              <a:t>M</a:t>
            </a:r>
            <a:r>
              <a:rPr sz="5600" b="1" i="1" spc="-80" dirty="0">
                <a:solidFill>
                  <a:srgbClr val="60BCD1"/>
                </a:solidFill>
                <a:latin typeface="Arial"/>
                <a:cs typeface="Arial"/>
              </a:rPr>
              <a:t>B</a:t>
            </a:r>
            <a:r>
              <a:rPr sz="5600" b="1" i="1" spc="160" dirty="0">
                <a:solidFill>
                  <a:srgbClr val="60BCD1"/>
                </a:solidFill>
                <a:latin typeface="Arial"/>
                <a:cs typeface="Arial"/>
              </a:rPr>
              <a:t>I</a:t>
            </a:r>
            <a:r>
              <a:rPr sz="5600" b="1" i="1" spc="305" dirty="0">
                <a:solidFill>
                  <a:srgbClr val="60BCD1"/>
                </a:solidFill>
                <a:latin typeface="Arial"/>
                <a:cs typeface="Arial"/>
              </a:rPr>
              <a:t>O</a:t>
            </a:r>
            <a:r>
              <a:rPr sz="5600" b="1" i="1" spc="35" dirty="0">
                <a:solidFill>
                  <a:srgbClr val="60BCD1"/>
                </a:solidFill>
                <a:latin typeface="Arial"/>
                <a:cs typeface="Arial"/>
              </a:rPr>
              <a:t>S  </a:t>
            </a:r>
            <a:r>
              <a:rPr sz="5600" b="1" i="1" spc="105" dirty="0">
                <a:solidFill>
                  <a:srgbClr val="60BCD1"/>
                </a:solidFill>
                <a:latin typeface="Arial"/>
                <a:cs typeface="Arial"/>
              </a:rPr>
              <a:t>CONDUCTUALES</a:t>
            </a:r>
            <a:endParaRPr sz="5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72363" cy="48933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380745"/>
            <a:ext cx="5088911" cy="390625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35047" y="5658835"/>
            <a:ext cx="4772024" cy="42671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90895" y="1417476"/>
            <a:ext cx="16906240" cy="4197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36200"/>
              </a:lnSpc>
              <a:spcBef>
                <a:spcPts val="95"/>
              </a:spcBef>
              <a:tabLst>
                <a:tab pos="5949315" algn="l"/>
              </a:tabLst>
            </a:pPr>
            <a:r>
              <a:rPr sz="3350" spc="-130" dirty="0">
                <a:latin typeface="Lucida Sans Unicode"/>
                <a:cs typeface="Lucida Sans Unicode"/>
              </a:rPr>
              <a:t>El </a:t>
            </a:r>
            <a:r>
              <a:rPr sz="3350" b="1" spc="200" dirty="0">
                <a:latin typeface="Trebuchet MS"/>
                <a:cs typeface="Trebuchet MS"/>
              </a:rPr>
              <a:t>proceso </a:t>
            </a:r>
            <a:r>
              <a:rPr sz="3350" b="1" spc="105" dirty="0">
                <a:latin typeface="Trebuchet MS"/>
                <a:cs typeface="Trebuchet MS"/>
              </a:rPr>
              <a:t>de </a:t>
            </a:r>
            <a:r>
              <a:rPr sz="3350" b="1" spc="60" dirty="0">
                <a:latin typeface="Trebuchet MS"/>
                <a:cs typeface="Trebuchet MS"/>
              </a:rPr>
              <a:t>aprendizaje </a:t>
            </a:r>
            <a:r>
              <a:rPr sz="3350" dirty="0">
                <a:latin typeface="Lucida Sans Unicode"/>
                <a:cs typeface="Lucida Sans Unicode"/>
              </a:rPr>
              <a:t>es </a:t>
            </a:r>
            <a:r>
              <a:rPr sz="3350" spc="-100" dirty="0">
                <a:latin typeface="Lucida Sans Unicode"/>
                <a:cs typeface="Lucida Sans Unicode"/>
              </a:rPr>
              <a:t>una </a:t>
            </a:r>
            <a:r>
              <a:rPr sz="3350" spc="-5" dirty="0">
                <a:latin typeface="Lucida Sans Unicode"/>
                <a:cs typeface="Lucida Sans Unicode"/>
              </a:rPr>
              <a:t>actividad </a:t>
            </a:r>
            <a:r>
              <a:rPr sz="3350" spc="-180" dirty="0">
                <a:latin typeface="Lucida Sans Unicode"/>
                <a:cs typeface="Lucida Sans Unicode"/>
              </a:rPr>
              <a:t>individual </a:t>
            </a:r>
            <a:r>
              <a:rPr sz="3350" spc="-80" dirty="0">
                <a:latin typeface="Lucida Sans Unicode"/>
                <a:cs typeface="Lucida Sans Unicode"/>
              </a:rPr>
              <a:t>que </a:t>
            </a:r>
            <a:r>
              <a:rPr sz="3350" dirty="0">
                <a:latin typeface="Lucida Sans Unicode"/>
                <a:cs typeface="Lucida Sans Unicode"/>
              </a:rPr>
              <a:t>se </a:t>
            </a:r>
            <a:r>
              <a:rPr sz="3350" spc="-35" dirty="0">
                <a:latin typeface="Lucida Sans Unicode"/>
                <a:cs typeface="Lucida Sans Unicode"/>
              </a:rPr>
              <a:t>desarrolla </a:t>
            </a:r>
            <a:r>
              <a:rPr sz="3350" spc="-85" dirty="0">
                <a:latin typeface="Lucida Sans Unicode"/>
                <a:cs typeface="Lucida Sans Unicode"/>
              </a:rPr>
              <a:t>en </a:t>
            </a:r>
            <a:r>
              <a:rPr sz="3350" spc="-225" dirty="0">
                <a:latin typeface="Lucida Sans Unicode"/>
                <a:cs typeface="Lucida Sans Unicode"/>
              </a:rPr>
              <a:t>un </a:t>
            </a:r>
            <a:r>
              <a:rPr sz="3350" spc="-220" dirty="0">
                <a:latin typeface="Lucida Sans Unicode"/>
                <a:cs typeface="Lucida Sans Unicode"/>
              </a:rPr>
              <a:t> </a:t>
            </a:r>
            <a:r>
              <a:rPr sz="3350" spc="5" dirty="0">
                <a:latin typeface="Lucida Sans Unicode"/>
                <a:cs typeface="Lucida Sans Unicode"/>
              </a:rPr>
              <a:t>contexto</a:t>
            </a:r>
            <a:r>
              <a:rPr sz="3350" spc="-150" dirty="0">
                <a:latin typeface="Lucida Sans Unicode"/>
                <a:cs typeface="Lucida Sans Unicode"/>
              </a:rPr>
              <a:t> </a:t>
            </a:r>
            <a:r>
              <a:rPr sz="3350" spc="-75" dirty="0">
                <a:latin typeface="Lucida Sans Unicode"/>
                <a:cs typeface="Lucida Sans Unicode"/>
              </a:rPr>
              <a:t>social</a:t>
            </a:r>
            <a:r>
              <a:rPr sz="3350" spc="-145" dirty="0">
                <a:latin typeface="Lucida Sans Unicode"/>
                <a:cs typeface="Lucida Sans Unicode"/>
              </a:rPr>
              <a:t> </a:t>
            </a:r>
            <a:r>
              <a:rPr sz="3350" spc="100" dirty="0">
                <a:latin typeface="Lucida Sans Unicode"/>
                <a:cs typeface="Lucida Sans Unicode"/>
              </a:rPr>
              <a:t>y</a:t>
            </a:r>
            <a:r>
              <a:rPr sz="3350" spc="-150" dirty="0">
                <a:latin typeface="Lucida Sans Unicode"/>
                <a:cs typeface="Lucida Sans Unicode"/>
              </a:rPr>
              <a:t> </a:t>
            </a:r>
            <a:r>
              <a:rPr sz="3350" spc="-90" dirty="0">
                <a:latin typeface="Lucida Sans Unicode"/>
                <a:cs typeface="Lucida Sans Unicode"/>
              </a:rPr>
              <a:t>cultural;</a:t>
            </a:r>
            <a:r>
              <a:rPr sz="3350" spc="-145" dirty="0">
                <a:latin typeface="Lucida Sans Unicode"/>
                <a:cs typeface="Lucida Sans Unicode"/>
              </a:rPr>
              <a:t> </a:t>
            </a:r>
            <a:r>
              <a:rPr sz="3350" dirty="0">
                <a:latin typeface="Lucida Sans Unicode"/>
                <a:cs typeface="Lucida Sans Unicode"/>
              </a:rPr>
              <a:t>es	</a:t>
            </a:r>
            <a:r>
              <a:rPr sz="3350" spc="-160" dirty="0">
                <a:latin typeface="Lucida Sans Unicode"/>
                <a:cs typeface="Lucida Sans Unicode"/>
              </a:rPr>
              <a:t>el </a:t>
            </a:r>
            <a:r>
              <a:rPr sz="3350" spc="-25" dirty="0">
                <a:latin typeface="Lucida Sans Unicode"/>
                <a:cs typeface="Lucida Sans Unicode"/>
              </a:rPr>
              <a:t>resultado </a:t>
            </a:r>
            <a:r>
              <a:rPr sz="3350" spc="-5" dirty="0">
                <a:latin typeface="Lucida Sans Unicode"/>
                <a:cs typeface="Lucida Sans Unicode"/>
              </a:rPr>
              <a:t>de </a:t>
            </a:r>
            <a:r>
              <a:rPr sz="3350" spc="10" dirty="0">
                <a:latin typeface="Lucida Sans Unicode"/>
                <a:cs typeface="Lucida Sans Unicode"/>
              </a:rPr>
              <a:t>procesos </a:t>
            </a:r>
            <a:r>
              <a:rPr sz="3350" spc="-65" dirty="0">
                <a:latin typeface="Lucida Sans Unicode"/>
                <a:cs typeface="Lucida Sans Unicode"/>
              </a:rPr>
              <a:t>cognitivos </a:t>
            </a:r>
            <a:r>
              <a:rPr sz="3350" spc="-150" dirty="0">
                <a:latin typeface="Lucida Sans Unicode"/>
                <a:cs typeface="Lucida Sans Unicode"/>
              </a:rPr>
              <a:t>individuales </a:t>
            </a:r>
            <a:r>
              <a:rPr sz="3350" spc="-145" dirty="0">
                <a:latin typeface="Lucida Sans Unicode"/>
                <a:cs typeface="Lucida Sans Unicode"/>
              </a:rPr>
              <a:t> </a:t>
            </a:r>
            <a:r>
              <a:rPr sz="3350" spc="-40" dirty="0">
                <a:latin typeface="Lucida Sans Unicode"/>
                <a:cs typeface="Lucida Sans Unicode"/>
              </a:rPr>
              <a:t>mediante </a:t>
            </a:r>
            <a:r>
              <a:rPr sz="3350" spc="-165" dirty="0">
                <a:latin typeface="Lucida Sans Unicode"/>
                <a:cs typeface="Lucida Sans Unicode"/>
              </a:rPr>
              <a:t>los </a:t>
            </a:r>
            <a:r>
              <a:rPr sz="3350" spc="-45" dirty="0">
                <a:latin typeface="Lucida Sans Unicode"/>
                <a:cs typeface="Lucida Sans Unicode"/>
              </a:rPr>
              <a:t>cuales </a:t>
            </a:r>
            <a:r>
              <a:rPr sz="3350" dirty="0">
                <a:latin typeface="Lucida Sans Unicode"/>
                <a:cs typeface="Lucida Sans Unicode"/>
              </a:rPr>
              <a:t>se </a:t>
            </a:r>
            <a:r>
              <a:rPr sz="3350" spc="-150" dirty="0">
                <a:latin typeface="Lucida Sans Unicode"/>
                <a:cs typeface="Lucida Sans Unicode"/>
              </a:rPr>
              <a:t>asimilan </a:t>
            </a:r>
            <a:r>
              <a:rPr sz="3350" spc="60" dirty="0">
                <a:latin typeface="Lucida Sans Unicode"/>
                <a:cs typeface="Lucida Sans Unicode"/>
              </a:rPr>
              <a:t>e </a:t>
            </a:r>
            <a:r>
              <a:rPr sz="3350" spc="-90" dirty="0">
                <a:latin typeface="Lucida Sans Unicode"/>
                <a:cs typeface="Lucida Sans Unicode"/>
              </a:rPr>
              <a:t>interiorizan </a:t>
            </a:r>
            <a:r>
              <a:rPr sz="3350" spc="-50" dirty="0">
                <a:latin typeface="Lucida Sans Unicode"/>
                <a:cs typeface="Lucida Sans Unicode"/>
              </a:rPr>
              <a:t>nuevas informaciones </a:t>
            </a:r>
            <a:r>
              <a:rPr sz="3350" spc="-125" dirty="0">
                <a:latin typeface="Lucida Sans Unicode"/>
                <a:cs typeface="Lucida Sans Unicode"/>
              </a:rPr>
              <a:t>(hechos, </a:t>
            </a:r>
            <a:r>
              <a:rPr sz="3350" spc="-120" dirty="0">
                <a:latin typeface="Lucida Sans Unicode"/>
                <a:cs typeface="Lucida Sans Unicode"/>
              </a:rPr>
              <a:t> </a:t>
            </a:r>
            <a:r>
              <a:rPr sz="3350" spc="-5" dirty="0">
                <a:latin typeface="Lucida Sans Unicode"/>
                <a:cs typeface="Lucida Sans Unicode"/>
              </a:rPr>
              <a:t>conceptos, </a:t>
            </a:r>
            <a:r>
              <a:rPr sz="3350" spc="-70" dirty="0">
                <a:latin typeface="Lucida Sans Unicode"/>
                <a:cs typeface="Lucida Sans Unicode"/>
              </a:rPr>
              <a:t>procedimientos, </a:t>
            </a:r>
            <a:r>
              <a:rPr sz="3350" spc="-95" dirty="0">
                <a:latin typeface="Lucida Sans Unicode"/>
                <a:cs typeface="Lucida Sans Unicode"/>
              </a:rPr>
              <a:t>valores), </a:t>
            </a:r>
            <a:r>
              <a:rPr sz="3350" dirty="0">
                <a:latin typeface="Lucida Sans Unicode"/>
                <a:cs typeface="Lucida Sans Unicode"/>
              </a:rPr>
              <a:t>se </a:t>
            </a:r>
            <a:r>
              <a:rPr sz="3350" spc="-5" dirty="0">
                <a:latin typeface="Lucida Sans Unicode"/>
                <a:cs typeface="Lucida Sans Unicode"/>
              </a:rPr>
              <a:t>construyen </a:t>
            </a:r>
            <a:r>
              <a:rPr sz="3350" spc="-50" dirty="0">
                <a:latin typeface="Lucida Sans Unicode"/>
                <a:cs typeface="Lucida Sans Unicode"/>
              </a:rPr>
              <a:t>nuevas </a:t>
            </a:r>
            <a:r>
              <a:rPr sz="3350" spc="5" dirty="0">
                <a:latin typeface="Lucida Sans Unicode"/>
                <a:cs typeface="Lucida Sans Unicode"/>
              </a:rPr>
              <a:t>representaciones </a:t>
            </a:r>
            <a:r>
              <a:rPr sz="3350" spc="10" dirty="0">
                <a:latin typeface="Lucida Sans Unicode"/>
                <a:cs typeface="Lucida Sans Unicode"/>
              </a:rPr>
              <a:t> </a:t>
            </a:r>
            <a:r>
              <a:rPr sz="3350" spc="-45" dirty="0">
                <a:latin typeface="Lucida Sans Unicode"/>
                <a:cs typeface="Lucida Sans Unicode"/>
              </a:rPr>
              <a:t>mentales</a:t>
            </a:r>
            <a:r>
              <a:rPr sz="3350" spc="-145" dirty="0">
                <a:latin typeface="Lucida Sans Unicode"/>
                <a:cs typeface="Lucida Sans Unicode"/>
              </a:rPr>
              <a:t> </a:t>
            </a:r>
            <a:r>
              <a:rPr sz="3350" spc="-50" dirty="0">
                <a:latin typeface="Lucida Sans Unicode"/>
                <a:cs typeface="Lucida Sans Unicode"/>
              </a:rPr>
              <a:t>significativas</a:t>
            </a:r>
            <a:r>
              <a:rPr sz="3350" spc="-140" dirty="0">
                <a:latin typeface="Lucida Sans Unicode"/>
                <a:cs typeface="Lucida Sans Unicode"/>
              </a:rPr>
              <a:t> </a:t>
            </a:r>
            <a:r>
              <a:rPr sz="3350" spc="100" dirty="0">
                <a:latin typeface="Lucida Sans Unicode"/>
                <a:cs typeface="Lucida Sans Unicode"/>
              </a:rPr>
              <a:t>y</a:t>
            </a:r>
            <a:r>
              <a:rPr sz="3350" spc="-140" dirty="0">
                <a:latin typeface="Lucida Sans Unicode"/>
                <a:cs typeface="Lucida Sans Unicode"/>
              </a:rPr>
              <a:t> </a:t>
            </a:r>
            <a:r>
              <a:rPr sz="3350" spc="-75" dirty="0">
                <a:latin typeface="Lucida Sans Unicode"/>
                <a:cs typeface="Lucida Sans Unicode"/>
              </a:rPr>
              <a:t>funcionales</a:t>
            </a:r>
            <a:r>
              <a:rPr sz="3350" spc="-140" dirty="0">
                <a:latin typeface="Lucida Sans Unicode"/>
                <a:cs typeface="Lucida Sans Unicode"/>
              </a:rPr>
              <a:t> </a:t>
            </a:r>
            <a:r>
              <a:rPr sz="3350" spc="-114" dirty="0">
                <a:latin typeface="Lucida Sans Unicode"/>
                <a:cs typeface="Lucida Sans Unicode"/>
              </a:rPr>
              <a:t>(conocimientos),</a:t>
            </a:r>
            <a:r>
              <a:rPr sz="3350" spc="-140" dirty="0">
                <a:latin typeface="Lucida Sans Unicode"/>
                <a:cs typeface="Lucida Sans Unicode"/>
              </a:rPr>
              <a:t> </a:t>
            </a:r>
            <a:r>
              <a:rPr sz="3350" spc="-80" dirty="0">
                <a:latin typeface="Lucida Sans Unicode"/>
                <a:cs typeface="Lucida Sans Unicode"/>
              </a:rPr>
              <a:t>que</a:t>
            </a:r>
            <a:r>
              <a:rPr sz="3350" spc="-140" dirty="0">
                <a:latin typeface="Lucida Sans Unicode"/>
                <a:cs typeface="Lucida Sans Unicode"/>
              </a:rPr>
              <a:t> </a:t>
            </a:r>
            <a:r>
              <a:rPr sz="3350" spc="-135" dirty="0">
                <a:latin typeface="Lucida Sans Unicode"/>
                <a:cs typeface="Lucida Sans Unicode"/>
              </a:rPr>
              <a:t>luego</a:t>
            </a:r>
            <a:r>
              <a:rPr sz="3350" spc="-140" dirty="0">
                <a:latin typeface="Lucida Sans Unicode"/>
                <a:cs typeface="Lucida Sans Unicode"/>
              </a:rPr>
              <a:t> </a:t>
            </a:r>
            <a:r>
              <a:rPr sz="3350" dirty="0">
                <a:latin typeface="Lucida Sans Unicode"/>
                <a:cs typeface="Lucida Sans Unicode"/>
              </a:rPr>
              <a:t>se</a:t>
            </a:r>
            <a:r>
              <a:rPr sz="3350" spc="-145" dirty="0">
                <a:latin typeface="Lucida Sans Unicode"/>
                <a:cs typeface="Lucida Sans Unicode"/>
              </a:rPr>
              <a:t> </a:t>
            </a:r>
            <a:r>
              <a:rPr sz="3350" spc="-80" dirty="0">
                <a:latin typeface="Lucida Sans Unicode"/>
                <a:cs typeface="Lucida Sans Unicode"/>
              </a:rPr>
              <a:t>pueden</a:t>
            </a:r>
            <a:r>
              <a:rPr sz="3350" spc="-140" dirty="0">
                <a:latin typeface="Lucida Sans Unicode"/>
                <a:cs typeface="Lucida Sans Unicode"/>
              </a:rPr>
              <a:t> </a:t>
            </a:r>
            <a:r>
              <a:rPr sz="3350" spc="-20" dirty="0">
                <a:latin typeface="Lucida Sans Unicode"/>
                <a:cs typeface="Lucida Sans Unicode"/>
              </a:rPr>
              <a:t>aplicar</a:t>
            </a:r>
            <a:r>
              <a:rPr sz="3350" spc="-140" dirty="0">
                <a:latin typeface="Lucida Sans Unicode"/>
                <a:cs typeface="Lucida Sans Unicode"/>
              </a:rPr>
              <a:t> </a:t>
            </a:r>
            <a:r>
              <a:rPr sz="3350" spc="-85" dirty="0">
                <a:latin typeface="Lucida Sans Unicode"/>
                <a:cs typeface="Lucida Sans Unicode"/>
              </a:rPr>
              <a:t>en </a:t>
            </a:r>
            <a:r>
              <a:rPr sz="3350" spc="-1045" dirty="0">
                <a:latin typeface="Lucida Sans Unicode"/>
                <a:cs typeface="Lucida Sans Unicode"/>
              </a:rPr>
              <a:t> </a:t>
            </a:r>
            <a:r>
              <a:rPr sz="3350" spc="-55" dirty="0">
                <a:latin typeface="Lucida Sans Unicode"/>
                <a:cs typeface="Lucida Sans Unicode"/>
              </a:rPr>
              <a:t>situaciones</a:t>
            </a:r>
            <a:r>
              <a:rPr sz="3350" spc="-145" dirty="0">
                <a:latin typeface="Lucida Sans Unicode"/>
                <a:cs typeface="Lucida Sans Unicode"/>
              </a:rPr>
              <a:t> </a:t>
            </a:r>
            <a:r>
              <a:rPr sz="3350" spc="10" dirty="0">
                <a:latin typeface="Lucida Sans Unicode"/>
                <a:cs typeface="Lucida Sans Unicode"/>
              </a:rPr>
              <a:t>diferentes</a:t>
            </a:r>
            <a:r>
              <a:rPr sz="3350" spc="-145" dirty="0">
                <a:latin typeface="Lucida Sans Unicode"/>
                <a:cs typeface="Lucida Sans Unicode"/>
              </a:rPr>
              <a:t> </a:t>
            </a:r>
            <a:r>
              <a:rPr sz="3350" spc="155" dirty="0">
                <a:latin typeface="Lucida Sans Unicode"/>
                <a:cs typeface="Lucida Sans Unicode"/>
              </a:rPr>
              <a:t>a</a:t>
            </a:r>
            <a:r>
              <a:rPr sz="3350" spc="-145" dirty="0">
                <a:latin typeface="Lucida Sans Unicode"/>
                <a:cs typeface="Lucida Sans Unicode"/>
              </a:rPr>
              <a:t> </a:t>
            </a:r>
            <a:r>
              <a:rPr sz="3350" spc="-165" dirty="0">
                <a:latin typeface="Lucida Sans Unicode"/>
                <a:cs typeface="Lucida Sans Unicode"/>
              </a:rPr>
              <a:t>los</a:t>
            </a:r>
            <a:r>
              <a:rPr sz="3350" spc="-145" dirty="0">
                <a:latin typeface="Lucida Sans Unicode"/>
                <a:cs typeface="Lucida Sans Unicode"/>
              </a:rPr>
              <a:t> </a:t>
            </a:r>
            <a:r>
              <a:rPr sz="3350" spc="-5" dirty="0">
                <a:latin typeface="Lucida Sans Unicode"/>
                <a:cs typeface="Lucida Sans Unicode"/>
              </a:rPr>
              <a:t>contextos</a:t>
            </a:r>
            <a:r>
              <a:rPr sz="3350" spc="-145" dirty="0">
                <a:latin typeface="Lucida Sans Unicode"/>
                <a:cs typeface="Lucida Sans Unicode"/>
              </a:rPr>
              <a:t> </a:t>
            </a:r>
            <a:r>
              <a:rPr sz="3350" spc="-70" dirty="0">
                <a:latin typeface="Lucida Sans Unicode"/>
                <a:cs typeface="Lucida Sans Unicode"/>
              </a:rPr>
              <a:t>donde</a:t>
            </a:r>
            <a:r>
              <a:rPr sz="3350" spc="-145" dirty="0">
                <a:latin typeface="Lucida Sans Unicode"/>
                <a:cs typeface="Lucida Sans Unicode"/>
              </a:rPr>
              <a:t> </a:t>
            </a:r>
            <a:r>
              <a:rPr sz="3350" dirty="0">
                <a:latin typeface="Lucida Sans Unicode"/>
                <a:cs typeface="Lucida Sans Unicode"/>
              </a:rPr>
              <a:t>se</a:t>
            </a:r>
            <a:r>
              <a:rPr sz="3350" spc="-145" dirty="0">
                <a:latin typeface="Lucida Sans Unicode"/>
                <a:cs typeface="Lucida Sans Unicode"/>
              </a:rPr>
              <a:t> </a:t>
            </a:r>
            <a:r>
              <a:rPr sz="3350" spc="-45" dirty="0">
                <a:latin typeface="Lucida Sans Unicode"/>
                <a:cs typeface="Lucida Sans Unicode"/>
              </a:rPr>
              <a:t>aprendieron</a:t>
            </a:r>
            <a:r>
              <a:rPr sz="3350" spc="-145" dirty="0">
                <a:latin typeface="Lucida Sans Unicode"/>
                <a:cs typeface="Lucida Sans Unicode"/>
              </a:rPr>
              <a:t> </a:t>
            </a:r>
            <a:r>
              <a:rPr sz="3350" spc="-135" dirty="0">
                <a:latin typeface="Lucida Sans Unicode"/>
                <a:cs typeface="Lucida Sans Unicode"/>
              </a:rPr>
              <a:t>(González,</a:t>
            </a:r>
            <a:r>
              <a:rPr sz="3350" spc="-145" dirty="0">
                <a:latin typeface="Lucida Sans Unicode"/>
                <a:cs typeface="Lucida Sans Unicode"/>
              </a:rPr>
              <a:t> </a:t>
            </a:r>
            <a:r>
              <a:rPr sz="3350" spc="-180" dirty="0">
                <a:latin typeface="Lucida Sans Unicode"/>
                <a:cs typeface="Lucida Sans Unicode"/>
              </a:rPr>
              <a:t>2010).</a:t>
            </a:r>
            <a:endParaRPr sz="33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24679" y="4484228"/>
            <a:ext cx="5273519" cy="550095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78647"/>
            <a:ext cx="6010275" cy="10008870"/>
            <a:chOff x="0" y="278647"/>
            <a:chExt cx="6010275" cy="100088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864462"/>
              <a:ext cx="6009758" cy="44225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78647"/>
              <a:ext cx="3160192" cy="592321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56664" y="5658414"/>
            <a:ext cx="3336282" cy="40894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8547" y="0"/>
            <a:ext cx="17633950" cy="4425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41500"/>
              </a:lnSpc>
              <a:spcBef>
                <a:spcPts val="100"/>
              </a:spcBef>
            </a:pPr>
            <a:r>
              <a:rPr spc="-20" dirty="0"/>
              <a:t>Aprender </a:t>
            </a:r>
            <a:r>
              <a:rPr spc="-145" dirty="0"/>
              <a:t>no </a:t>
            </a:r>
            <a:r>
              <a:rPr spc="-50" dirty="0"/>
              <a:t>solamente </a:t>
            </a:r>
            <a:r>
              <a:rPr spc="-30" dirty="0"/>
              <a:t>consiste </a:t>
            </a:r>
            <a:r>
              <a:rPr spc="-90" dirty="0"/>
              <a:t>en </a:t>
            </a:r>
            <a:r>
              <a:rPr spc="-75" dirty="0"/>
              <a:t>memorizar </a:t>
            </a:r>
            <a:r>
              <a:rPr spc="-90" dirty="0"/>
              <a:t>información, </a:t>
            </a:r>
            <a:r>
              <a:rPr spc="-5" dirty="0"/>
              <a:t>es </a:t>
            </a:r>
            <a:r>
              <a:rPr spc="-15" dirty="0"/>
              <a:t>necesario </a:t>
            </a:r>
            <a:r>
              <a:rPr spc="-55" dirty="0"/>
              <a:t>también </a:t>
            </a:r>
            <a:r>
              <a:rPr spc="-50" dirty="0"/>
              <a:t> </a:t>
            </a:r>
            <a:r>
              <a:rPr spc="80" dirty="0"/>
              <a:t>otras </a:t>
            </a:r>
            <a:r>
              <a:rPr spc="-25" dirty="0"/>
              <a:t>operaciones </a:t>
            </a:r>
            <a:r>
              <a:rPr spc="-50" dirty="0"/>
              <a:t>cognitivas </a:t>
            </a:r>
            <a:r>
              <a:rPr spc="-85" dirty="0"/>
              <a:t>que </a:t>
            </a:r>
            <a:r>
              <a:rPr spc="-185" dirty="0"/>
              <a:t>implican: </a:t>
            </a:r>
            <a:r>
              <a:rPr spc="-15" dirty="0"/>
              <a:t>conocer, </a:t>
            </a:r>
            <a:r>
              <a:rPr spc="-45" dirty="0"/>
              <a:t>comprender, </a:t>
            </a:r>
            <a:r>
              <a:rPr spc="-65" dirty="0"/>
              <a:t>aplicar, </a:t>
            </a:r>
            <a:r>
              <a:rPr spc="-110" dirty="0"/>
              <a:t>analizar, </a:t>
            </a:r>
            <a:r>
              <a:rPr spc="-105" dirty="0"/>
              <a:t> </a:t>
            </a:r>
            <a:r>
              <a:rPr spc="-40" dirty="0"/>
              <a:t>sintetizar</a:t>
            </a:r>
            <a:r>
              <a:rPr spc="-150" dirty="0"/>
              <a:t> </a:t>
            </a:r>
            <a:r>
              <a:rPr spc="100" dirty="0"/>
              <a:t>y</a:t>
            </a:r>
            <a:r>
              <a:rPr spc="-150" dirty="0"/>
              <a:t> </a:t>
            </a:r>
            <a:r>
              <a:rPr spc="-45" dirty="0"/>
              <a:t>valorar.</a:t>
            </a:r>
            <a:r>
              <a:rPr spc="-150" dirty="0"/>
              <a:t> </a:t>
            </a:r>
            <a:r>
              <a:rPr spc="-140" dirty="0"/>
              <a:t>El</a:t>
            </a:r>
            <a:r>
              <a:rPr spc="-150" dirty="0"/>
              <a:t> </a:t>
            </a:r>
            <a:r>
              <a:rPr spc="-100" dirty="0"/>
              <a:t>aprendizaje,</a:t>
            </a:r>
            <a:r>
              <a:rPr spc="-150" dirty="0"/>
              <a:t> </a:t>
            </a:r>
            <a:r>
              <a:rPr spc="-5" dirty="0"/>
              <a:t>es</a:t>
            </a:r>
            <a:r>
              <a:rPr spc="-150" dirty="0"/>
              <a:t> </a:t>
            </a:r>
            <a:r>
              <a:rPr spc="-105" dirty="0"/>
              <a:t>una</a:t>
            </a:r>
            <a:r>
              <a:rPr spc="-150" dirty="0"/>
              <a:t> </a:t>
            </a:r>
            <a:r>
              <a:rPr spc="-70" dirty="0"/>
              <a:t>modificación</a:t>
            </a:r>
            <a:r>
              <a:rPr spc="-150" dirty="0"/>
              <a:t> </a:t>
            </a:r>
            <a:r>
              <a:rPr spc="-10" dirty="0"/>
              <a:t>de</a:t>
            </a:r>
            <a:r>
              <a:rPr spc="-150" dirty="0"/>
              <a:t> </a:t>
            </a:r>
            <a:r>
              <a:rPr spc="-15" dirty="0"/>
              <a:t>comportamiento</a:t>
            </a:r>
            <a:r>
              <a:rPr spc="-150" dirty="0"/>
              <a:t> </a:t>
            </a:r>
            <a:r>
              <a:rPr spc="155" dirty="0"/>
              <a:t>a</a:t>
            </a:r>
            <a:r>
              <a:rPr spc="-150" dirty="0"/>
              <a:t> </a:t>
            </a:r>
            <a:r>
              <a:rPr spc="40" dirty="0"/>
              <a:t>causa</a:t>
            </a:r>
            <a:r>
              <a:rPr spc="-150" dirty="0"/>
              <a:t> </a:t>
            </a:r>
            <a:r>
              <a:rPr spc="-10" dirty="0"/>
              <a:t>de </a:t>
            </a:r>
            <a:r>
              <a:rPr spc="-1060" dirty="0"/>
              <a:t> </a:t>
            </a:r>
            <a:r>
              <a:rPr spc="-100" dirty="0"/>
              <a:t>las</a:t>
            </a:r>
            <a:r>
              <a:rPr spc="-155" dirty="0"/>
              <a:t> </a:t>
            </a:r>
            <a:r>
              <a:rPr spc="-90" dirty="0"/>
              <a:t>experiencias,</a:t>
            </a:r>
            <a:r>
              <a:rPr spc="-155" dirty="0"/>
              <a:t> </a:t>
            </a:r>
            <a:r>
              <a:rPr spc="-85" dirty="0"/>
              <a:t>conlleva</a:t>
            </a:r>
            <a:r>
              <a:rPr spc="-155" dirty="0"/>
              <a:t> </a:t>
            </a:r>
            <a:r>
              <a:rPr spc="-235" dirty="0"/>
              <a:t>un</a:t>
            </a:r>
            <a:r>
              <a:rPr spc="-150" dirty="0"/>
              <a:t> </a:t>
            </a:r>
            <a:r>
              <a:rPr spc="-55" dirty="0"/>
              <a:t>cambio</a:t>
            </a:r>
            <a:r>
              <a:rPr spc="-155" dirty="0"/>
              <a:t> </a:t>
            </a:r>
            <a:r>
              <a:rPr spc="-90" dirty="0"/>
              <a:t>en</a:t>
            </a:r>
            <a:r>
              <a:rPr spc="-155" dirty="0"/>
              <a:t> </a:t>
            </a:r>
            <a:r>
              <a:rPr spc="-114" dirty="0"/>
              <a:t>la</a:t>
            </a:r>
            <a:r>
              <a:rPr spc="-150" dirty="0"/>
              <a:t> </a:t>
            </a:r>
            <a:r>
              <a:rPr spc="60" dirty="0"/>
              <a:t>estructura</a:t>
            </a:r>
            <a:r>
              <a:rPr spc="-155" dirty="0"/>
              <a:t> </a:t>
            </a:r>
            <a:r>
              <a:rPr spc="-30" dirty="0"/>
              <a:t>física</a:t>
            </a:r>
            <a:r>
              <a:rPr spc="-155" dirty="0"/>
              <a:t> </a:t>
            </a:r>
            <a:r>
              <a:rPr spc="-140" dirty="0"/>
              <a:t>del</a:t>
            </a:r>
            <a:r>
              <a:rPr spc="-155" dirty="0"/>
              <a:t> </a:t>
            </a:r>
            <a:r>
              <a:rPr spc="-5" dirty="0"/>
              <a:t>cerebro.</a:t>
            </a:r>
          </a:p>
          <a:p>
            <a:pPr marL="297815" marR="290195" algn="ctr">
              <a:lnSpc>
                <a:spcPct val="141500"/>
              </a:lnSpc>
            </a:pPr>
            <a:r>
              <a:rPr spc="80" dirty="0"/>
              <a:t>Estas</a:t>
            </a:r>
            <a:r>
              <a:rPr spc="-155" dirty="0"/>
              <a:t> </a:t>
            </a:r>
            <a:r>
              <a:rPr spc="-70" dirty="0"/>
              <a:t>experiencias</a:t>
            </a:r>
            <a:r>
              <a:rPr spc="-150" dirty="0"/>
              <a:t> </a:t>
            </a:r>
            <a:r>
              <a:rPr spc="-5" dirty="0"/>
              <a:t>se</a:t>
            </a:r>
            <a:r>
              <a:rPr spc="-150" dirty="0"/>
              <a:t> </a:t>
            </a:r>
            <a:r>
              <a:rPr spc="-60" dirty="0"/>
              <a:t>relacionan</a:t>
            </a:r>
            <a:r>
              <a:rPr spc="-150" dirty="0"/>
              <a:t> </a:t>
            </a:r>
            <a:r>
              <a:rPr spc="-30" dirty="0"/>
              <a:t>con</a:t>
            </a:r>
            <a:r>
              <a:rPr spc="-150" dirty="0"/>
              <a:t> </a:t>
            </a:r>
            <a:r>
              <a:rPr spc="-114" dirty="0"/>
              <a:t>la</a:t>
            </a:r>
            <a:r>
              <a:rPr spc="-150" dirty="0"/>
              <a:t> </a:t>
            </a:r>
            <a:r>
              <a:rPr spc="-105" dirty="0"/>
              <a:t>memoria,</a:t>
            </a:r>
            <a:r>
              <a:rPr spc="-150" dirty="0"/>
              <a:t> </a:t>
            </a:r>
            <a:r>
              <a:rPr spc="-100" dirty="0"/>
              <a:t>moldeando</a:t>
            </a:r>
            <a:r>
              <a:rPr spc="-150" dirty="0"/>
              <a:t> </a:t>
            </a:r>
            <a:r>
              <a:rPr spc="-170" dirty="0"/>
              <a:t>el</a:t>
            </a:r>
            <a:r>
              <a:rPr spc="-150" dirty="0"/>
              <a:t> </a:t>
            </a:r>
            <a:r>
              <a:rPr spc="5" dirty="0"/>
              <a:t>cerebro,</a:t>
            </a:r>
            <a:r>
              <a:rPr spc="-150" dirty="0"/>
              <a:t> </a:t>
            </a:r>
            <a:r>
              <a:rPr spc="20" dirty="0"/>
              <a:t>creando</a:t>
            </a:r>
            <a:r>
              <a:rPr spc="-150" dirty="0"/>
              <a:t> </a:t>
            </a:r>
            <a:r>
              <a:rPr spc="-100" dirty="0"/>
              <a:t>así </a:t>
            </a:r>
            <a:r>
              <a:rPr spc="-1060" dirty="0"/>
              <a:t> </a:t>
            </a:r>
            <a:r>
              <a:rPr spc="-5" dirty="0"/>
              <a:t>v</a:t>
            </a:r>
            <a:r>
              <a:rPr spc="150" dirty="0"/>
              <a:t>a</a:t>
            </a:r>
            <a:r>
              <a:rPr spc="110" dirty="0"/>
              <a:t>r</a:t>
            </a:r>
            <a:r>
              <a:rPr spc="-330" dirty="0"/>
              <a:t>i</a:t>
            </a:r>
            <a:r>
              <a:rPr spc="150" dirty="0"/>
              <a:t>a</a:t>
            </a:r>
            <a:r>
              <a:rPr spc="-75" dirty="0"/>
              <a:t>b</a:t>
            </a:r>
            <a:r>
              <a:rPr spc="-330" dirty="0"/>
              <a:t>i</a:t>
            </a:r>
            <a:r>
              <a:rPr spc="-385" dirty="0"/>
              <a:t>l</a:t>
            </a:r>
            <a:r>
              <a:rPr spc="-330" dirty="0"/>
              <a:t>i</a:t>
            </a:r>
            <a:r>
              <a:rPr spc="-75" dirty="0"/>
              <a:t>d</a:t>
            </a:r>
            <a:r>
              <a:rPr spc="150" dirty="0"/>
              <a:t>a</a:t>
            </a:r>
            <a:r>
              <a:rPr spc="-70" dirty="0"/>
              <a:t>d</a:t>
            </a:r>
            <a:r>
              <a:rPr spc="-155" dirty="0"/>
              <a:t> </a:t>
            </a:r>
            <a:r>
              <a:rPr spc="50" dirty="0"/>
              <a:t>e</a:t>
            </a:r>
            <a:r>
              <a:rPr spc="-235" dirty="0"/>
              <a:t>n</a:t>
            </a:r>
            <a:r>
              <a:rPr spc="254" dirty="0"/>
              <a:t>t</a:t>
            </a:r>
            <a:r>
              <a:rPr spc="110" dirty="0"/>
              <a:t>r</a:t>
            </a:r>
            <a:r>
              <a:rPr spc="55" dirty="0"/>
              <a:t>e</a:t>
            </a:r>
            <a:r>
              <a:rPr spc="-155" dirty="0"/>
              <a:t> </a:t>
            </a:r>
            <a:r>
              <a:rPr spc="-385" dirty="0"/>
              <a:t>l</a:t>
            </a:r>
            <a:r>
              <a:rPr spc="-60" dirty="0"/>
              <a:t>os</a:t>
            </a:r>
            <a:r>
              <a:rPr spc="-155" dirty="0"/>
              <a:t> </a:t>
            </a:r>
            <a:r>
              <a:rPr spc="-330" dirty="0"/>
              <a:t>i</a:t>
            </a:r>
            <a:r>
              <a:rPr spc="-235" dirty="0"/>
              <a:t>n</a:t>
            </a:r>
            <a:r>
              <a:rPr spc="-75" dirty="0"/>
              <a:t>d</a:t>
            </a:r>
            <a:r>
              <a:rPr spc="-330" dirty="0"/>
              <a:t>i</a:t>
            </a:r>
            <a:r>
              <a:rPr spc="-5" dirty="0"/>
              <a:t>v</a:t>
            </a:r>
            <a:r>
              <a:rPr spc="-330" dirty="0"/>
              <a:t>i</a:t>
            </a:r>
            <a:r>
              <a:rPr spc="-75" dirty="0"/>
              <a:t>d</a:t>
            </a:r>
            <a:r>
              <a:rPr spc="-235" dirty="0"/>
              <a:t>u</a:t>
            </a:r>
            <a:r>
              <a:rPr spc="-60" dirty="0"/>
              <a:t>o</a:t>
            </a:r>
            <a:r>
              <a:rPr spc="-65" dirty="0"/>
              <a:t>s</a:t>
            </a:r>
            <a:r>
              <a:rPr spc="-420" dirty="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1902" y="7837997"/>
            <a:ext cx="5855636" cy="244900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898891"/>
            <a:ext cx="1969328" cy="40291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8191572"/>
            <a:ext cx="3684492" cy="209542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4996614" y="0"/>
            <a:ext cx="3291840" cy="7840980"/>
            <a:chOff x="14996614" y="0"/>
            <a:chExt cx="3291840" cy="784098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96614" y="0"/>
              <a:ext cx="3291384" cy="32796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27280" y="3323285"/>
              <a:ext cx="1960718" cy="451737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70446" y="559407"/>
            <a:ext cx="16402685" cy="7464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66055" marR="5080" indent="-5043805">
              <a:lnSpc>
                <a:spcPct val="130500"/>
              </a:lnSpc>
              <a:spcBef>
                <a:spcPts val="100"/>
              </a:spcBef>
            </a:pPr>
            <a:r>
              <a:rPr sz="3400" spc="165" dirty="0">
                <a:latin typeface="Lucida Sans Unicode"/>
                <a:cs typeface="Lucida Sans Unicode"/>
              </a:rPr>
              <a:t>Para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90" dirty="0">
                <a:latin typeface="Lucida Sans Unicode"/>
                <a:cs typeface="Lucida Sans Unicode"/>
              </a:rPr>
              <a:t>González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195" dirty="0">
                <a:latin typeface="Lucida Sans Unicode"/>
                <a:cs typeface="Lucida Sans Unicode"/>
              </a:rPr>
              <a:t>(2010),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170" dirty="0">
                <a:latin typeface="Lucida Sans Unicode"/>
                <a:cs typeface="Lucida Sans Unicode"/>
              </a:rPr>
              <a:t>el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80" dirty="0">
                <a:latin typeface="Lucida Sans Unicode"/>
                <a:cs typeface="Lucida Sans Unicode"/>
              </a:rPr>
              <a:t>aprendizaje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5" dirty="0">
                <a:latin typeface="Lucida Sans Unicode"/>
                <a:cs typeface="Lucida Sans Unicode"/>
              </a:rPr>
              <a:t>es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170" dirty="0">
                <a:latin typeface="Lucida Sans Unicode"/>
                <a:cs typeface="Lucida Sans Unicode"/>
              </a:rPr>
              <a:t>el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30" dirty="0">
                <a:latin typeface="Lucida Sans Unicode"/>
                <a:cs typeface="Lucida Sans Unicode"/>
              </a:rPr>
              <a:t>resultado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10" dirty="0">
                <a:latin typeface="Lucida Sans Unicode"/>
                <a:cs typeface="Lucida Sans Unicode"/>
              </a:rPr>
              <a:t>de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114" dirty="0">
                <a:latin typeface="Lucida Sans Unicode"/>
                <a:cs typeface="Lucida Sans Unicode"/>
              </a:rPr>
              <a:t>la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20" dirty="0">
                <a:latin typeface="Lucida Sans Unicode"/>
                <a:cs typeface="Lucida Sans Unicode"/>
              </a:rPr>
              <a:t>interacción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90" dirty="0">
                <a:latin typeface="Lucida Sans Unicode"/>
                <a:cs typeface="Lucida Sans Unicode"/>
              </a:rPr>
              <a:t>compleja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spc="100" dirty="0">
                <a:latin typeface="Lucida Sans Unicode"/>
                <a:cs typeface="Lucida Sans Unicode"/>
              </a:rPr>
              <a:t>y </a:t>
            </a:r>
            <a:r>
              <a:rPr sz="3400" spc="-1065" dirty="0">
                <a:latin typeface="Lucida Sans Unicode"/>
                <a:cs typeface="Lucida Sans Unicode"/>
              </a:rPr>
              <a:t> </a:t>
            </a:r>
            <a:r>
              <a:rPr sz="3400" spc="-60" dirty="0">
                <a:latin typeface="Lucida Sans Unicode"/>
                <a:cs typeface="Lucida Sans Unicode"/>
              </a:rPr>
              <a:t>continua</a:t>
            </a:r>
            <a:r>
              <a:rPr sz="3400" spc="-160" dirty="0">
                <a:latin typeface="Lucida Sans Unicode"/>
                <a:cs typeface="Lucida Sans Unicode"/>
              </a:rPr>
              <a:t> </a:t>
            </a:r>
            <a:r>
              <a:rPr sz="3400" spc="45" dirty="0">
                <a:latin typeface="Lucida Sans Unicode"/>
                <a:cs typeface="Lucida Sans Unicode"/>
              </a:rPr>
              <a:t>entre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90" dirty="0">
                <a:latin typeface="Lucida Sans Unicode"/>
                <a:cs typeface="Lucida Sans Unicode"/>
              </a:rPr>
              <a:t>tres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-80" dirty="0">
                <a:latin typeface="Lucida Sans Unicode"/>
                <a:cs typeface="Lucida Sans Unicode"/>
              </a:rPr>
              <a:t>sistemas:</a:t>
            </a:r>
            <a:endParaRPr sz="3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450">
              <a:latin typeface="Lucida Sans Unicode"/>
              <a:cs typeface="Lucida Sans Unicode"/>
            </a:endParaRPr>
          </a:p>
          <a:p>
            <a:pPr marL="12700" marR="901065">
              <a:lnSpc>
                <a:spcPct val="130500"/>
              </a:lnSpc>
              <a:spcBef>
                <a:spcPts val="5"/>
              </a:spcBef>
            </a:pPr>
            <a:r>
              <a:rPr sz="3400" spc="-450" dirty="0">
                <a:latin typeface="Lucida Sans Unicode"/>
                <a:cs typeface="Lucida Sans Unicode"/>
              </a:rPr>
              <a:t>1.-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140" dirty="0">
                <a:latin typeface="Lucida Sans Unicode"/>
                <a:cs typeface="Lucida Sans Unicode"/>
              </a:rPr>
              <a:t>El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b="1" spc="195" dirty="0">
                <a:latin typeface="Trebuchet MS"/>
                <a:cs typeface="Trebuchet MS"/>
              </a:rPr>
              <a:t>sistema</a:t>
            </a:r>
            <a:r>
              <a:rPr sz="3400" b="1" spc="-270" dirty="0">
                <a:latin typeface="Trebuchet MS"/>
                <a:cs typeface="Trebuchet MS"/>
              </a:rPr>
              <a:t> </a:t>
            </a:r>
            <a:r>
              <a:rPr sz="3400" b="1" spc="130" dirty="0">
                <a:latin typeface="Trebuchet MS"/>
                <a:cs typeface="Trebuchet MS"/>
              </a:rPr>
              <a:t>afectivo</a:t>
            </a:r>
            <a:r>
              <a:rPr sz="3400" spc="130" dirty="0">
                <a:latin typeface="Lucida Sans Unicode"/>
                <a:cs typeface="Lucida Sans Unicode"/>
              </a:rPr>
              <a:t>,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dirty="0">
                <a:latin typeface="Lucida Sans Unicode"/>
                <a:cs typeface="Lucida Sans Unicode"/>
              </a:rPr>
              <a:t>cuyo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spc="40" dirty="0">
                <a:latin typeface="Lucida Sans Unicode"/>
                <a:cs typeface="Lucida Sans Unicode"/>
              </a:rPr>
              <a:t>correlato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spc="-100" dirty="0">
                <a:latin typeface="Lucida Sans Unicode"/>
                <a:cs typeface="Lucida Sans Unicode"/>
              </a:rPr>
              <a:t>neurofisiológico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5" dirty="0">
                <a:latin typeface="Lucida Sans Unicode"/>
                <a:cs typeface="Lucida Sans Unicode"/>
              </a:rPr>
              <a:t>corresponde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spc="-120" dirty="0">
                <a:latin typeface="Lucida Sans Unicode"/>
                <a:cs typeface="Lucida Sans Unicode"/>
              </a:rPr>
              <a:t>al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spc="114" dirty="0">
                <a:latin typeface="Lucida Sans Unicode"/>
                <a:cs typeface="Lucida Sans Unicode"/>
              </a:rPr>
              <a:t>área </a:t>
            </a:r>
            <a:r>
              <a:rPr sz="3400" spc="-1060" dirty="0">
                <a:latin typeface="Lucida Sans Unicode"/>
                <a:cs typeface="Lucida Sans Unicode"/>
              </a:rPr>
              <a:t> </a:t>
            </a:r>
            <a:r>
              <a:rPr sz="3400" spc="-75" dirty="0">
                <a:latin typeface="Lucida Sans Unicode"/>
                <a:cs typeface="Lucida Sans Unicode"/>
              </a:rPr>
              <a:t>p</a:t>
            </a:r>
            <a:r>
              <a:rPr sz="3400" spc="110" dirty="0">
                <a:latin typeface="Lucida Sans Unicode"/>
                <a:cs typeface="Lucida Sans Unicode"/>
              </a:rPr>
              <a:t>r</a:t>
            </a:r>
            <a:r>
              <a:rPr sz="3400" spc="50" dirty="0">
                <a:latin typeface="Lucida Sans Unicode"/>
                <a:cs typeface="Lucida Sans Unicode"/>
              </a:rPr>
              <a:t>e</a:t>
            </a:r>
            <a:r>
              <a:rPr sz="3400" spc="260" dirty="0">
                <a:latin typeface="Lucida Sans Unicode"/>
                <a:cs typeface="Lucida Sans Unicode"/>
              </a:rPr>
              <a:t>f</a:t>
            </a:r>
            <a:r>
              <a:rPr sz="3400" spc="110" dirty="0">
                <a:latin typeface="Lucida Sans Unicode"/>
                <a:cs typeface="Lucida Sans Unicode"/>
              </a:rPr>
              <a:t>r</a:t>
            </a:r>
            <a:r>
              <a:rPr sz="3400" spc="-60" dirty="0">
                <a:latin typeface="Lucida Sans Unicode"/>
                <a:cs typeface="Lucida Sans Unicode"/>
              </a:rPr>
              <a:t>o</a:t>
            </a:r>
            <a:r>
              <a:rPr sz="3400" spc="-235" dirty="0">
                <a:latin typeface="Lucida Sans Unicode"/>
                <a:cs typeface="Lucida Sans Unicode"/>
              </a:rPr>
              <a:t>n</a:t>
            </a:r>
            <a:r>
              <a:rPr sz="3400" spc="254" dirty="0">
                <a:latin typeface="Lucida Sans Unicode"/>
                <a:cs typeface="Lucida Sans Unicode"/>
              </a:rPr>
              <a:t>t</a:t>
            </a:r>
            <a:r>
              <a:rPr sz="3400" spc="150" dirty="0">
                <a:latin typeface="Lucida Sans Unicode"/>
                <a:cs typeface="Lucida Sans Unicode"/>
              </a:rPr>
              <a:t>a</a:t>
            </a:r>
            <a:r>
              <a:rPr sz="3400" spc="-385" dirty="0">
                <a:latin typeface="Lucida Sans Unicode"/>
                <a:cs typeface="Lucida Sans Unicode"/>
              </a:rPr>
              <a:t>l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-75" dirty="0">
                <a:latin typeface="Lucida Sans Unicode"/>
                <a:cs typeface="Lucida Sans Unicode"/>
              </a:rPr>
              <a:t>d</a:t>
            </a:r>
            <a:r>
              <a:rPr sz="3400" spc="50" dirty="0">
                <a:latin typeface="Lucida Sans Unicode"/>
                <a:cs typeface="Lucida Sans Unicode"/>
              </a:rPr>
              <a:t>e</a:t>
            </a:r>
            <a:r>
              <a:rPr sz="3400" spc="-385" dirty="0">
                <a:latin typeface="Lucida Sans Unicode"/>
                <a:cs typeface="Lucida Sans Unicode"/>
              </a:rPr>
              <a:t>l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200" dirty="0">
                <a:latin typeface="Lucida Sans Unicode"/>
                <a:cs typeface="Lucida Sans Unicode"/>
              </a:rPr>
              <a:t>c</a:t>
            </a:r>
            <a:r>
              <a:rPr sz="3400" spc="50" dirty="0">
                <a:latin typeface="Lucida Sans Unicode"/>
                <a:cs typeface="Lucida Sans Unicode"/>
              </a:rPr>
              <a:t>e</a:t>
            </a:r>
            <a:r>
              <a:rPr sz="3400" spc="110" dirty="0">
                <a:latin typeface="Lucida Sans Unicode"/>
                <a:cs typeface="Lucida Sans Unicode"/>
              </a:rPr>
              <a:t>r</a:t>
            </a:r>
            <a:r>
              <a:rPr sz="3400" spc="50" dirty="0">
                <a:latin typeface="Lucida Sans Unicode"/>
                <a:cs typeface="Lucida Sans Unicode"/>
              </a:rPr>
              <a:t>e</a:t>
            </a:r>
            <a:r>
              <a:rPr sz="3400" spc="-75" dirty="0">
                <a:latin typeface="Lucida Sans Unicode"/>
                <a:cs typeface="Lucida Sans Unicode"/>
              </a:rPr>
              <a:t>b</a:t>
            </a:r>
            <a:r>
              <a:rPr sz="3400" spc="110" dirty="0">
                <a:latin typeface="Lucida Sans Unicode"/>
                <a:cs typeface="Lucida Sans Unicode"/>
              </a:rPr>
              <a:t>r</a:t>
            </a:r>
            <a:r>
              <a:rPr sz="3400" spc="-60" dirty="0">
                <a:latin typeface="Lucida Sans Unicode"/>
                <a:cs typeface="Lucida Sans Unicode"/>
              </a:rPr>
              <a:t>o</a:t>
            </a:r>
            <a:r>
              <a:rPr sz="3400" spc="-420" dirty="0">
                <a:latin typeface="Lucida Sans Unicode"/>
                <a:cs typeface="Lucida Sans Unicode"/>
              </a:rPr>
              <a:t>.</a:t>
            </a:r>
            <a:endParaRPr sz="3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450">
              <a:latin typeface="Lucida Sans Unicode"/>
              <a:cs typeface="Lucida Sans Unicode"/>
            </a:endParaRPr>
          </a:p>
          <a:p>
            <a:pPr marL="12700" marR="211454">
              <a:lnSpc>
                <a:spcPct val="130500"/>
              </a:lnSpc>
              <a:spcBef>
                <a:spcPts val="5"/>
              </a:spcBef>
            </a:pPr>
            <a:r>
              <a:rPr sz="3400" spc="-260" dirty="0">
                <a:latin typeface="Lucida Sans Unicode"/>
                <a:cs typeface="Lucida Sans Unicode"/>
              </a:rPr>
              <a:t>2.-El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b="1" spc="195" dirty="0">
                <a:latin typeface="Trebuchet MS"/>
                <a:cs typeface="Trebuchet MS"/>
              </a:rPr>
              <a:t>sistema</a:t>
            </a:r>
            <a:r>
              <a:rPr sz="3400" b="1" spc="-265" dirty="0">
                <a:latin typeface="Trebuchet MS"/>
                <a:cs typeface="Trebuchet MS"/>
              </a:rPr>
              <a:t> </a:t>
            </a:r>
            <a:r>
              <a:rPr sz="3400" b="1" spc="70" dirty="0">
                <a:latin typeface="Trebuchet MS"/>
                <a:cs typeface="Trebuchet MS"/>
              </a:rPr>
              <a:t>cognitivo</a:t>
            </a:r>
            <a:r>
              <a:rPr sz="3400" spc="70" dirty="0">
                <a:latin typeface="Lucida Sans Unicode"/>
                <a:cs typeface="Lucida Sans Unicode"/>
              </a:rPr>
              <a:t>,</a:t>
            </a:r>
            <a:r>
              <a:rPr sz="3400" spc="-140" dirty="0">
                <a:latin typeface="Lucida Sans Unicode"/>
                <a:cs typeface="Lucida Sans Unicode"/>
              </a:rPr>
              <a:t> </a:t>
            </a:r>
            <a:r>
              <a:rPr sz="3400" dirty="0">
                <a:latin typeface="Lucida Sans Unicode"/>
                <a:cs typeface="Lucida Sans Unicode"/>
              </a:rPr>
              <a:t>conformado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spc="-75" dirty="0">
                <a:latin typeface="Lucida Sans Unicode"/>
                <a:cs typeface="Lucida Sans Unicode"/>
              </a:rPr>
              <a:t>principalmente</a:t>
            </a:r>
            <a:r>
              <a:rPr sz="3400" spc="-140" dirty="0">
                <a:latin typeface="Lucida Sans Unicode"/>
                <a:cs typeface="Lucida Sans Unicode"/>
              </a:rPr>
              <a:t> </a:t>
            </a:r>
            <a:r>
              <a:rPr sz="3400" spc="-5" dirty="0">
                <a:latin typeface="Lucida Sans Unicode"/>
                <a:cs typeface="Lucida Sans Unicode"/>
              </a:rPr>
              <a:t>por</a:t>
            </a:r>
            <a:r>
              <a:rPr sz="3400" spc="-140" dirty="0">
                <a:latin typeface="Lucida Sans Unicode"/>
                <a:cs typeface="Lucida Sans Unicode"/>
              </a:rPr>
              <a:t> </a:t>
            </a:r>
            <a:r>
              <a:rPr sz="3400" spc="-170" dirty="0">
                <a:latin typeface="Lucida Sans Unicode"/>
                <a:cs typeface="Lucida Sans Unicode"/>
              </a:rPr>
              <a:t>el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spc="-110" dirty="0">
                <a:latin typeface="Lucida Sans Unicode"/>
                <a:cs typeface="Lucida Sans Unicode"/>
              </a:rPr>
              <a:t>denominado</a:t>
            </a:r>
            <a:r>
              <a:rPr sz="3400" spc="-140" dirty="0">
                <a:latin typeface="Lucida Sans Unicode"/>
                <a:cs typeface="Lucida Sans Unicode"/>
              </a:rPr>
              <a:t> </a:t>
            </a:r>
            <a:r>
              <a:rPr sz="3400" spc="-25" dirty="0">
                <a:latin typeface="Lucida Sans Unicode"/>
                <a:cs typeface="Lucida Sans Unicode"/>
              </a:rPr>
              <a:t>circuito </a:t>
            </a:r>
            <a:r>
              <a:rPr sz="3400" spc="-1060" dirty="0">
                <a:latin typeface="Lucida Sans Unicode"/>
                <a:cs typeface="Lucida Sans Unicode"/>
              </a:rPr>
              <a:t> </a:t>
            </a:r>
            <a:r>
              <a:rPr sz="3400" spc="70" dirty="0">
                <a:latin typeface="Lucida Sans Unicode"/>
                <a:cs typeface="Lucida Sans Unicode"/>
              </a:rPr>
              <a:t>PTO</a:t>
            </a:r>
            <a:r>
              <a:rPr sz="3400" spc="-160" dirty="0">
                <a:latin typeface="Lucida Sans Unicode"/>
                <a:cs typeface="Lucida Sans Unicode"/>
              </a:rPr>
              <a:t> </a:t>
            </a:r>
            <a:r>
              <a:rPr sz="3400" spc="-75" dirty="0">
                <a:latin typeface="Lucida Sans Unicode"/>
                <a:cs typeface="Lucida Sans Unicode"/>
              </a:rPr>
              <a:t>(parieto-temporo-occipital).</a:t>
            </a:r>
            <a:endParaRPr sz="3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450">
              <a:latin typeface="Lucida Sans Unicode"/>
              <a:cs typeface="Lucida Sans Unicode"/>
            </a:endParaRPr>
          </a:p>
          <a:p>
            <a:pPr marL="12700" marR="1684655">
              <a:lnSpc>
                <a:spcPct val="130500"/>
              </a:lnSpc>
            </a:pPr>
            <a:r>
              <a:rPr sz="3400" spc="-305" dirty="0">
                <a:latin typeface="Lucida Sans Unicode"/>
                <a:cs typeface="Lucida Sans Unicode"/>
              </a:rPr>
              <a:t>3.-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140" dirty="0">
                <a:latin typeface="Lucida Sans Unicode"/>
                <a:cs typeface="Lucida Sans Unicode"/>
              </a:rPr>
              <a:t>El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b="1" spc="195" dirty="0">
                <a:latin typeface="Trebuchet MS"/>
                <a:cs typeface="Trebuchet MS"/>
              </a:rPr>
              <a:t>sistema</a:t>
            </a:r>
            <a:r>
              <a:rPr sz="3400" b="1" spc="-270" dirty="0">
                <a:latin typeface="Trebuchet MS"/>
                <a:cs typeface="Trebuchet MS"/>
              </a:rPr>
              <a:t> </a:t>
            </a:r>
            <a:r>
              <a:rPr sz="3400" b="1" spc="80" dirty="0">
                <a:latin typeface="Trebuchet MS"/>
                <a:cs typeface="Trebuchet MS"/>
              </a:rPr>
              <a:t>expresivo</a:t>
            </a:r>
            <a:r>
              <a:rPr sz="3400" spc="80" dirty="0">
                <a:latin typeface="Lucida Sans Unicode"/>
                <a:cs typeface="Lucida Sans Unicode"/>
              </a:rPr>
              <a:t>,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45" dirty="0">
                <a:latin typeface="Lucida Sans Unicode"/>
                <a:cs typeface="Lucida Sans Unicode"/>
              </a:rPr>
              <a:t>relacionado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spc="-30" dirty="0">
                <a:latin typeface="Lucida Sans Unicode"/>
                <a:cs typeface="Lucida Sans Unicode"/>
              </a:rPr>
              <a:t>con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100" dirty="0">
                <a:latin typeface="Lucida Sans Unicode"/>
                <a:cs typeface="Lucida Sans Unicode"/>
              </a:rPr>
              <a:t>las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spc="80" dirty="0">
                <a:latin typeface="Lucida Sans Unicode"/>
                <a:cs typeface="Lucida Sans Unicode"/>
              </a:rPr>
              <a:t>áreas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10" dirty="0">
                <a:latin typeface="Lucida Sans Unicode"/>
                <a:cs typeface="Lucida Sans Unicode"/>
              </a:rPr>
              <a:t>de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spc="-90" dirty="0">
                <a:latin typeface="Lucida Sans Unicode"/>
                <a:cs typeface="Lucida Sans Unicode"/>
              </a:rPr>
              <a:t>función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60" dirty="0">
                <a:latin typeface="Lucida Sans Unicode"/>
                <a:cs typeface="Lucida Sans Unicode"/>
              </a:rPr>
              <a:t>ejecutiva, </a:t>
            </a:r>
            <a:r>
              <a:rPr sz="3400" spc="-1060" dirty="0">
                <a:latin typeface="Lucida Sans Unicode"/>
                <a:cs typeface="Lucida Sans Unicode"/>
              </a:rPr>
              <a:t> </a:t>
            </a:r>
            <a:r>
              <a:rPr sz="3400" spc="-45" dirty="0">
                <a:latin typeface="Lucida Sans Unicode"/>
                <a:cs typeface="Lucida Sans Unicode"/>
              </a:rPr>
              <a:t>articulación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-10" dirty="0">
                <a:latin typeface="Lucida Sans Unicode"/>
                <a:cs typeface="Lucida Sans Unicode"/>
              </a:rPr>
              <a:t>de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-135" dirty="0">
                <a:latin typeface="Lucida Sans Unicode"/>
                <a:cs typeface="Lucida Sans Unicode"/>
              </a:rPr>
              <a:t>lenguaje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100" dirty="0">
                <a:latin typeface="Lucida Sans Unicode"/>
                <a:cs typeface="Lucida Sans Unicode"/>
              </a:rPr>
              <a:t>y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-165" dirty="0">
                <a:latin typeface="Lucida Sans Unicode"/>
                <a:cs typeface="Lucida Sans Unicode"/>
              </a:rPr>
              <a:t>homúnculo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50" dirty="0">
                <a:latin typeface="Lucida Sans Unicode"/>
                <a:cs typeface="Lucida Sans Unicode"/>
              </a:rPr>
              <a:t>motor,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45" dirty="0">
                <a:latin typeface="Lucida Sans Unicode"/>
                <a:cs typeface="Lucida Sans Unicode"/>
              </a:rPr>
              <a:t>entre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5" dirty="0">
                <a:latin typeface="Lucida Sans Unicode"/>
                <a:cs typeface="Lucida Sans Unicode"/>
              </a:rPr>
              <a:t>otras.</a:t>
            </a:r>
            <a:endParaRPr sz="3400">
              <a:latin typeface="Lucida Sans Unicode"/>
              <a:cs typeface="Lucida Sans Unicode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999307" y="7519618"/>
            <a:ext cx="2659253" cy="238766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2879921" cy="324147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44017" y="7942680"/>
            <a:ext cx="2243982" cy="234431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7597158"/>
            <a:ext cx="1624834" cy="268984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92509" y="181570"/>
            <a:ext cx="1995489" cy="345456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06716" y="3380056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06716" y="4227781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06716" y="5075506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06716" y="5923231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72299" y="3442661"/>
            <a:ext cx="1272030" cy="119248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546274" y="1682060"/>
            <a:ext cx="15195550" cy="586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74715" marR="203200" indent="-5764530">
              <a:lnSpc>
                <a:spcPct val="115799"/>
              </a:lnSpc>
              <a:spcBef>
                <a:spcPts val="100"/>
              </a:spcBef>
            </a:pPr>
            <a:r>
              <a:rPr sz="3400" spc="25" dirty="0">
                <a:latin typeface="Lucida Sans Unicode"/>
                <a:cs typeface="Lucida Sans Unicode"/>
              </a:rPr>
              <a:t>Es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15" dirty="0">
                <a:latin typeface="Lucida Sans Unicode"/>
                <a:cs typeface="Lucida Sans Unicode"/>
              </a:rPr>
              <a:t>necesario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35" dirty="0">
                <a:latin typeface="Lucida Sans Unicode"/>
                <a:cs typeface="Lucida Sans Unicode"/>
              </a:rPr>
              <a:t>saber</a:t>
            </a:r>
            <a:r>
              <a:rPr sz="3400" spc="-150" dirty="0">
                <a:latin typeface="Lucida Sans Unicode"/>
                <a:cs typeface="Lucida Sans Unicode"/>
              </a:rPr>
              <a:t> que,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spc="85" dirty="0">
                <a:latin typeface="Lucida Sans Unicode"/>
                <a:cs typeface="Lucida Sans Unicode"/>
              </a:rPr>
              <a:t>para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30" dirty="0">
                <a:latin typeface="Lucida Sans Unicode"/>
                <a:cs typeface="Lucida Sans Unicode"/>
              </a:rPr>
              <a:t>aprender,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25" dirty="0">
                <a:latin typeface="Lucida Sans Unicode"/>
                <a:cs typeface="Lucida Sans Unicode"/>
              </a:rPr>
              <a:t>necesitamos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10" dirty="0">
                <a:latin typeface="Lucida Sans Unicode"/>
                <a:cs typeface="Lucida Sans Unicode"/>
              </a:rPr>
              <a:t>de</a:t>
            </a:r>
            <a:r>
              <a:rPr sz="3400" spc="-145" dirty="0">
                <a:latin typeface="Lucida Sans Unicode"/>
                <a:cs typeface="Lucida Sans Unicode"/>
              </a:rPr>
              <a:t> </a:t>
            </a:r>
            <a:r>
              <a:rPr sz="3400" spc="70" dirty="0">
                <a:latin typeface="Lucida Sans Unicode"/>
                <a:cs typeface="Lucida Sans Unicode"/>
              </a:rPr>
              <a:t>cuatro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114" dirty="0">
                <a:latin typeface="Lucida Sans Unicode"/>
                <a:cs typeface="Lucida Sans Unicode"/>
              </a:rPr>
              <a:t>factores </a:t>
            </a:r>
            <a:r>
              <a:rPr sz="3400" spc="-1060" dirty="0">
                <a:latin typeface="Lucida Sans Unicode"/>
                <a:cs typeface="Lucida Sans Unicode"/>
              </a:rPr>
              <a:t> </a:t>
            </a:r>
            <a:r>
              <a:rPr sz="3400" spc="-70" dirty="0">
                <a:latin typeface="Lucida Sans Unicode"/>
                <a:cs typeface="Lucida Sans Unicode"/>
              </a:rPr>
              <a:t>fundamentales:</a:t>
            </a:r>
            <a:endParaRPr sz="3400">
              <a:latin typeface="Lucida Sans Unicode"/>
              <a:cs typeface="Lucida Sans Unicode"/>
            </a:endParaRPr>
          </a:p>
          <a:p>
            <a:pPr marL="337185">
              <a:lnSpc>
                <a:spcPct val="100000"/>
              </a:lnSpc>
              <a:spcBef>
                <a:spcPts val="1620"/>
              </a:spcBef>
            </a:pPr>
            <a:r>
              <a:rPr sz="3400" spc="-100" dirty="0">
                <a:latin typeface="Lucida Sans Unicode"/>
                <a:cs typeface="Lucida Sans Unicode"/>
              </a:rPr>
              <a:t>Inteligencia</a:t>
            </a:r>
            <a:endParaRPr sz="3400">
              <a:latin typeface="Lucida Sans Unicode"/>
              <a:cs typeface="Lucida Sans Unicode"/>
            </a:endParaRPr>
          </a:p>
          <a:p>
            <a:pPr marL="337185" marR="8906510">
              <a:lnSpc>
                <a:spcPct val="163600"/>
              </a:lnSpc>
            </a:pPr>
            <a:r>
              <a:rPr sz="3400" spc="-60" dirty="0">
                <a:latin typeface="Lucida Sans Unicode"/>
                <a:cs typeface="Lucida Sans Unicode"/>
              </a:rPr>
              <a:t>Conocimientos </a:t>
            </a:r>
            <a:r>
              <a:rPr sz="3400" spc="-50" dirty="0">
                <a:latin typeface="Lucida Sans Unicode"/>
                <a:cs typeface="Lucida Sans Unicode"/>
              </a:rPr>
              <a:t>previos </a:t>
            </a:r>
            <a:r>
              <a:rPr sz="3400" spc="-45" dirty="0">
                <a:latin typeface="Lucida Sans Unicode"/>
                <a:cs typeface="Lucida Sans Unicode"/>
              </a:rPr>
              <a:t> </a:t>
            </a:r>
            <a:r>
              <a:rPr sz="3400" spc="110" dirty="0">
                <a:latin typeface="Lucida Sans Unicode"/>
                <a:cs typeface="Lucida Sans Unicode"/>
              </a:rPr>
              <a:t>E</a:t>
            </a:r>
            <a:r>
              <a:rPr sz="3400" spc="-430" dirty="0">
                <a:latin typeface="Lucida Sans Unicode"/>
                <a:cs typeface="Lucida Sans Unicode"/>
              </a:rPr>
              <a:t>x</a:t>
            </a:r>
            <a:r>
              <a:rPr sz="3400" spc="-75" dirty="0">
                <a:latin typeface="Lucida Sans Unicode"/>
                <a:cs typeface="Lucida Sans Unicode"/>
              </a:rPr>
              <a:t>p</a:t>
            </a:r>
            <a:r>
              <a:rPr sz="3400" spc="50" dirty="0">
                <a:latin typeface="Lucida Sans Unicode"/>
                <a:cs typeface="Lucida Sans Unicode"/>
              </a:rPr>
              <a:t>e</a:t>
            </a:r>
            <a:r>
              <a:rPr sz="3400" spc="110" dirty="0">
                <a:latin typeface="Lucida Sans Unicode"/>
                <a:cs typeface="Lucida Sans Unicode"/>
              </a:rPr>
              <a:t>r</a:t>
            </a:r>
            <a:r>
              <a:rPr sz="3400" spc="-330" dirty="0">
                <a:latin typeface="Lucida Sans Unicode"/>
                <a:cs typeface="Lucida Sans Unicode"/>
              </a:rPr>
              <a:t>i</a:t>
            </a:r>
            <a:r>
              <a:rPr sz="3400" spc="50" dirty="0">
                <a:latin typeface="Lucida Sans Unicode"/>
                <a:cs typeface="Lucida Sans Unicode"/>
              </a:rPr>
              <a:t>e</a:t>
            </a:r>
            <a:r>
              <a:rPr sz="3400" spc="-235" dirty="0">
                <a:latin typeface="Lucida Sans Unicode"/>
                <a:cs typeface="Lucida Sans Unicode"/>
              </a:rPr>
              <a:t>n</a:t>
            </a:r>
            <a:r>
              <a:rPr sz="3400" spc="200" dirty="0">
                <a:latin typeface="Lucida Sans Unicode"/>
                <a:cs typeface="Lucida Sans Unicode"/>
              </a:rPr>
              <a:t>c</a:t>
            </a:r>
            <a:r>
              <a:rPr sz="3400" spc="-330" dirty="0">
                <a:latin typeface="Lucida Sans Unicode"/>
                <a:cs typeface="Lucida Sans Unicode"/>
              </a:rPr>
              <a:t>i</a:t>
            </a:r>
            <a:r>
              <a:rPr sz="3400" spc="155" dirty="0">
                <a:latin typeface="Lucida Sans Unicode"/>
                <a:cs typeface="Lucida Sans Unicode"/>
              </a:rPr>
              <a:t>a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-420" dirty="0">
                <a:latin typeface="Lucida Sans Unicode"/>
                <a:cs typeface="Lucida Sans Unicode"/>
              </a:rPr>
              <a:t>: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-65" dirty="0">
                <a:latin typeface="Lucida Sans Unicode"/>
                <a:cs typeface="Lucida Sans Unicode"/>
              </a:rPr>
              <a:t>s</a:t>
            </a:r>
            <a:r>
              <a:rPr sz="3400" spc="150" dirty="0">
                <a:latin typeface="Lucida Sans Unicode"/>
                <a:cs typeface="Lucida Sans Unicode"/>
              </a:rPr>
              <a:t>a</a:t>
            </a:r>
            <a:r>
              <a:rPr sz="3400" spc="-75" dirty="0">
                <a:latin typeface="Lucida Sans Unicode"/>
                <a:cs typeface="Lucida Sans Unicode"/>
              </a:rPr>
              <a:t>b</a:t>
            </a:r>
            <a:r>
              <a:rPr sz="3400" spc="50" dirty="0">
                <a:latin typeface="Lucida Sans Unicode"/>
                <a:cs typeface="Lucida Sans Unicode"/>
              </a:rPr>
              <a:t>e</a:t>
            </a:r>
            <a:r>
              <a:rPr sz="3400" spc="114" dirty="0">
                <a:latin typeface="Lucida Sans Unicode"/>
                <a:cs typeface="Lucida Sans Unicode"/>
              </a:rPr>
              <a:t>r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150" dirty="0">
                <a:latin typeface="Lucida Sans Unicode"/>
                <a:cs typeface="Lucida Sans Unicode"/>
              </a:rPr>
              <a:t>a</a:t>
            </a:r>
            <a:r>
              <a:rPr sz="3400" spc="-75" dirty="0">
                <a:latin typeface="Lucida Sans Unicode"/>
                <a:cs typeface="Lucida Sans Unicode"/>
              </a:rPr>
              <a:t>p</a:t>
            </a:r>
            <a:r>
              <a:rPr sz="3400" spc="110" dirty="0">
                <a:latin typeface="Lucida Sans Unicode"/>
                <a:cs typeface="Lucida Sans Unicode"/>
              </a:rPr>
              <a:t>r</a:t>
            </a:r>
            <a:r>
              <a:rPr sz="3400" spc="50" dirty="0">
                <a:latin typeface="Lucida Sans Unicode"/>
                <a:cs typeface="Lucida Sans Unicode"/>
              </a:rPr>
              <a:t>e</a:t>
            </a:r>
            <a:r>
              <a:rPr sz="3400" spc="-235" dirty="0">
                <a:latin typeface="Lucida Sans Unicode"/>
                <a:cs typeface="Lucida Sans Unicode"/>
              </a:rPr>
              <a:t>n</a:t>
            </a:r>
            <a:r>
              <a:rPr sz="3400" spc="-75" dirty="0">
                <a:latin typeface="Lucida Sans Unicode"/>
                <a:cs typeface="Lucida Sans Unicode"/>
              </a:rPr>
              <a:t>d</a:t>
            </a:r>
            <a:r>
              <a:rPr sz="3400" spc="50" dirty="0">
                <a:latin typeface="Lucida Sans Unicode"/>
                <a:cs typeface="Lucida Sans Unicode"/>
              </a:rPr>
              <a:t>e</a:t>
            </a:r>
            <a:r>
              <a:rPr sz="3400" spc="100" dirty="0">
                <a:latin typeface="Lucida Sans Unicode"/>
                <a:cs typeface="Lucida Sans Unicode"/>
              </a:rPr>
              <a:t>r  </a:t>
            </a:r>
            <a:r>
              <a:rPr sz="3400" spc="40" dirty="0">
                <a:latin typeface="Lucida Sans Unicode"/>
                <a:cs typeface="Lucida Sans Unicode"/>
              </a:rPr>
              <a:t>M</a:t>
            </a:r>
            <a:r>
              <a:rPr sz="3400" spc="-60" dirty="0">
                <a:latin typeface="Lucida Sans Unicode"/>
                <a:cs typeface="Lucida Sans Unicode"/>
              </a:rPr>
              <a:t>o</a:t>
            </a:r>
            <a:r>
              <a:rPr sz="3400" spc="254" dirty="0">
                <a:latin typeface="Lucida Sans Unicode"/>
                <a:cs typeface="Lucida Sans Unicode"/>
              </a:rPr>
              <a:t>t</a:t>
            </a:r>
            <a:r>
              <a:rPr sz="3400" spc="-330" dirty="0">
                <a:latin typeface="Lucida Sans Unicode"/>
                <a:cs typeface="Lucida Sans Unicode"/>
              </a:rPr>
              <a:t>i</a:t>
            </a:r>
            <a:r>
              <a:rPr sz="3400" spc="-5" dirty="0">
                <a:latin typeface="Lucida Sans Unicode"/>
                <a:cs typeface="Lucida Sans Unicode"/>
              </a:rPr>
              <a:t>v</a:t>
            </a:r>
            <a:r>
              <a:rPr sz="3400" spc="150" dirty="0">
                <a:latin typeface="Lucida Sans Unicode"/>
                <a:cs typeface="Lucida Sans Unicode"/>
              </a:rPr>
              <a:t>a</a:t>
            </a:r>
            <a:r>
              <a:rPr sz="3400" spc="200" dirty="0">
                <a:latin typeface="Lucida Sans Unicode"/>
                <a:cs typeface="Lucida Sans Unicode"/>
              </a:rPr>
              <a:t>c</a:t>
            </a:r>
            <a:r>
              <a:rPr sz="3400" spc="-330" dirty="0">
                <a:latin typeface="Lucida Sans Unicode"/>
                <a:cs typeface="Lucida Sans Unicode"/>
              </a:rPr>
              <a:t>i</a:t>
            </a:r>
            <a:r>
              <a:rPr sz="3400" spc="-60" dirty="0">
                <a:latin typeface="Lucida Sans Unicode"/>
                <a:cs typeface="Lucida Sans Unicode"/>
              </a:rPr>
              <a:t>ó</a:t>
            </a:r>
            <a:r>
              <a:rPr sz="3400" spc="-229" dirty="0">
                <a:latin typeface="Lucida Sans Unicode"/>
                <a:cs typeface="Lucida Sans Unicode"/>
              </a:rPr>
              <a:t>n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-420" dirty="0">
                <a:latin typeface="Lucida Sans Unicode"/>
                <a:cs typeface="Lucida Sans Unicode"/>
              </a:rPr>
              <a:t>: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-75" dirty="0">
                <a:latin typeface="Lucida Sans Unicode"/>
                <a:cs typeface="Lucida Sans Unicode"/>
              </a:rPr>
              <a:t>q</a:t>
            </a:r>
            <a:r>
              <a:rPr sz="3400" spc="-235" dirty="0">
                <a:latin typeface="Lucida Sans Unicode"/>
                <a:cs typeface="Lucida Sans Unicode"/>
              </a:rPr>
              <a:t>u</a:t>
            </a:r>
            <a:r>
              <a:rPr sz="3400" spc="50" dirty="0">
                <a:latin typeface="Lucida Sans Unicode"/>
                <a:cs typeface="Lucida Sans Unicode"/>
              </a:rPr>
              <a:t>e</a:t>
            </a:r>
            <a:r>
              <a:rPr sz="3400" spc="110" dirty="0">
                <a:latin typeface="Lucida Sans Unicode"/>
                <a:cs typeface="Lucida Sans Unicode"/>
              </a:rPr>
              <a:t>r</a:t>
            </a:r>
            <a:r>
              <a:rPr sz="3400" spc="50" dirty="0">
                <a:latin typeface="Lucida Sans Unicode"/>
                <a:cs typeface="Lucida Sans Unicode"/>
              </a:rPr>
              <a:t>e</a:t>
            </a:r>
            <a:r>
              <a:rPr sz="3400" spc="114" dirty="0">
                <a:latin typeface="Lucida Sans Unicode"/>
                <a:cs typeface="Lucida Sans Unicode"/>
              </a:rPr>
              <a:t>r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150" dirty="0">
                <a:latin typeface="Lucida Sans Unicode"/>
                <a:cs typeface="Lucida Sans Unicode"/>
              </a:rPr>
              <a:t>a</a:t>
            </a:r>
            <a:r>
              <a:rPr sz="3400" spc="-75" dirty="0">
                <a:latin typeface="Lucida Sans Unicode"/>
                <a:cs typeface="Lucida Sans Unicode"/>
              </a:rPr>
              <a:t>p</a:t>
            </a:r>
            <a:r>
              <a:rPr sz="3400" spc="110" dirty="0">
                <a:latin typeface="Lucida Sans Unicode"/>
                <a:cs typeface="Lucida Sans Unicode"/>
              </a:rPr>
              <a:t>r</a:t>
            </a:r>
            <a:r>
              <a:rPr sz="3400" spc="50" dirty="0">
                <a:latin typeface="Lucida Sans Unicode"/>
                <a:cs typeface="Lucida Sans Unicode"/>
              </a:rPr>
              <a:t>e</a:t>
            </a:r>
            <a:r>
              <a:rPr sz="3400" spc="-235" dirty="0">
                <a:latin typeface="Lucida Sans Unicode"/>
                <a:cs typeface="Lucida Sans Unicode"/>
              </a:rPr>
              <a:t>n</a:t>
            </a:r>
            <a:r>
              <a:rPr sz="3400" spc="-75" dirty="0">
                <a:latin typeface="Lucida Sans Unicode"/>
                <a:cs typeface="Lucida Sans Unicode"/>
              </a:rPr>
              <a:t>d</a:t>
            </a:r>
            <a:r>
              <a:rPr sz="3400" spc="50" dirty="0">
                <a:latin typeface="Lucida Sans Unicode"/>
                <a:cs typeface="Lucida Sans Unicode"/>
              </a:rPr>
              <a:t>e</a:t>
            </a:r>
            <a:r>
              <a:rPr sz="3400" spc="114" dirty="0">
                <a:latin typeface="Lucida Sans Unicode"/>
                <a:cs typeface="Lucida Sans Unicode"/>
              </a:rPr>
              <a:t>r</a:t>
            </a:r>
            <a:endParaRPr sz="3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3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400" spc="40" dirty="0">
                <a:latin typeface="Lucida Sans Unicode"/>
                <a:cs typeface="Lucida Sans Unicode"/>
              </a:rPr>
              <a:t>La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-100" dirty="0">
                <a:latin typeface="Lucida Sans Unicode"/>
                <a:cs typeface="Lucida Sans Unicode"/>
              </a:rPr>
              <a:t>inteligencia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100" dirty="0">
                <a:latin typeface="Lucida Sans Unicode"/>
                <a:cs typeface="Lucida Sans Unicode"/>
              </a:rPr>
              <a:t>y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170" dirty="0">
                <a:latin typeface="Lucida Sans Unicode"/>
                <a:cs typeface="Lucida Sans Unicode"/>
              </a:rPr>
              <a:t>los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70" dirty="0">
                <a:latin typeface="Lucida Sans Unicode"/>
                <a:cs typeface="Lucida Sans Unicode"/>
              </a:rPr>
              <a:t>conocimientos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50" dirty="0">
                <a:latin typeface="Lucida Sans Unicode"/>
                <a:cs typeface="Lucida Sans Unicode"/>
              </a:rPr>
              <a:t>previos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5" dirty="0">
                <a:latin typeface="Lucida Sans Unicode"/>
                <a:cs typeface="Lucida Sans Unicode"/>
              </a:rPr>
              <a:t>se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60" dirty="0">
                <a:latin typeface="Lucida Sans Unicode"/>
                <a:cs typeface="Lucida Sans Unicode"/>
              </a:rPr>
              <a:t>relacionan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30" dirty="0">
                <a:latin typeface="Lucida Sans Unicode"/>
                <a:cs typeface="Lucida Sans Unicode"/>
              </a:rPr>
              <a:t>con</a:t>
            </a:r>
            <a:r>
              <a:rPr sz="3400" spc="-150" dirty="0">
                <a:latin typeface="Lucida Sans Unicode"/>
                <a:cs typeface="Lucida Sans Unicode"/>
              </a:rPr>
              <a:t> </a:t>
            </a:r>
            <a:r>
              <a:rPr sz="3400" spc="-114" dirty="0">
                <a:latin typeface="Lucida Sans Unicode"/>
                <a:cs typeface="Lucida Sans Unicode"/>
              </a:rPr>
              <a:t>la</a:t>
            </a:r>
            <a:r>
              <a:rPr sz="3400" spc="-155" dirty="0">
                <a:latin typeface="Lucida Sans Unicode"/>
                <a:cs typeface="Lucida Sans Unicode"/>
              </a:rPr>
              <a:t> </a:t>
            </a:r>
            <a:r>
              <a:rPr sz="3400" spc="-100" dirty="0">
                <a:latin typeface="Lucida Sans Unicode"/>
                <a:cs typeface="Lucida Sans Unicode"/>
              </a:rPr>
              <a:t>experiencia.</a:t>
            </a:r>
            <a:endParaRPr sz="3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5152" y="2795242"/>
            <a:ext cx="9142847" cy="749175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8118" y="4878804"/>
            <a:ext cx="6810374" cy="51720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51347" y="665957"/>
            <a:ext cx="14997430" cy="4225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0970" marR="132715" indent="-635" algn="ctr">
              <a:lnSpc>
                <a:spcPct val="115799"/>
              </a:lnSpc>
              <a:spcBef>
                <a:spcPts val="100"/>
              </a:spcBef>
            </a:pPr>
            <a:r>
              <a:rPr sz="3400" spc="204" dirty="0">
                <a:latin typeface="Trebuchet MS"/>
                <a:cs typeface="Trebuchet MS"/>
              </a:rPr>
              <a:t>Por </a:t>
            </a:r>
            <a:r>
              <a:rPr sz="3400" spc="195" dirty="0">
                <a:latin typeface="Trebuchet MS"/>
                <a:cs typeface="Trebuchet MS"/>
              </a:rPr>
              <a:t>otro </a:t>
            </a:r>
            <a:r>
              <a:rPr sz="3400" spc="-60" dirty="0">
                <a:latin typeface="Trebuchet MS"/>
                <a:cs typeface="Trebuchet MS"/>
              </a:rPr>
              <a:t>lado, </a:t>
            </a:r>
            <a:r>
              <a:rPr sz="3400" spc="-80" dirty="0">
                <a:latin typeface="Trebuchet MS"/>
                <a:cs typeface="Trebuchet MS"/>
              </a:rPr>
              <a:t>la </a:t>
            </a:r>
            <a:r>
              <a:rPr sz="3400" b="1" spc="50" dirty="0">
                <a:latin typeface="Arial"/>
                <a:cs typeface="Arial"/>
              </a:rPr>
              <a:t>enseñanza </a:t>
            </a:r>
            <a:r>
              <a:rPr sz="3400" spc="195" dirty="0">
                <a:latin typeface="Trebuchet MS"/>
                <a:cs typeface="Trebuchet MS"/>
              </a:rPr>
              <a:t>es </a:t>
            </a:r>
            <a:r>
              <a:rPr sz="3400" spc="90" dirty="0">
                <a:latin typeface="Trebuchet MS"/>
                <a:cs typeface="Trebuchet MS"/>
              </a:rPr>
              <a:t>una </a:t>
            </a:r>
            <a:r>
              <a:rPr sz="3400" spc="130" dirty="0">
                <a:latin typeface="Trebuchet MS"/>
                <a:cs typeface="Trebuchet MS"/>
              </a:rPr>
              <a:t>de </a:t>
            </a:r>
            <a:r>
              <a:rPr sz="3400" spc="45" dirty="0">
                <a:latin typeface="Trebuchet MS"/>
                <a:cs typeface="Trebuchet MS"/>
              </a:rPr>
              <a:t>las </a:t>
            </a:r>
            <a:r>
              <a:rPr sz="3400" spc="220" dirty="0">
                <a:latin typeface="Trebuchet MS"/>
                <a:cs typeface="Trebuchet MS"/>
              </a:rPr>
              <a:t>formas </a:t>
            </a:r>
            <a:r>
              <a:rPr sz="3400" spc="130" dirty="0">
                <a:latin typeface="Trebuchet MS"/>
                <a:cs typeface="Trebuchet MS"/>
              </a:rPr>
              <a:t>de </a:t>
            </a:r>
            <a:r>
              <a:rPr sz="3400" spc="125" dirty="0">
                <a:latin typeface="Trebuchet MS"/>
                <a:cs typeface="Trebuchet MS"/>
              </a:rPr>
              <a:t>lograr </a:t>
            </a:r>
            <a:r>
              <a:rPr sz="3400" spc="40" dirty="0">
                <a:latin typeface="Trebuchet MS"/>
                <a:cs typeface="Trebuchet MS"/>
              </a:rPr>
              <a:t>adquirir </a:t>
            </a:r>
            <a:r>
              <a:rPr sz="3400" spc="45" dirty="0">
                <a:latin typeface="Trebuchet MS"/>
                <a:cs typeface="Trebuchet MS"/>
              </a:rPr>
              <a:t> </a:t>
            </a:r>
            <a:r>
              <a:rPr sz="3400" spc="95" dirty="0">
                <a:latin typeface="Trebuchet MS"/>
                <a:cs typeface="Trebuchet MS"/>
              </a:rPr>
              <a:t>conocimientos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135" dirty="0">
                <a:latin typeface="Trebuchet MS"/>
                <a:cs typeface="Trebuchet MS"/>
              </a:rPr>
              <a:t>necesarios</a:t>
            </a:r>
            <a:r>
              <a:rPr sz="3400" spc="-85" dirty="0">
                <a:latin typeface="Trebuchet MS"/>
                <a:cs typeface="Trebuchet MS"/>
              </a:rPr>
              <a:t> </a:t>
            </a:r>
            <a:r>
              <a:rPr sz="3400" spc="55" dirty="0">
                <a:latin typeface="Trebuchet MS"/>
                <a:cs typeface="Trebuchet MS"/>
              </a:rPr>
              <a:t>en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-160" dirty="0">
                <a:latin typeface="Trebuchet MS"/>
                <a:cs typeface="Trebuchet MS"/>
              </a:rPr>
              <a:t>el</a:t>
            </a:r>
            <a:r>
              <a:rPr sz="3400" spc="-85" dirty="0">
                <a:latin typeface="Trebuchet MS"/>
                <a:cs typeface="Trebuchet MS"/>
              </a:rPr>
              <a:t> </a:t>
            </a:r>
            <a:r>
              <a:rPr sz="3400" spc="200" dirty="0">
                <a:latin typeface="Trebuchet MS"/>
                <a:cs typeface="Trebuchet MS"/>
              </a:rPr>
              <a:t>proceso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130" dirty="0">
                <a:latin typeface="Trebuchet MS"/>
                <a:cs typeface="Trebuchet MS"/>
              </a:rPr>
              <a:t>de</a:t>
            </a:r>
            <a:r>
              <a:rPr sz="3400" spc="-85" dirty="0">
                <a:latin typeface="Trebuchet MS"/>
                <a:cs typeface="Trebuchet MS"/>
              </a:rPr>
              <a:t> </a:t>
            </a:r>
            <a:r>
              <a:rPr sz="3400" spc="30" dirty="0">
                <a:latin typeface="Trebuchet MS"/>
                <a:cs typeface="Trebuchet MS"/>
              </a:rPr>
              <a:t>aprendizaje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-30" dirty="0">
                <a:latin typeface="Trebuchet MS"/>
                <a:cs typeface="Trebuchet MS"/>
              </a:rPr>
              <a:t>(González,</a:t>
            </a:r>
            <a:r>
              <a:rPr sz="3400" spc="-85" dirty="0">
                <a:latin typeface="Trebuchet MS"/>
                <a:cs typeface="Trebuchet MS"/>
              </a:rPr>
              <a:t> </a:t>
            </a:r>
            <a:r>
              <a:rPr sz="3400" spc="5" dirty="0">
                <a:latin typeface="Trebuchet MS"/>
                <a:cs typeface="Trebuchet MS"/>
              </a:rPr>
              <a:t>2010).</a:t>
            </a:r>
            <a:endParaRPr sz="3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050">
              <a:latin typeface="Trebuchet MS"/>
              <a:cs typeface="Trebuchet MS"/>
            </a:endParaRPr>
          </a:p>
          <a:p>
            <a:pPr marL="12065" marR="5080" algn="ctr">
              <a:lnSpc>
                <a:spcPct val="115799"/>
              </a:lnSpc>
            </a:pPr>
            <a:r>
              <a:rPr sz="3400" spc="260" dirty="0">
                <a:latin typeface="Trebuchet MS"/>
                <a:cs typeface="Trebuchet MS"/>
              </a:rPr>
              <a:t>Se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50" dirty="0">
                <a:latin typeface="Trebuchet MS"/>
                <a:cs typeface="Trebuchet MS"/>
              </a:rPr>
              <a:t>define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204" dirty="0">
                <a:latin typeface="Trebuchet MS"/>
                <a:cs typeface="Trebuchet MS"/>
              </a:rPr>
              <a:t>como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105" dirty="0">
                <a:latin typeface="Trebuchet MS"/>
                <a:cs typeface="Trebuchet MS"/>
              </a:rPr>
              <a:t>recepción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130" dirty="0">
                <a:latin typeface="Trebuchet MS"/>
                <a:cs typeface="Trebuchet MS"/>
              </a:rPr>
              <a:t>de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95" dirty="0">
                <a:latin typeface="Trebuchet MS"/>
                <a:cs typeface="Trebuchet MS"/>
              </a:rPr>
              <a:t>datos,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95" dirty="0">
                <a:latin typeface="Trebuchet MS"/>
                <a:cs typeface="Trebuchet MS"/>
              </a:rPr>
              <a:t>que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130" dirty="0">
                <a:latin typeface="Trebuchet MS"/>
                <a:cs typeface="Trebuchet MS"/>
              </a:rPr>
              <a:t>supone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20" dirty="0">
                <a:latin typeface="Trebuchet MS"/>
                <a:cs typeface="Trebuchet MS"/>
              </a:rPr>
              <a:t>un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85" dirty="0">
                <a:latin typeface="Trebuchet MS"/>
                <a:cs typeface="Trebuchet MS"/>
              </a:rPr>
              <a:t>reconocimiento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200" dirty="0">
                <a:latin typeface="Trebuchet MS"/>
                <a:cs typeface="Trebuchet MS"/>
              </a:rPr>
              <a:t>y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90" dirty="0">
                <a:latin typeface="Trebuchet MS"/>
                <a:cs typeface="Trebuchet MS"/>
              </a:rPr>
              <a:t>una </a:t>
            </a:r>
            <a:r>
              <a:rPr sz="3400" spc="-1010" dirty="0">
                <a:latin typeface="Trebuchet MS"/>
                <a:cs typeface="Trebuchet MS"/>
              </a:rPr>
              <a:t> </a:t>
            </a:r>
            <a:r>
              <a:rPr sz="3400" spc="80" dirty="0">
                <a:latin typeface="Trebuchet MS"/>
                <a:cs typeface="Trebuchet MS"/>
              </a:rPr>
              <a:t>elaboración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125" dirty="0">
                <a:latin typeface="Trebuchet MS"/>
                <a:cs typeface="Trebuchet MS"/>
              </a:rPr>
              <a:t>semántico-sintáctica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130" dirty="0">
                <a:latin typeface="Trebuchet MS"/>
                <a:cs typeface="Trebuchet MS"/>
              </a:rPr>
              <a:t>de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30" dirty="0">
                <a:latin typeface="Trebuchet MS"/>
                <a:cs typeface="Trebuchet MS"/>
              </a:rPr>
              <a:t>los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75" dirty="0">
                <a:latin typeface="Trebuchet MS"/>
                <a:cs typeface="Trebuchet MS"/>
              </a:rPr>
              <a:t>elementos</a:t>
            </a:r>
            <a:r>
              <a:rPr sz="3400" spc="-85" dirty="0">
                <a:latin typeface="Trebuchet MS"/>
                <a:cs typeface="Trebuchet MS"/>
              </a:rPr>
              <a:t> </a:t>
            </a:r>
            <a:r>
              <a:rPr sz="3400" spc="-50" dirty="0">
                <a:latin typeface="Trebuchet MS"/>
                <a:cs typeface="Trebuchet MS"/>
              </a:rPr>
              <a:t>del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40" dirty="0">
                <a:latin typeface="Trebuchet MS"/>
                <a:cs typeface="Trebuchet MS"/>
              </a:rPr>
              <a:t>mensaje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10" dirty="0">
                <a:latin typeface="Trebuchet MS"/>
                <a:cs typeface="Trebuchet MS"/>
              </a:rPr>
              <a:t>(palabras, </a:t>
            </a:r>
            <a:r>
              <a:rPr sz="3400" spc="-1010" dirty="0">
                <a:latin typeface="Trebuchet MS"/>
                <a:cs typeface="Trebuchet MS"/>
              </a:rPr>
              <a:t> </a:t>
            </a:r>
            <a:r>
              <a:rPr sz="3400" spc="20" dirty="0">
                <a:latin typeface="Trebuchet MS"/>
                <a:cs typeface="Trebuchet MS"/>
              </a:rPr>
              <a:t>iconos,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10" dirty="0">
                <a:latin typeface="Trebuchet MS"/>
                <a:cs typeface="Trebuchet MS"/>
              </a:rPr>
              <a:t>sonido)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130" dirty="0">
                <a:latin typeface="Trebuchet MS"/>
                <a:cs typeface="Trebuchet MS"/>
              </a:rPr>
              <a:t>donde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229" dirty="0">
                <a:latin typeface="Trebuchet MS"/>
                <a:cs typeface="Trebuchet MS"/>
              </a:rPr>
              <a:t>cada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130" dirty="0">
                <a:latin typeface="Trebuchet MS"/>
                <a:cs typeface="Trebuchet MS"/>
              </a:rPr>
              <a:t>sistema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25" dirty="0">
                <a:latin typeface="Trebuchet MS"/>
                <a:cs typeface="Trebuchet MS"/>
              </a:rPr>
              <a:t>simbólico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30" dirty="0">
                <a:latin typeface="Trebuchet MS"/>
                <a:cs typeface="Trebuchet MS"/>
              </a:rPr>
              <a:t>exige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-80" dirty="0">
                <a:latin typeface="Trebuchet MS"/>
                <a:cs typeface="Trebuchet MS"/>
              </a:rPr>
              <a:t>la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165" dirty="0">
                <a:latin typeface="Trebuchet MS"/>
                <a:cs typeface="Trebuchet MS"/>
              </a:rPr>
              <a:t>puesta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55" dirty="0">
                <a:latin typeface="Trebuchet MS"/>
                <a:cs typeface="Trebuchet MS"/>
              </a:rPr>
              <a:t>en</a:t>
            </a:r>
            <a:r>
              <a:rPr sz="3400" spc="-95" dirty="0">
                <a:latin typeface="Trebuchet MS"/>
                <a:cs typeface="Trebuchet MS"/>
              </a:rPr>
              <a:t> </a:t>
            </a:r>
            <a:r>
              <a:rPr sz="3400" spc="110" dirty="0">
                <a:latin typeface="Trebuchet MS"/>
                <a:cs typeface="Trebuchet MS"/>
              </a:rPr>
              <a:t>acción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130" dirty="0">
                <a:latin typeface="Trebuchet MS"/>
                <a:cs typeface="Trebuchet MS"/>
              </a:rPr>
              <a:t>de </a:t>
            </a:r>
            <a:r>
              <a:rPr sz="3400" spc="-1010" dirty="0">
                <a:latin typeface="Trebuchet MS"/>
                <a:cs typeface="Trebuchet MS"/>
              </a:rPr>
              <a:t> </a:t>
            </a:r>
            <a:r>
              <a:rPr sz="3400" spc="80" dirty="0">
                <a:latin typeface="Trebuchet MS"/>
                <a:cs typeface="Trebuchet MS"/>
              </a:rPr>
              <a:t>distintas</a:t>
            </a:r>
            <a:r>
              <a:rPr sz="3400" spc="-105" dirty="0">
                <a:latin typeface="Trebuchet MS"/>
                <a:cs typeface="Trebuchet MS"/>
              </a:rPr>
              <a:t> </a:t>
            </a:r>
            <a:r>
              <a:rPr sz="3400" spc="100" dirty="0">
                <a:latin typeface="Trebuchet MS"/>
                <a:cs typeface="Trebuchet MS"/>
              </a:rPr>
              <a:t>actividades</a:t>
            </a:r>
            <a:r>
              <a:rPr sz="3400" spc="-100" dirty="0">
                <a:latin typeface="Trebuchet MS"/>
                <a:cs typeface="Trebuchet MS"/>
              </a:rPr>
              <a:t> </a:t>
            </a:r>
            <a:r>
              <a:rPr sz="3400" spc="5" dirty="0">
                <a:latin typeface="Trebuchet MS"/>
                <a:cs typeface="Trebuchet MS"/>
              </a:rPr>
              <a:t>mentales.</a:t>
            </a:r>
            <a:endParaRPr sz="3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5152" y="2795242"/>
            <a:ext cx="9143365" cy="7492365"/>
            <a:chOff x="9145152" y="2795242"/>
            <a:chExt cx="9143365" cy="7492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5152" y="2795242"/>
              <a:ext cx="9142847" cy="74917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98528" y="6346658"/>
              <a:ext cx="2657474" cy="319087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43058" y="563990"/>
            <a:ext cx="18004790" cy="46196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sz="3250" spc="-125" dirty="0">
                <a:latin typeface="Trebuchet MS"/>
                <a:cs typeface="Trebuchet MS"/>
              </a:rPr>
              <a:t>El</a:t>
            </a:r>
            <a:r>
              <a:rPr sz="3250" spc="-95" dirty="0">
                <a:latin typeface="Trebuchet MS"/>
                <a:cs typeface="Trebuchet MS"/>
              </a:rPr>
              <a:t> </a:t>
            </a:r>
            <a:r>
              <a:rPr sz="3250" b="1" spc="90" dirty="0">
                <a:latin typeface="Arial"/>
                <a:cs typeface="Arial"/>
              </a:rPr>
              <a:t>aprendizaje</a:t>
            </a:r>
            <a:r>
              <a:rPr sz="3250" b="1" spc="-185" dirty="0">
                <a:latin typeface="Arial"/>
                <a:cs typeface="Arial"/>
              </a:rPr>
              <a:t> </a:t>
            </a:r>
            <a:r>
              <a:rPr sz="3250" spc="200" dirty="0">
                <a:latin typeface="Trebuchet MS"/>
                <a:cs typeface="Trebuchet MS"/>
              </a:rPr>
              <a:t>y</a:t>
            </a:r>
            <a:r>
              <a:rPr sz="3250" spc="-90" dirty="0">
                <a:latin typeface="Trebuchet MS"/>
                <a:cs typeface="Trebuchet MS"/>
              </a:rPr>
              <a:t> </a:t>
            </a:r>
            <a:r>
              <a:rPr sz="3250" spc="-75" dirty="0">
                <a:latin typeface="Trebuchet MS"/>
                <a:cs typeface="Trebuchet MS"/>
              </a:rPr>
              <a:t>la</a:t>
            </a:r>
            <a:r>
              <a:rPr sz="3250" spc="-95" dirty="0">
                <a:latin typeface="Trebuchet MS"/>
                <a:cs typeface="Trebuchet MS"/>
              </a:rPr>
              <a:t> </a:t>
            </a:r>
            <a:r>
              <a:rPr sz="3250" b="1" spc="110" dirty="0">
                <a:latin typeface="Arial"/>
                <a:cs typeface="Arial"/>
              </a:rPr>
              <a:t>conducta</a:t>
            </a:r>
            <a:r>
              <a:rPr sz="3250" b="1" spc="-15" dirty="0">
                <a:latin typeface="Arial"/>
                <a:cs typeface="Arial"/>
              </a:rPr>
              <a:t> </a:t>
            </a:r>
            <a:r>
              <a:rPr sz="3250" spc="95" dirty="0">
                <a:latin typeface="Trebuchet MS"/>
                <a:cs typeface="Trebuchet MS"/>
              </a:rPr>
              <a:t>siempre</a:t>
            </a:r>
            <a:r>
              <a:rPr sz="3250" spc="-95" dirty="0">
                <a:latin typeface="Trebuchet MS"/>
                <a:cs typeface="Trebuchet MS"/>
              </a:rPr>
              <a:t> </a:t>
            </a:r>
            <a:r>
              <a:rPr sz="3250" spc="180" dirty="0">
                <a:latin typeface="Trebuchet MS"/>
                <a:cs typeface="Trebuchet MS"/>
              </a:rPr>
              <a:t>estarán</a:t>
            </a:r>
            <a:r>
              <a:rPr sz="3250" spc="-95" dirty="0">
                <a:latin typeface="Trebuchet MS"/>
                <a:cs typeface="Trebuchet MS"/>
              </a:rPr>
              <a:t> </a:t>
            </a:r>
            <a:r>
              <a:rPr sz="3250" spc="105" dirty="0">
                <a:latin typeface="Trebuchet MS"/>
                <a:cs typeface="Trebuchet MS"/>
              </a:rPr>
              <a:t>relacionadas</a:t>
            </a:r>
            <a:r>
              <a:rPr sz="3250" spc="-90" dirty="0">
                <a:latin typeface="Trebuchet MS"/>
                <a:cs typeface="Trebuchet MS"/>
              </a:rPr>
              <a:t> </a:t>
            </a:r>
            <a:r>
              <a:rPr sz="3250" spc="114" dirty="0">
                <a:latin typeface="Trebuchet MS"/>
                <a:cs typeface="Trebuchet MS"/>
              </a:rPr>
              <a:t>entre</a:t>
            </a:r>
            <a:r>
              <a:rPr sz="3250" spc="-95" dirty="0">
                <a:latin typeface="Trebuchet MS"/>
                <a:cs typeface="Trebuchet MS"/>
              </a:rPr>
              <a:t> </a:t>
            </a:r>
            <a:r>
              <a:rPr sz="3250" spc="-165" dirty="0">
                <a:latin typeface="Trebuchet MS"/>
                <a:cs typeface="Trebuchet MS"/>
              </a:rPr>
              <a:t>si,</a:t>
            </a:r>
            <a:r>
              <a:rPr sz="3250" spc="-90" dirty="0">
                <a:latin typeface="Trebuchet MS"/>
                <a:cs typeface="Trebuchet MS"/>
              </a:rPr>
              <a:t> </a:t>
            </a:r>
            <a:r>
              <a:rPr sz="3250" spc="195" dirty="0">
                <a:latin typeface="Trebuchet MS"/>
                <a:cs typeface="Trebuchet MS"/>
              </a:rPr>
              <a:t>es</a:t>
            </a:r>
            <a:r>
              <a:rPr sz="3250" spc="-95" dirty="0">
                <a:latin typeface="Trebuchet MS"/>
                <a:cs typeface="Trebuchet MS"/>
              </a:rPr>
              <a:t> </a:t>
            </a:r>
            <a:r>
              <a:rPr sz="3250" spc="185" dirty="0">
                <a:latin typeface="Trebuchet MS"/>
                <a:cs typeface="Trebuchet MS"/>
              </a:rPr>
              <a:t>por</a:t>
            </a:r>
            <a:r>
              <a:rPr sz="3250" spc="-90" dirty="0">
                <a:latin typeface="Trebuchet MS"/>
                <a:cs typeface="Trebuchet MS"/>
              </a:rPr>
              <a:t> </a:t>
            </a:r>
            <a:r>
              <a:rPr sz="3250" spc="-120" dirty="0">
                <a:latin typeface="Trebuchet MS"/>
                <a:cs typeface="Trebuchet MS"/>
              </a:rPr>
              <a:t>ello</a:t>
            </a:r>
            <a:r>
              <a:rPr sz="3250" spc="-95" dirty="0">
                <a:latin typeface="Trebuchet MS"/>
                <a:cs typeface="Trebuchet MS"/>
              </a:rPr>
              <a:t> </a:t>
            </a:r>
            <a:r>
              <a:rPr sz="3250" spc="100" dirty="0">
                <a:latin typeface="Trebuchet MS"/>
                <a:cs typeface="Trebuchet MS"/>
              </a:rPr>
              <a:t>que</a:t>
            </a:r>
            <a:r>
              <a:rPr sz="3250" spc="-90" dirty="0">
                <a:latin typeface="Trebuchet MS"/>
                <a:cs typeface="Trebuchet MS"/>
              </a:rPr>
              <a:t> </a:t>
            </a:r>
            <a:r>
              <a:rPr sz="3250" spc="-145" dirty="0">
                <a:latin typeface="Trebuchet MS"/>
                <a:cs typeface="Trebuchet MS"/>
              </a:rPr>
              <a:t>el</a:t>
            </a:r>
            <a:endParaRPr sz="3250">
              <a:latin typeface="Trebuchet MS"/>
              <a:cs typeface="Trebuchet MS"/>
            </a:endParaRPr>
          </a:p>
          <a:p>
            <a:pPr marL="12065" marR="5080" algn="ctr">
              <a:lnSpc>
                <a:spcPct val="165400"/>
              </a:lnSpc>
              <a:tabLst>
                <a:tab pos="10232390" algn="l"/>
              </a:tabLst>
            </a:pPr>
            <a:r>
              <a:rPr sz="3250" spc="200" dirty="0">
                <a:latin typeface="Trebuchet MS"/>
                <a:cs typeface="Trebuchet MS"/>
              </a:rPr>
              <a:t>proceso</a:t>
            </a:r>
            <a:r>
              <a:rPr sz="3250" spc="-85" dirty="0">
                <a:latin typeface="Trebuchet MS"/>
                <a:cs typeface="Trebuchet MS"/>
              </a:rPr>
              <a:t> </a:t>
            </a:r>
            <a:r>
              <a:rPr sz="3250" spc="60" dirty="0">
                <a:latin typeface="Trebuchet MS"/>
                <a:cs typeface="Trebuchet MS"/>
              </a:rPr>
              <a:t>en</a:t>
            </a:r>
            <a:r>
              <a:rPr sz="3250" spc="-80" dirty="0">
                <a:latin typeface="Trebuchet MS"/>
                <a:cs typeface="Trebuchet MS"/>
              </a:rPr>
              <a:t> </a:t>
            </a:r>
            <a:r>
              <a:rPr sz="3250" spc="204" dirty="0">
                <a:latin typeface="Trebuchet MS"/>
                <a:cs typeface="Trebuchet MS"/>
              </a:rPr>
              <a:t>cómo</a:t>
            </a:r>
            <a:r>
              <a:rPr sz="3250" spc="-85" dirty="0">
                <a:latin typeface="Trebuchet MS"/>
                <a:cs typeface="Trebuchet MS"/>
              </a:rPr>
              <a:t> </a:t>
            </a:r>
            <a:r>
              <a:rPr sz="3250" spc="195" dirty="0">
                <a:latin typeface="Trebuchet MS"/>
                <a:cs typeface="Trebuchet MS"/>
              </a:rPr>
              <a:t>se</a:t>
            </a:r>
            <a:r>
              <a:rPr sz="3250" spc="-80" dirty="0">
                <a:latin typeface="Trebuchet MS"/>
                <a:cs typeface="Trebuchet MS"/>
              </a:rPr>
              <a:t> </a:t>
            </a:r>
            <a:r>
              <a:rPr sz="3250" spc="55" dirty="0">
                <a:latin typeface="Trebuchet MS"/>
                <a:cs typeface="Trebuchet MS"/>
              </a:rPr>
              <a:t>relacionan</a:t>
            </a:r>
            <a:r>
              <a:rPr sz="3250" spc="-85" dirty="0">
                <a:latin typeface="Trebuchet MS"/>
                <a:cs typeface="Trebuchet MS"/>
              </a:rPr>
              <a:t> </a:t>
            </a:r>
            <a:r>
              <a:rPr sz="3250" spc="40" dirty="0">
                <a:latin typeface="Trebuchet MS"/>
                <a:cs typeface="Trebuchet MS"/>
              </a:rPr>
              <a:t>irá</a:t>
            </a:r>
            <a:r>
              <a:rPr sz="3250" spc="-80" dirty="0">
                <a:latin typeface="Trebuchet MS"/>
                <a:cs typeface="Trebuchet MS"/>
              </a:rPr>
              <a:t> </a:t>
            </a:r>
            <a:r>
              <a:rPr sz="3250" spc="110" dirty="0">
                <a:latin typeface="Trebuchet MS"/>
                <a:cs typeface="Trebuchet MS"/>
              </a:rPr>
              <a:t>encaminado</a:t>
            </a:r>
            <a:r>
              <a:rPr sz="3250" spc="-85" dirty="0">
                <a:latin typeface="Trebuchet MS"/>
                <a:cs typeface="Trebuchet MS"/>
              </a:rPr>
              <a:t> </a:t>
            </a:r>
            <a:r>
              <a:rPr sz="3250" spc="245" dirty="0">
                <a:latin typeface="Trebuchet MS"/>
                <a:cs typeface="Trebuchet MS"/>
              </a:rPr>
              <a:t>a</a:t>
            </a:r>
            <a:r>
              <a:rPr sz="3250" spc="-80" dirty="0">
                <a:latin typeface="Trebuchet MS"/>
                <a:cs typeface="Trebuchet MS"/>
              </a:rPr>
              <a:t> </a:t>
            </a:r>
            <a:r>
              <a:rPr sz="3250" spc="-75" dirty="0">
                <a:latin typeface="Trebuchet MS"/>
                <a:cs typeface="Trebuchet MS"/>
              </a:rPr>
              <a:t>la	</a:t>
            </a:r>
            <a:r>
              <a:rPr sz="3250" spc="85" dirty="0">
                <a:latin typeface="Trebuchet MS"/>
                <a:cs typeface="Trebuchet MS"/>
              </a:rPr>
              <a:t>información </a:t>
            </a:r>
            <a:r>
              <a:rPr sz="3250" spc="65" dirty="0">
                <a:latin typeface="Trebuchet MS"/>
                <a:cs typeface="Trebuchet MS"/>
              </a:rPr>
              <a:t>recibida </a:t>
            </a:r>
            <a:r>
              <a:rPr sz="3250" spc="185" dirty="0">
                <a:latin typeface="Trebuchet MS"/>
                <a:cs typeface="Trebuchet MS"/>
              </a:rPr>
              <a:t>por </a:t>
            </a:r>
            <a:r>
              <a:rPr sz="3250" spc="175" dirty="0">
                <a:latin typeface="Trebuchet MS"/>
                <a:cs typeface="Trebuchet MS"/>
              </a:rPr>
              <a:t>parte </a:t>
            </a:r>
            <a:r>
              <a:rPr sz="3250" spc="-40" dirty="0">
                <a:latin typeface="Trebuchet MS"/>
                <a:cs typeface="Trebuchet MS"/>
              </a:rPr>
              <a:t>del </a:t>
            </a:r>
            <a:r>
              <a:rPr sz="3250" spc="-35" dirty="0">
                <a:latin typeface="Trebuchet MS"/>
                <a:cs typeface="Trebuchet MS"/>
              </a:rPr>
              <a:t> </a:t>
            </a:r>
            <a:r>
              <a:rPr sz="3250" spc="-25" dirty="0">
                <a:latin typeface="Trebuchet MS"/>
                <a:cs typeface="Trebuchet MS"/>
              </a:rPr>
              <a:t>individuo </a:t>
            </a:r>
            <a:r>
              <a:rPr sz="3250" spc="-50" dirty="0">
                <a:latin typeface="Trebuchet MS"/>
                <a:cs typeface="Trebuchet MS"/>
              </a:rPr>
              <a:t>que, </a:t>
            </a:r>
            <a:r>
              <a:rPr sz="3250" spc="245" dirty="0">
                <a:latin typeface="Trebuchet MS"/>
                <a:cs typeface="Trebuchet MS"/>
              </a:rPr>
              <a:t>a </a:t>
            </a:r>
            <a:r>
              <a:rPr sz="3250" spc="110" dirty="0">
                <a:latin typeface="Trebuchet MS"/>
                <a:cs typeface="Trebuchet MS"/>
              </a:rPr>
              <a:t>partir </a:t>
            </a:r>
            <a:r>
              <a:rPr sz="3250" spc="135" dirty="0">
                <a:latin typeface="Trebuchet MS"/>
                <a:cs typeface="Trebuchet MS"/>
              </a:rPr>
              <a:t>de </a:t>
            </a:r>
            <a:r>
              <a:rPr sz="3250" spc="200" dirty="0">
                <a:latin typeface="Trebuchet MS"/>
                <a:cs typeface="Trebuchet MS"/>
              </a:rPr>
              <a:t>sus </a:t>
            </a:r>
            <a:r>
              <a:rPr sz="3250" spc="100" dirty="0">
                <a:latin typeface="Trebuchet MS"/>
                <a:cs typeface="Trebuchet MS"/>
              </a:rPr>
              <a:t>conocimientos </a:t>
            </a:r>
            <a:r>
              <a:rPr sz="3250" spc="120" dirty="0">
                <a:latin typeface="Trebuchet MS"/>
                <a:cs typeface="Trebuchet MS"/>
              </a:rPr>
              <a:t>anteriores </a:t>
            </a:r>
            <a:r>
              <a:rPr sz="3250" spc="5" dirty="0">
                <a:latin typeface="Trebuchet MS"/>
                <a:cs typeface="Trebuchet MS"/>
              </a:rPr>
              <a:t>(con </a:t>
            </a:r>
            <a:r>
              <a:rPr sz="3250" spc="35" dirty="0">
                <a:latin typeface="Trebuchet MS"/>
                <a:cs typeface="Trebuchet MS"/>
              </a:rPr>
              <a:t>los </a:t>
            </a:r>
            <a:r>
              <a:rPr sz="3250" spc="100" dirty="0">
                <a:latin typeface="Trebuchet MS"/>
                <a:cs typeface="Trebuchet MS"/>
              </a:rPr>
              <a:t>que </a:t>
            </a:r>
            <a:r>
              <a:rPr sz="3250" spc="105" dirty="0">
                <a:latin typeface="Trebuchet MS"/>
                <a:cs typeface="Trebuchet MS"/>
              </a:rPr>
              <a:t>establecen </a:t>
            </a:r>
            <a:r>
              <a:rPr sz="3250" spc="85" dirty="0">
                <a:latin typeface="Trebuchet MS"/>
                <a:cs typeface="Trebuchet MS"/>
              </a:rPr>
              <a:t>conexiones </a:t>
            </a:r>
            <a:r>
              <a:rPr sz="3250" spc="90" dirty="0">
                <a:latin typeface="Trebuchet MS"/>
                <a:cs typeface="Trebuchet MS"/>
              </a:rPr>
              <a:t> </a:t>
            </a:r>
            <a:r>
              <a:rPr sz="3250" spc="20" dirty="0">
                <a:latin typeface="Trebuchet MS"/>
                <a:cs typeface="Trebuchet MS"/>
              </a:rPr>
              <a:t>sustanciales), </a:t>
            </a:r>
            <a:r>
              <a:rPr sz="3250" spc="200" dirty="0">
                <a:latin typeface="Trebuchet MS"/>
                <a:cs typeface="Trebuchet MS"/>
              </a:rPr>
              <a:t>sus </a:t>
            </a:r>
            <a:r>
              <a:rPr sz="3250" spc="105" dirty="0">
                <a:latin typeface="Trebuchet MS"/>
                <a:cs typeface="Trebuchet MS"/>
              </a:rPr>
              <a:t>intereses </a:t>
            </a:r>
            <a:r>
              <a:rPr sz="3250" spc="-45" dirty="0">
                <a:latin typeface="Trebuchet MS"/>
                <a:cs typeface="Trebuchet MS"/>
              </a:rPr>
              <a:t>(que </a:t>
            </a:r>
            <a:r>
              <a:rPr sz="3250" spc="145" dirty="0">
                <a:latin typeface="Trebuchet MS"/>
                <a:cs typeface="Trebuchet MS"/>
              </a:rPr>
              <a:t>dan </a:t>
            </a:r>
            <a:r>
              <a:rPr sz="3250" spc="95" dirty="0">
                <a:latin typeface="Trebuchet MS"/>
                <a:cs typeface="Trebuchet MS"/>
              </a:rPr>
              <a:t>sentido </a:t>
            </a:r>
            <a:r>
              <a:rPr sz="3250" spc="210" dirty="0">
                <a:latin typeface="Trebuchet MS"/>
                <a:cs typeface="Trebuchet MS"/>
              </a:rPr>
              <a:t>para </a:t>
            </a:r>
            <a:r>
              <a:rPr sz="3250" spc="-40" dirty="0">
                <a:latin typeface="Trebuchet MS"/>
                <a:cs typeface="Trebuchet MS"/>
              </a:rPr>
              <a:t>ellos </a:t>
            </a:r>
            <a:r>
              <a:rPr sz="3250" spc="245" dirty="0">
                <a:latin typeface="Trebuchet MS"/>
                <a:cs typeface="Trebuchet MS"/>
              </a:rPr>
              <a:t>a </a:t>
            </a:r>
            <a:r>
              <a:rPr sz="3250" spc="165" dirty="0">
                <a:latin typeface="Trebuchet MS"/>
                <a:cs typeface="Trebuchet MS"/>
              </a:rPr>
              <a:t>este </a:t>
            </a:r>
            <a:r>
              <a:rPr sz="3250" spc="114" dirty="0">
                <a:latin typeface="Trebuchet MS"/>
                <a:cs typeface="Trebuchet MS"/>
              </a:rPr>
              <a:t>proceso) </a:t>
            </a:r>
            <a:r>
              <a:rPr sz="3250" spc="200" dirty="0">
                <a:latin typeface="Trebuchet MS"/>
                <a:cs typeface="Trebuchet MS"/>
              </a:rPr>
              <a:t>y sus </a:t>
            </a:r>
            <a:r>
              <a:rPr sz="3250" spc="35" dirty="0">
                <a:latin typeface="Trebuchet MS"/>
                <a:cs typeface="Trebuchet MS"/>
              </a:rPr>
              <a:t>habilidades </a:t>
            </a:r>
            <a:r>
              <a:rPr sz="3250" spc="40" dirty="0">
                <a:latin typeface="Trebuchet MS"/>
                <a:cs typeface="Trebuchet MS"/>
              </a:rPr>
              <a:t> </a:t>
            </a:r>
            <a:r>
              <a:rPr sz="3250" spc="45" dirty="0">
                <a:latin typeface="Trebuchet MS"/>
                <a:cs typeface="Trebuchet MS"/>
              </a:rPr>
              <a:t>cognitivas,</a:t>
            </a:r>
            <a:r>
              <a:rPr sz="3250" spc="-90" dirty="0">
                <a:latin typeface="Trebuchet MS"/>
                <a:cs typeface="Trebuchet MS"/>
              </a:rPr>
              <a:t> </a:t>
            </a:r>
            <a:r>
              <a:rPr sz="3250" spc="-40" dirty="0">
                <a:latin typeface="Trebuchet MS"/>
                <a:cs typeface="Trebuchet MS"/>
              </a:rPr>
              <a:t>analizan,</a:t>
            </a:r>
            <a:r>
              <a:rPr sz="3250" spc="-85" dirty="0">
                <a:latin typeface="Trebuchet MS"/>
                <a:cs typeface="Trebuchet MS"/>
              </a:rPr>
              <a:t> </a:t>
            </a:r>
            <a:r>
              <a:rPr sz="3250" spc="110" dirty="0">
                <a:latin typeface="Trebuchet MS"/>
                <a:cs typeface="Trebuchet MS"/>
              </a:rPr>
              <a:t>organizan</a:t>
            </a:r>
            <a:r>
              <a:rPr sz="3250" spc="-90" dirty="0">
                <a:latin typeface="Trebuchet MS"/>
                <a:cs typeface="Trebuchet MS"/>
              </a:rPr>
              <a:t> </a:t>
            </a:r>
            <a:r>
              <a:rPr sz="3250" spc="200" dirty="0">
                <a:latin typeface="Trebuchet MS"/>
                <a:cs typeface="Trebuchet MS"/>
              </a:rPr>
              <a:t>y</a:t>
            </a:r>
            <a:r>
              <a:rPr sz="3250" spc="-85" dirty="0">
                <a:latin typeface="Trebuchet MS"/>
                <a:cs typeface="Trebuchet MS"/>
              </a:rPr>
              <a:t> </a:t>
            </a:r>
            <a:r>
              <a:rPr sz="3250" spc="180" dirty="0">
                <a:latin typeface="Trebuchet MS"/>
                <a:cs typeface="Trebuchet MS"/>
              </a:rPr>
              <a:t>transforman</a:t>
            </a:r>
            <a:r>
              <a:rPr sz="3250" spc="-85" dirty="0">
                <a:latin typeface="Trebuchet MS"/>
                <a:cs typeface="Trebuchet MS"/>
              </a:rPr>
              <a:t> </a:t>
            </a:r>
            <a:r>
              <a:rPr sz="3250" spc="-50" dirty="0">
                <a:latin typeface="Trebuchet MS"/>
                <a:cs typeface="Trebuchet MS"/>
              </a:rPr>
              <a:t>(tienen</a:t>
            </a:r>
            <a:r>
              <a:rPr sz="3250" spc="-90" dirty="0">
                <a:latin typeface="Trebuchet MS"/>
                <a:cs typeface="Trebuchet MS"/>
              </a:rPr>
              <a:t> </a:t>
            </a:r>
            <a:r>
              <a:rPr sz="3250" spc="25" dirty="0">
                <a:latin typeface="Trebuchet MS"/>
                <a:cs typeface="Trebuchet MS"/>
              </a:rPr>
              <a:t>un</a:t>
            </a:r>
            <a:r>
              <a:rPr sz="3250" spc="-85" dirty="0">
                <a:latin typeface="Trebuchet MS"/>
                <a:cs typeface="Trebuchet MS"/>
              </a:rPr>
              <a:t> </a:t>
            </a:r>
            <a:r>
              <a:rPr sz="3250" spc="60" dirty="0">
                <a:latin typeface="Trebuchet MS"/>
                <a:cs typeface="Trebuchet MS"/>
              </a:rPr>
              <a:t>papel</a:t>
            </a:r>
            <a:r>
              <a:rPr sz="3250" spc="-90" dirty="0">
                <a:latin typeface="Trebuchet MS"/>
                <a:cs typeface="Trebuchet MS"/>
              </a:rPr>
              <a:t> </a:t>
            </a:r>
            <a:r>
              <a:rPr sz="3250" spc="30" dirty="0">
                <a:latin typeface="Trebuchet MS"/>
                <a:cs typeface="Trebuchet MS"/>
              </a:rPr>
              <a:t>activo)</a:t>
            </a:r>
            <a:r>
              <a:rPr sz="3250" spc="-85" dirty="0">
                <a:latin typeface="Trebuchet MS"/>
                <a:cs typeface="Trebuchet MS"/>
              </a:rPr>
              <a:t> </a:t>
            </a:r>
            <a:r>
              <a:rPr sz="3250" spc="-75" dirty="0">
                <a:latin typeface="Trebuchet MS"/>
                <a:cs typeface="Trebuchet MS"/>
              </a:rPr>
              <a:t>la</a:t>
            </a:r>
            <a:r>
              <a:rPr sz="3250" spc="-85" dirty="0">
                <a:latin typeface="Trebuchet MS"/>
                <a:cs typeface="Trebuchet MS"/>
              </a:rPr>
              <a:t> </a:t>
            </a:r>
            <a:r>
              <a:rPr sz="3250" spc="85" dirty="0">
                <a:latin typeface="Trebuchet MS"/>
                <a:cs typeface="Trebuchet MS"/>
              </a:rPr>
              <a:t>información</a:t>
            </a:r>
            <a:r>
              <a:rPr sz="3250" spc="-90" dirty="0">
                <a:latin typeface="Trebuchet MS"/>
                <a:cs typeface="Trebuchet MS"/>
              </a:rPr>
              <a:t> </a:t>
            </a:r>
            <a:r>
              <a:rPr sz="3250" spc="65" dirty="0">
                <a:latin typeface="Trebuchet MS"/>
                <a:cs typeface="Trebuchet MS"/>
              </a:rPr>
              <a:t>recibida </a:t>
            </a:r>
            <a:r>
              <a:rPr sz="3250" spc="-965" dirty="0">
                <a:latin typeface="Trebuchet MS"/>
                <a:cs typeface="Trebuchet MS"/>
              </a:rPr>
              <a:t> </a:t>
            </a:r>
            <a:r>
              <a:rPr sz="3250" spc="210" dirty="0">
                <a:latin typeface="Trebuchet MS"/>
                <a:cs typeface="Trebuchet MS"/>
              </a:rPr>
              <a:t>para</a:t>
            </a:r>
            <a:r>
              <a:rPr sz="3250" spc="-100" dirty="0">
                <a:latin typeface="Trebuchet MS"/>
                <a:cs typeface="Trebuchet MS"/>
              </a:rPr>
              <a:t> </a:t>
            </a:r>
            <a:r>
              <a:rPr sz="3250" spc="114" dirty="0">
                <a:latin typeface="Trebuchet MS"/>
                <a:cs typeface="Trebuchet MS"/>
              </a:rPr>
              <a:t>elaborar</a:t>
            </a:r>
            <a:r>
              <a:rPr sz="3250" spc="-95" dirty="0">
                <a:latin typeface="Trebuchet MS"/>
                <a:cs typeface="Trebuchet MS"/>
              </a:rPr>
              <a:t> </a:t>
            </a:r>
            <a:r>
              <a:rPr sz="3250" spc="50" dirty="0">
                <a:latin typeface="Trebuchet MS"/>
                <a:cs typeface="Trebuchet MS"/>
              </a:rPr>
              <a:t>conocimientos.</a:t>
            </a:r>
            <a:endParaRPr sz="32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131" y="2871477"/>
            <a:ext cx="285115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185" dirty="0">
                <a:latin typeface="Microsoft Sans Serif"/>
                <a:cs typeface="Microsoft Sans Serif"/>
              </a:rPr>
              <a:t>BIBLIOGRAFÍA:</a:t>
            </a:r>
            <a:endParaRPr sz="34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131" y="3989674"/>
            <a:ext cx="14653260" cy="24116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72465">
              <a:lnSpc>
                <a:spcPct val="115799"/>
              </a:lnSpc>
              <a:spcBef>
                <a:spcPts val="100"/>
              </a:spcBef>
            </a:pPr>
            <a:r>
              <a:rPr sz="3400" spc="-70" dirty="0">
                <a:latin typeface="Microsoft Sans Serif"/>
                <a:cs typeface="Microsoft Sans Serif"/>
              </a:rPr>
              <a:t>González, </a:t>
            </a:r>
            <a:r>
              <a:rPr sz="3400" spc="-290" dirty="0">
                <a:latin typeface="Microsoft Sans Serif"/>
                <a:cs typeface="Microsoft Sans Serif"/>
              </a:rPr>
              <a:t>R.</a:t>
            </a:r>
            <a:r>
              <a:rPr sz="3400" spc="-285" dirty="0">
                <a:latin typeface="Microsoft Sans Serif"/>
                <a:cs typeface="Microsoft Sans Serif"/>
              </a:rPr>
              <a:t> </a:t>
            </a:r>
            <a:r>
              <a:rPr sz="3400" spc="-55" dirty="0">
                <a:latin typeface="Microsoft Sans Serif"/>
                <a:cs typeface="Microsoft Sans Serif"/>
              </a:rPr>
              <a:t>(2010). </a:t>
            </a:r>
            <a:r>
              <a:rPr sz="3400" spc="-15" dirty="0">
                <a:latin typeface="Microsoft Sans Serif"/>
                <a:cs typeface="Microsoft Sans Serif"/>
              </a:rPr>
              <a:t>Concepciones </a:t>
            </a:r>
            <a:r>
              <a:rPr sz="3400" spc="-140" dirty="0">
                <a:latin typeface="Microsoft Sans Serif"/>
                <a:cs typeface="Microsoft Sans Serif"/>
              </a:rPr>
              <a:t>y </a:t>
            </a:r>
            <a:r>
              <a:rPr sz="3400" spc="65" dirty="0">
                <a:latin typeface="Microsoft Sans Serif"/>
                <a:cs typeface="Microsoft Sans Serif"/>
              </a:rPr>
              <a:t>enfoque </a:t>
            </a:r>
            <a:r>
              <a:rPr sz="3400" spc="30" dirty="0">
                <a:latin typeface="Microsoft Sans Serif"/>
                <a:cs typeface="Microsoft Sans Serif"/>
              </a:rPr>
              <a:t>del </a:t>
            </a:r>
            <a:r>
              <a:rPr sz="3400" spc="-15" dirty="0">
                <a:latin typeface="Microsoft Sans Serif"/>
                <a:cs typeface="Microsoft Sans Serif"/>
              </a:rPr>
              <a:t>Aprendizaje. </a:t>
            </a:r>
            <a:r>
              <a:rPr sz="3400" spc="-95" dirty="0">
                <a:latin typeface="Microsoft Sans Serif"/>
                <a:cs typeface="Microsoft Sans Serif"/>
              </a:rPr>
              <a:t>Revista </a:t>
            </a:r>
            <a:r>
              <a:rPr sz="3400" spc="50" dirty="0">
                <a:latin typeface="Microsoft Sans Serif"/>
                <a:cs typeface="Microsoft Sans Serif"/>
              </a:rPr>
              <a:t>de </a:t>
            </a:r>
            <a:r>
              <a:rPr sz="3400" spc="-890" dirty="0">
                <a:latin typeface="Microsoft Sans Serif"/>
                <a:cs typeface="Microsoft Sans Serif"/>
              </a:rPr>
              <a:t> </a:t>
            </a:r>
            <a:r>
              <a:rPr sz="3400" spc="-50" dirty="0">
                <a:latin typeface="Microsoft Sans Serif"/>
                <a:cs typeface="Microsoft Sans Serif"/>
              </a:rPr>
              <a:t>Psicodidáctica,</a:t>
            </a:r>
            <a:r>
              <a:rPr sz="3400" i="1" spc="-50" dirty="0">
                <a:latin typeface="Arial"/>
                <a:cs typeface="Arial"/>
              </a:rPr>
              <a:t>1</a:t>
            </a:r>
            <a:r>
              <a:rPr sz="3400" spc="-50" dirty="0">
                <a:latin typeface="Microsoft Sans Serif"/>
                <a:cs typeface="Microsoft Sans Serif"/>
              </a:rPr>
              <a:t>(5),5-15</a:t>
            </a:r>
            <a:r>
              <a:rPr sz="3400" spc="-50" dirty="0" smtClean="0">
                <a:latin typeface="Microsoft Sans Serif"/>
                <a:cs typeface="Microsoft Sans Serif"/>
              </a:rPr>
              <a:t>.</a:t>
            </a:r>
            <a:endParaRPr lang="es-MX" sz="3400" spc="-50" dirty="0" smtClean="0">
              <a:latin typeface="Microsoft Sans Serif"/>
              <a:cs typeface="Microsoft Sans Serif"/>
            </a:endParaRPr>
          </a:p>
          <a:p>
            <a:pPr marL="12700" marR="5080" indent="672465">
              <a:lnSpc>
                <a:spcPct val="115799"/>
              </a:lnSpc>
              <a:spcBef>
                <a:spcPts val="100"/>
              </a:spcBef>
            </a:pPr>
            <a:endParaRPr lang="es-MX" sz="3400" spc="-50" dirty="0">
              <a:latin typeface="Microsoft Sans Serif"/>
              <a:cs typeface="Microsoft Sans Serif"/>
            </a:endParaRPr>
          </a:p>
          <a:p>
            <a:pPr marL="12700" marR="5080" indent="672465">
              <a:lnSpc>
                <a:spcPct val="115799"/>
              </a:lnSpc>
              <a:spcBef>
                <a:spcPts val="100"/>
              </a:spcBef>
            </a:pPr>
            <a:r>
              <a:rPr lang="es-MX" sz="3400" dirty="0" smtClean="0">
                <a:latin typeface="Microsoft Sans Serif"/>
                <a:cs typeface="Microsoft Sans Serif"/>
              </a:rPr>
              <a:t>https://www.redalyc.org/pdf/175/17517797002.pdf</a:t>
            </a:r>
            <a:endParaRPr sz="34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327</Words>
  <Application>Microsoft Office PowerPoint</Application>
  <PresentationFormat>Personalizado</PresentationFormat>
  <Paragraphs>25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Lucida Sans Unicode</vt:lpstr>
      <vt:lpstr>Microsoft Sans Serif</vt:lpstr>
      <vt:lpstr>Trebuchet MS</vt:lpstr>
      <vt:lpstr>Office Theme</vt:lpstr>
      <vt:lpstr>DISTINCIÓN DEL APRENDIZAJE  Y OTROS CAMBIOS  CONDUCTUALES</vt:lpstr>
      <vt:lpstr>Presentación de PowerPoint</vt:lpstr>
      <vt:lpstr>Aprender no solamente consiste en memorizar información, es necesario también  otras operaciones cognitivas que implican: conocer, comprender, aplicar, analizar,  sintetizar y valorar. El aprendizaje, es una modificación de comportamiento a causa de  las experiencias, conlleva un cambio en la estructura física del cerebro. Estas experiencias se relacionan con la memoria, moldeando el cerebro, creando así  variabilidad entre los individuos.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crea tu propia rutina de mañana acuarelas</dc:title>
  <dc:creator>Lesli Rojas</dc:creator>
  <cp:keywords>DAFJ_UrXER0,BADm62B8P_U</cp:keywords>
  <cp:lastModifiedBy>Less</cp:lastModifiedBy>
  <cp:revision>1</cp:revision>
  <dcterms:created xsi:type="dcterms:W3CDTF">2022-10-16T17:35:34Z</dcterms:created>
  <dcterms:modified xsi:type="dcterms:W3CDTF">2022-10-16T17:37:05Z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2022-09-30T00:00:00Z</vt:filetime>
  </property>
  <property fmtid="{D5CDD505-2E9C-101B-9397-08002B2CF9AE}" pid="3" name="Creator">
    <vt:lpwstr>Canva</vt:lpwstr>
  </property>
  <property fmtid="{D5CDD505-2E9C-101B-9397-08002B2CF9AE}" pid="4" name="LastSaved">
    <vt:filetime>2022-09-30T00:00:00Z</vt:filetime>
  </property>
</Properties>
</file>