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595"/>
  </p:normalViewPr>
  <p:slideViewPr>
    <p:cSldViewPr snapToGrid="0" snapToObjects="1">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8159F9-8193-46DD-A3DA-3BD74E7AD62C}" type="datetimeFigureOut">
              <a:rPr lang="es-MX" smtClean="0"/>
              <a:t>27/10/2022</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017FAA-62A5-44B9-98FB-E3572DB0196D}" type="slidenum">
              <a:rPr lang="es-MX" smtClean="0"/>
              <a:t>‹Nº›</a:t>
            </a:fld>
            <a:endParaRPr lang="es-MX"/>
          </a:p>
        </p:txBody>
      </p:sp>
    </p:spTree>
    <p:extLst>
      <p:ext uri="{BB962C8B-B14F-4D97-AF65-F5344CB8AC3E}">
        <p14:creationId xmlns:p14="http://schemas.microsoft.com/office/powerpoint/2010/main" val="2684635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10"/>
          </p:nvPr>
        </p:nvSpPr>
        <p:spPr/>
        <p:txBody>
          <a:bodyPr/>
          <a:lstStyle/>
          <a:p>
            <a:fld id="{40017FAA-62A5-44B9-98FB-E3572DB0196D}" type="slidenum">
              <a:rPr lang="es-MX" smtClean="0"/>
              <a:t>3</a:t>
            </a:fld>
            <a:endParaRPr lang="es-MX"/>
          </a:p>
        </p:txBody>
      </p:sp>
    </p:spTree>
    <p:extLst>
      <p:ext uri="{BB962C8B-B14F-4D97-AF65-F5344CB8AC3E}">
        <p14:creationId xmlns:p14="http://schemas.microsoft.com/office/powerpoint/2010/main" val="3823117679"/>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7B42206E-885F-8C43-9166-9BAF73DAEB40}" type="datetimeFigureOut">
              <a:rPr lang="es-MX" smtClean="0"/>
              <a:t>27/10/2022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358A29B4-61F3-C043-AFE9-5BF8A8A1BB02}" type="slidenum">
              <a:rPr lang="es-MX" smtClean="0"/>
              <a:t>‹Nº›</a:t>
            </a:fld>
            <a:endParaRPr lang="es-MX"/>
          </a:p>
        </p:txBody>
      </p:sp>
    </p:spTree>
    <p:extLst>
      <p:ext uri="{BB962C8B-B14F-4D97-AF65-F5344CB8AC3E}">
        <p14:creationId xmlns:p14="http://schemas.microsoft.com/office/powerpoint/2010/main" val="1452640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7B42206E-885F-8C43-9166-9BAF73DAEB40}" type="datetimeFigureOut">
              <a:rPr lang="es-MX" smtClean="0"/>
              <a:t>27/10/2022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58A29B4-61F3-C043-AFE9-5BF8A8A1BB02}" type="slidenum">
              <a:rPr lang="es-MX" smtClean="0"/>
              <a:t>‹Nº›</a:t>
            </a:fld>
            <a:endParaRPr lang="es-MX"/>
          </a:p>
        </p:txBody>
      </p:sp>
    </p:spTree>
    <p:extLst>
      <p:ext uri="{BB962C8B-B14F-4D97-AF65-F5344CB8AC3E}">
        <p14:creationId xmlns:p14="http://schemas.microsoft.com/office/powerpoint/2010/main" val="82667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B42206E-885F-8C43-9166-9BAF73DAEB40}" type="datetimeFigureOut">
              <a:rPr lang="es-MX" smtClean="0"/>
              <a:t>27/10/2022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58A29B4-61F3-C043-AFE9-5BF8A8A1BB02}" type="slidenum">
              <a:rPr lang="es-MX" smtClean="0"/>
              <a:t>‹Nº›</a:t>
            </a:fld>
            <a:endParaRPr lang="es-MX"/>
          </a:p>
        </p:txBody>
      </p:sp>
    </p:spTree>
    <p:extLst>
      <p:ext uri="{BB962C8B-B14F-4D97-AF65-F5344CB8AC3E}">
        <p14:creationId xmlns:p14="http://schemas.microsoft.com/office/powerpoint/2010/main" val="3774434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B42206E-885F-8C43-9166-9BAF73DAEB40}" type="datetimeFigureOut">
              <a:rPr lang="es-MX" smtClean="0"/>
              <a:t>27/10/2022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58A29B4-61F3-C043-AFE9-5BF8A8A1BB02}" type="slidenum">
              <a:rPr lang="es-MX" smtClean="0"/>
              <a:t>‹Nº›</a:t>
            </a:fld>
            <a:endParaRPr lang="es-MX"/>
          </a:p>
        </p:txBody>
      </p:sp>
    </p:spTree>
    <p:extLst>
      <p:ext uri="{BB962C8B-B14F-4D97-AF65-F5344CB8AC3E}">
        <p14:creationId xmlns:p14="http://schemas.microsoft.com/office/powerpoint/2010/main" val="53819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8593667" y="6272784"/>
            <a:ext cx="2644309" cy="365125"/>
          </a:xfrm>
        </p:spPr>
        <p:txBody>
          <a:bodyPr/>
          <a:lstStyle/>
          <a:p>
            <a:fld id="{7B42206E-885F-8C43-9166-9BAF73DAEB40}" type="datetimeFigureOut">
              <a:rPr lang="es-MX" smtClean="0"/>
              <a:t>27/10/2022</a:t>
            </a:fld>
            <a:endParaRPr lang="es-MX"/>
          </a:p>
        </p:txBody>
      </p:sp>
      <p:sp>
        <p:nvSpPr>
          <p:cNvPr id="5" name="Footer Placeholder 4"/>
          <p:cNvSpPr>
            <a:spLocks noGrp="1"/>
          </p:cNvSpPr>
          <p:nvPr>
            <p:ph type="ftr" sz="quarter" idx="11"/>
          </p:nvPr>
        </p:nvSpPr>
        <p:spPr>
          <a:xfrm>
            <a:off x="2182708" y="6272784"/>
            <a:ext cx="6327648" cy="365125"/>
          </a:xfrm>
        </p:spPr>
        <p:txBody>
          <a:bodyPr/>
          <a:lstStyle/>
          <a:p>
            <a:endParaRPr lang="es-MX"/>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358A29B4-61F3-C043-AFE9-5BF8A8A1BB02}" type="slidenum">
              <a:rPr lang="es-MX" smtClean="0"/>
              <a:t>‹Nº›</a:t>
            </a:fld>
            <a:endParaRPr lang="es-MX"/>
          </a:p>
        </p:txBody>
      </p:sp>
    </p:spTree>
    <p:extLst>
      <p:ext uri="{BB962C8B-B14F-4D97-AF65-F5344CB8AC3E}">
        <p14:creationId xmlns:p14="http://schemas.microsoft.com/office/powerpoint/2010/main" val="2535276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7B42206E-885F-8C43-9166-9BAF73DAEB40}" type="datetimeFigureOut">
              <a:rPr lang="es-MX" smtClean="0"/>
              <a:t>27/10/2022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58A29B4-61F3-C043-AFE9-5BF8A8A1BB02}" type="slidenum">
              <a:rPr lang="es-MX" smtClean="0"/>
              <a:t>‹Nº›</a:t>
            </a:fld>
            <a:endParaRPr lang="es-MX"/>
          </a:p>
        </p:txBody>
      </p:sp>
    </p:spTree>
    <p:extLst>
      <p:ext uri="{BB962C8B-B14F-4D97-AF65-F5344CB8AC3E}">
        <p14:creationId xmlns:p14="http://schemas.microsoft.com/office/powerpoint/2010/main" val="2654448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7B42206E-885F-8C43-9166-9BAF73DAEB40}" type="datetimeFigureOut">
              <a:rPr lang="es-MX" smtClean="0"/>
              <a:t>27/10/2022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358A29B4-61F3-C043-AFE9-5BF8A8A1BB02}" type="slidenum">
              <a:rPr lang="es-MX" smtClean="0"/>
              <a:t>‹Nº›</a:t>
            </a:fld>
            <a:endParaRPr lang="es-MX"/>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13422977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olo el títul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B42206E-885F-8C43-9166-9BAF73DAEB40}" type="datetimeFigureOut">
              <a:rPr lang="es-MX" smtClean="0"/>
              <a:t>27/10/2022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358A29B4-61F3-C043-AFE9-5BF8A8A1BB02}" type="slidenum">
              <a:rPr lang="es-MX" smtClean="0"/>
              <a:t>‹Nº›</a:t>
            </a:fld>
            <a:endParaRPr lang="es-MX"/>
          </a:p>
        </p:txBody>
      </p:sp>
      <p:sp>
        <p:nvSpPr>
          <p:cNvPr id="6" name="Title 5"/>
          <p:cNvSpPr>
            <a:spLocks noGrp="1"/>
          </p:cNvSpPr>
          <p:nvPr>
            <p:ph type="title"/>
          </p:nvPr>
        </p:nvSpPr>
        <p:spPr/>
        <p:txBody>
          <a:bodyPr/>
          <a:lstStyle/>
          <a:p>
            <a:r>
              <a:rPr lang="es-ES"/>
              <a:t>Haga clic para modificar el estilo de título del patrón</a:t>
            </a:r>
            <a:endParaRPr lang="en-US"/>
          </a:p>
        </p:txBody>
      </p:sp>
    </p:spTree>
    <p:extLst>
      <p:ext uri="{BB962C8B-B14F-4D97-AF65-F5344CB8AC3E}">
        <p14:creationId xmlns:p14="http://schemas.microsoft.com/office/powerpoint/2010/main" val="3545867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42206E-885F-8C43-9166-9BAF73DAEB40}" type="datetimeFigureOut">
              <a:rPr lang="es-MX" smtClean="0"/>
              <a:t>27/10/2022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358A29B4-61F3-C043-AFE9-5BF8A8A1BB02}" type="slidenum">
              <a:rPr lang="es-MX" smtClean="0"/>
              <a:t>‹Nº›</a:t>
            </a:fld>
            <a:endParaRPr lang="es-MX"/>
          </a:p>
        </p:txBody>
      </p:sp>
    </p:spTree>
    <p:extLst>
      <p:ext uri="{BB962C8B-B14F-4D97-AF65-F5344CB8AC3E}">
        <p14:creationId xmlns:p14="http://schemas.microsoft.com/office/powerpoint/2010/main" val="1620745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a:t>Haga clic para modificar el estilo de título del patrón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7B42206E-885F-8C43-9166-9BAF73DAEB40}" type="datetimeFigureOut">
              <a:rPr lang="es-MX" smtClean="0"/>
              <a:t>27/10/2022</a:t>
            </a:fld>
            <a:endParaRPr lang="es-MX"/>
          </a:p>
        </p:txBody>
      </p:sp>
      <p:sp>
        <p:nvSpPr>
          <p:cNvPr id="6" name="Footer Placeholder 5"/>
          <p:cNvSpPr>
            <a:spLocks noGrp="1"/>
          </p:cNvSpPr>
          <p:nvPr>
            <p:ph type="ftr" sz="quarter" idx="11"/>
          </p:nvPr>
        </p:nvSpPr>
        <p:spPr/>
        <p:txBody>
          <a:bodyPr/>
          <a:lstStyle/>
          <a:p>
            <a:endParaRPr lang="es-MX"/>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358A29B4-61F3-C043-AFE9-5BF8A8A1BB02}" type="slidenum">
              <a:rPr lang="es-MX" smtClean="0"/>
              <a:t>‹Nº›</a:t>
            </a:fld>
            <a:endParaRPr lang="es-MX"/>
          </a:p>
        </p:txBody>
      </p:sp>
    </p:spTree>
    <p:extLst>
      <p:ext uri="{BB962C8B-B14F-4D97-AF65-F5344CB8AC3E}">
        <p14:creationId xmlns:p14="http://schemas.microsoft.com/office/powerpoint/2010/main" val="3957843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a:t>Haga clic para modificar el estilo de título del patrón</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7B42206E-885F-8C43-9166-9BAF73DAEB40}" type="datetimeFigureOut">
              <a:rPr lang="es-MX" smtClean="0"/>
              <a:t>27/10/2022</a:t>
            </a:fld>
            <a:endParaRPr lang="es-MX"/>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358A29B4-61F3-C043-AFE9-5BF8A8A1BB02}" type="slidenum">
              <a:rPr lang="es-MX" smtClean="0"/>
              <a:t>‹Nº›</a:t>
            </a:fld>
            <a:endParaRPr lang="es-MX"/>
          </a:p>
        </p:txBody>
      </p:sp>
    </p:spTree>
    <p:extLst>
      <p:ext uri="{BB962C8B-B14F-4D97-AF65-F5344CB8AC3E}">
        <p14:creationId xmlns:p14="http://schemas.microsoft.com/office/powerpoint/2010/main" val="2175890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7B42206E-885F-8C43-9166-9BAF73DAEB40}" type="datetimeFigureOut">
              <a:rPr lang="es-MX" smtClean="0"/>
              <a:t>27/10/2022</a:t>
            </a:fld>
            <a:endParaRPr lang="es-MX"/>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s-MX"/>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358A29B4-61F3-C043-AFE9-5BF8A8A1BB02}" type="slidenum">
              <a:rPr lang="es-MX" smtClean="0"/>
              <a:t>‹Nº›</a:t>
            </a:fld>
            <a:endParaRPr lang="es-MX"/>
          </a:p>
        </p:txBody>
      </p:sp>
    </p:spTree>
    <p:extLst>
      <p:ext uri="{BB962C8B-B14F-4D97-AF65-F5344CB8AC3E}">
        <p14:creationId xmlns:p14="http://schemas.microsoft.com/office/powerpoint/2010/main" val="3128457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educacion.idoneos.com/311404/"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645219-75F6-28F4-094D-69BA64FD5EE5}"/>
              </a:ext>
            </a:extLst>
          </p:cNvPr>
          <p:cNvSpPr>
            <a:spLocks noGrp="1"/>
          </p:cNvSpPr>
          <p:nvPr>
            <p:ph type="ctrTitle"/>
          </p:nvPr>
        </p:nvSpPr>
        <p:spPr/>
        <p:txBody>
          <a:bodyPr/>
          <a:lstStyle/>
          <a:p>
            <a:pPr algn="ctr"/>
            <a:r>
              <a:rPr lang="es-MX" dirty="0"/>
              <a:t>TEORÍAS DE LA REESTRUCTURACIÓN</a:t>
            </a:r>
          </a:p>
        </p:txBody>
      </p:sp>
    </p:spTree>
    <p:extLst>
      <p:ext uri="{BB962C8B-B14F-4D97-AF65-F5344CB8AC3E}">
        <p14:creationId xmlns:p14="http://schemas.microsoft.com/office/powerpoint/2010/main" val="921375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0DFB045B-B838-0AFA-3A60-211E05AA2FE3}"/>
              </a:ext>
            </a:extLst>
          </p:cNvPr>
          <p:cNvSpPr txBox="1"/>
          <p:nvPr/>
        </p:nvSpPr>
        <p:spPr>
          <a:xfrm>
            <a:off x="979715" y="1335440"/>
            <a:ext cx="9966960" cy="2585323"/>
          </a:xfrm>
          <a:prstGeom prst="rect">
            <a:avLst/>
          </a:prstGeom>
          <a:noFill/>
        </p:spPr>
        <p:txBody>
          <a:bodyPr wrap="square">
            <a:spAutoFit/>
          </a:bodyPr>
          <a:lstStyle/>
          <a:p>
            <a:pPr algn="just">
              <a:lnSpc>
                <a:spcPct val="150000"/>
              </a:lnSpc>
            </a:pPr>
            <a:endParaRPr lang="es-MX" dirty="0">
              <a:latin typeface="Times New Roman" panose="02020603050405020304" pitchFamily="18" charset="0"/>
              <a:cs typeface="Times New Roman" panose="02020603050405020304" pitchFamily="18" charset="0"/>
            </a:endParaRPr>
          </a:p>
          <a:p>
            <a:pPr algn="ctr">
              <a:lnSpc>
                <a:spcPct val="150000"/>
              </a:lnSpc>
            </a:pPr>
            <a:r>
              <a:rPr lang="es-MX" dirty="0">
                <a:latin typeface="Times New Roman" panose="02020603050405020304" pitchFamily="18" charset="0"/>
                <a:cs typeface="Times New Roman" panose="02020603050405020304" pitchFamily="18" charset="0"/>
              </a:rPr>
              <a:t>Tal vez la diferencia esencial entre procesamiento de información y estructuralismo cognitivo resida en la unidad básica de análisis de la que parten. Mientras el procesamiento de información es elementista y parte de las unidades mínimas, considerando que una totalidad puede descomponerse en sus partes, el enfoque estructuralista parte de unidades más molares en las que el todo no es simplemente la sumatoria de sus componentes (Téllez y Rivero, 2016).</a:t>
            </a:r>
          </a:p>
        </p:txBody>
      </p:sp>
      <p:pic>
        <p:nvPicPr>
          <p:cNvPr id="1026" name="Picture 2" descr="Resultado de imagen para imagenes de la reestructuracion">
            <a:extLst>
              <a:ext uri="{FF2B5EF4-FFF2-40B4-BE49-F238E27FC236}">
                <a16:creationId xmlns:a16="http://schemas.microsoft.com/office/drawing/2014/main" id="{7A3D4ADA-4549-84DD-1B4A-4A2F4D974C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2710" y="4164329"/>
            <a:ext cx="3612443" cy="2693671"/>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3217187" y="381333"/>
            <a:ext cx="5492016" cy="1077218"/>
          </a:xfrm>
          <a:prstGeom prst="rect">
            <a:avLst/>
          </a:prstGeom>
          <a:noFill/>
        </p:spPr>
        <p:txBody>
          <a:bodyPr wrap="none" lIns="91440" tIns="45720" rIns="91440" bIns="45720">
            <a:spAutoFit/>
          </a:bodyPr>
          <a:lstStyle/>
          <a:p>
            <a:pPr algn="ctr"/>
            <a:r>
              <a:rPr lang="es-ES" sz="32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DE LA ASOCIACIÓN A LA </a:t>
            </a:r>
          </a:p>
          <a:p>
            <a:pPr algn="ctr"/>
            <a:r>
              <a:rPr lang="es-ES" sz="32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REESTRUCTURACIÓN</a:t>
            </a:r>
          </a:p>
        </p:txBody>
      </p:sp>
    </p:spTree>
    <p:extLst>
      <p:ext uri="{BB962C8B-B14F-4D97-AF65-F5344CB8AC3E}">
        <p14:creationId xmlns:p14="http://schemas.microsoft.com/office/powerpoint/2010/main" val="2957671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4BDA0644-503B-E6CB-FA21-83E18349F269}"/>
              </a:ext>
            </a:extLst>
          </p:cNvPr>
          <p:cNvSpPr txBox="1"/>
          <p:nvPr/>
        </p:nvSpPr>
        <p:spPr>
          <a:xfrm>
            <a:off x="569617" y="1406629"/>
            <a:ext cx="11286309" cy="4662815"/>
          </a:xfrm>
          <a:prstGeom prst="rect">
            <a:avLst/>
          </a:prstGeom>
          <a:noFill/>
        </p:spPr>
        <p:txBody>
          <a:bodyPr wrap="square">
            <a:spAutoFit/>
          </a:bodyPr>
          <a:lstStyle/>
          <a:p>
            <a:pPr algn="just">
              <a:lnSpc>
                <a:spcPct val="150000"/>
              </a:lnSpc>
            </a:pPr>
            <a:r>
              <a:rPr lang="es-MX" b="0" i="0" u="none" strike="noStrike" dirty="0">
                <a:solidFill>
                  <a:srgbClr val="000000"/>
                </a:solidFill>
                <a:effectLst/>
                <a:latin typeface="Times New Roman" panose="02020603050405020304" pitchFamily="18" charset="0"/>
                <a:cs typeface="Times New Roman" panose="02020603050405020304" pitchFamily="18" charset="0"/>
              </a:rPr>
              <a:t>Para </a:t>
            </a:r>
            <a:r>
              <a:rPr lang="es-MX" dirty="0">
                <a:latin typeface="Times New Roman" panose="02020603050405020304" pitchFamily="18" charset="0"/>
                <a:cs typeface="Times New Roman" panose="02020603050405020304" pitchFamily="18" charset="0"/>
              </a:rPr>
              <a:t>Téllez y Rivero (2016), l</a:t>
            </a:r>
            <a:r>
              <a:rPr lang="es-MX" b="0" i="0" u="none" strike="noStrike" dirty="0">
                <a:solidFill>
                  <a:srgbClr val="000000"/>
                </a:solidFill>
                <a:effectLst/>
                <a:latin typeface="Times New Roman" panose="02020603050405020304" pitchFamily="18" charset="0"/>
                <a:cs typeface="Times New Roman" panose="02020603050405020304" pitchFamily="18" charset="0"/>
              </a:rPr>
              <a:t>as teorías de la reestructuración consideran el cambio como un proceso inherente al organismo, por lo que adoptan una posición organicista. La diferencia esencial entre ambos enfoques reside en la posición que presentan respecto al constructivismo:</a:t>
            </a:r>
          </a:p>
          <a:p>
            <a:pPr>
              <a:lnSpc>
                <a:spcPct val="150000"/>
              </a:lnSpc>
            </a:pPr>
            <a:endParaRPr lang="es-MX" dirty="0">
              <a:latin typeface="Times New Roman" panose="02020603050405020304" pitchFamily="18" charset="0"/>
              <a:cs typeface="Times New Roman" panose="02020603050405020304" pitchFamily="18" charset="0"/>
            </a:endParaRPr>
          </a:p>
          <a:p>
            <a:pPr>
              <a:lnSpc>
                <a:spcPct val="150000"/>
              </a:lnSpc>
            </a:pPr>
            <a:r>
              <a:rPr lang="es-MX" dirty="0">
                <a:latin typeface="Times New Roman" panose="02020603050405020304" pitchFamily="18" charset="0"/>
                <a:cs typeface="Times New Roman" panose="02020603050405020304" pitchFamily="18" charset="0"/>
              </a:rPr>
              <a:t>El </a:t>
            </a:r>
            <a:r>
              <a:rPr lang="es-MX" b="1" dirty="0">
                <a:latin typeface="Times New Roman" panose="02020603050405020304" pitchFamily="18" charset="0"/>
                <a:cs typeface="Times New Roman" panose="02020603050405020304" pitchFamily="18" charset="0"/>
              </a:rPr>
              <a:t>asociacionismo computacional </a:t>
            </a:r>
            <a:r>
              <a:rPr lang="es-MX" dirty="0">
                <a:latin typeface="Times New Roman" panose="02020603050405020304" pitchFamily="18" charset="0"/>
                <a:cs typeface="Times New Roman" panose="02020603050405020304" pitchFamily="18" charset="0"/>
              </a:rPr>
              <a:t>parte de un constructivismo estático que, dependiendo del principio de correspondencia entre las representaciones y el mundo, asume que el sujeto interpreta la realidad a partir de sus </a:t>
            </a:r>
            <a:r>
              <a:rPr lang="es-MX" dirty="0" smtClean="0">
                <a:latin typeface="Times New Roman" panose="02020603050405020304" pitchFamily="18" charset="0"/>
                <a:cs typeface="Times New Roman" panose="02020603050405020304" pitchFamily="18" charset="0"/>
              </a:rPr>
              <a:t>conocimientos </a:t>
            </a:r>
            <a:r>
              <a:rPr lang="es-MX" dirty="0">
                <a:latin typeface="Times New Roman" panose="02020603050405020304" pitchFamily="18" charset="0"/>
                <a:cs typeface="Times New Roman" panose="02020603050405020304" pitchFamily="18" charset="0"/>
              </a:rPr>
              <a:t>anteriores.</a:t>
            </a:r>
          </a:p>
          <a:p>
            <a:pPr>
              <a:lnSpc>
                <a:spcPct val="150000"/>
              </a:lnSpc>
            </a:pPr>
            <a:r>
              <a:rPr lang="es-MX" dirty="0">
                <a:latin typeface="Times New Roman" panose="02020603050405020304" pitchFamily="18" charset="0"/>
                <a:cs typeface="Times New Roman" panose="02020603050405020304" pitchFamily="18" charset="0"/>
              </a:rPr>
              <a:t>Las </a:t>
            </a:r>
            <a:r>
              <a:rPr lang="es-MX" b="1" dirty="0">
                <a:latin typeface="Times New Roman" panose="02020603050405020304" pitchFamily="18" charset="0"/>
                <a:cs typeface="Times New Roman" panose="02020603050405020304" pitchFamily="18" charset="0"/>
              </a:rPr>
              <a:t>teorías de la reestructuración, </a:t>
            </a:r>
            <a:r>
              <a:rPr lang="es-MX" dirty="0">
                <a:latin typeface="Times New Roman" panose="02020603050405020304" pitchFamily="18" charset="0"/>
                <a:cs typeface="Times New Roman" panose="02020603050405020304" pitchFamily="18" charset="0"/>
              </a:rPr>
              <a:t>suponen además un constructivismo dinámico por el que no solo se construyen interpretaciones de la realidad a partir de conocimientos anteriores sino que también se construyen esos mismos conocimiento en forma de teorías.</a:t>
            </a:r>
          </a:p>
          <a:p>
            <a:pPr algn="just">
              <a:lnSpc>
                <a:spcPct val="150000"/>
              </a:lnSpc>
            </a:pPr>
            <a:endParaRPr lang="es-MX" dirty="0">
              <a:latin typeface="Times New Roman" panose="02020603050405020304" pitchFamily="18" charset="0"/>
              <a:cs typeface="Times New Roman" panose="02020603050405020304" pitchFamily="18" charset="0"/>
            </a:endParaRPr>
          </a:p>
        </p:txBody>
      </p:sp>
      <p:pic>
        <p:nvPicPr>
          <p:cNvPr id="2050" name="Picture 2" descr="Resultado de imagen para imagenes de la reestructuracion">
            <a:extLst>
              <a:ext uri="{FF2B5EF4-FFF2-40B4-BE49-F238E27FC236}">
                <a16:creationId xmlns:a16="http://schemas.microsoft.com/office/drawing/2014/main" id="{13D605FE-154B-D4AF-C161-959EE63897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33709" y="5465587"/>
            <a:ext cx="1797528" cy="1207714"/>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333712" y="459662"/>
            <a:ext cx="9758121" cy="707886"/>
          </a:xfrm>
          <a:prstGeom prst="rect">
            <a:avLst/>
          </a:prstGeom>
          <a:noFill/>
        </p:spPr>
        <p:txBody>
          <a:bodyPr wrap="none" lIns="91440" tIns="45720" rIns="91440" bIns="45720">
            <a:spAutoFit/>
          </a:bodyPr>
          <a:lstStyle/>
          <a:p>
            <a:pPr algn="ctr"/>
            <a:r>
              <a:rPr lang="es-ES" sz="4000" b="1" cap="none" spc="0" dirty="0">
                <a:ln w="22225">
                  <a:solidFill>
                    <a:schemeClr val="accent2"/>
                  </a:solidFill>
                  <a:prstDash val="solid"/>
                </a:ln>
                <a:solidFill>
                  <a:schemeClr val="accent2">
                    <a:lumMod val="40000"/>
                    <a:lumOff val="60000"/>
                  </a:schemeClr>
                </a:solidFill>
                <a:effectLst/>
              </a:rPr>
              <a:t>TEORÍA DE LA REESTRUCTURACIÓN</a:t>
            </a:r>
          </a:p>
        </p:txBody>
      </p:sp>
    </p:spTree>
    <p:extLst>
      <p:ext uri="{BB962C8B-B14F-4D97-AF65-F5344CB8AC3E}">
        <p14:creationId xmlns:p14="http://schemas.microsoft.com/office/powerpoint/2010/main" val="2717124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Resultado de imagen para imagenes de la reestructuracion">
            <a:extLst>
              <a:ext uri="{FF2B5EF4-FFF2-40B4-BE49-F238E27FC236}">
                <a16:creationId xmlns:a16="http://schemas.microsoft.com/office/drawing/2014/main" id="{0645EAAF-71E5-491F-2E67-FEB3ACCD86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96691" y="4402268"/>
            <a:ext cx="2926968" cy="2145334"/>
          </a:xfrm>
          <a:prstGeom prst="rect">
            <a:avLst/>
          </a:prstGeom>
          <a:extLst>
            <a:ext uri="{909E8E84-426E-40DD-AFC4-6F175D3DCCD1}">
              <a14:hiddenFill xmlns:a14="http://schemas.microsoft.com/office/drawing/2010/main">
                <a:solidFill>
                  <a:srgbClr val="FFFFFF"/>
                </a:solidFill>
              </a14:hiddenFill>
            </a:ext>
          </a:extLst>
        </p:spPr>
      </p:pic>
      <p:sp>
        <p:nvSpPr>
          <p:cNvPr id="7" name="CuadroTexto 6">
            <a:extLst>
              <a:ext uri="{FF2B5EF4-FFF2-40B4-BE49-F238E27FC236}">
                <a16:creationId xmlns:a16="http://schemas.microsoft.com/office/drawing/2014/main" id="{A7921222-8045-4A14-7082-BFBF5D125055}"/>
              </a:ext>
            </a:extLst>
          </p:cNvPr>
          <p:cNvSpPr txBox="1"/>
          <p:nvPr/>
        </p:nvSpPr>
        <p:spPr>
          <a:xfrm>
            <a:off x="404950" y="1520938"/>
            <a:ext cx="11025050" cy="3000821"/>
          </a:xfrm>
          <a:prstGeom prst="rect">
            <a:avLst/>
          </a:prstGeom>
          <a:noFill/>
        </p:spPr>
        <p:txBody>
          <a:bodyPr wrap="square">
            <a:spAutoFit/>
          </a:bodyPr>
          <a:lstStyle/>
          <a:p>
            <a:pPr algn="ctr">
              <a:lnSpc>
                <a:spcPct val="150000"/>
              </a:lnSpc>
            </a:pPr>
            <a:r>
              <a:rPr lang="es-MX" i="0" u="none" strike="noStrike" dirty="0">
                <a:solidFill>
                  <a:srgbClr val="000000"/>
                </a:solidFill>
                <a:effectLst/>
                <a:latin typeface="Times New Roman" panose="02020603050405020304" pitchFamily="18" charset="0"/>
                <a:cs typeface="Times New Roman" panose="02020603050405020304" pitchFamily="18" charset="0"/>
              </a:rPr>
              <a:t>La </a:t>
            </a:r>
            <a:r>
              <a:rPr lang="es-MX" b="1" i="0" u="none" strike="noStrike" dirty="0">
                <a:solidFill>
                  <a:srgbClr val="000000"/>
                </a:solidFill>
                <a:effectLst/>
                <a:latin typeface="Times New Roman" panose="02020603050405020304" pitchFamily="18" charset="0"/>
                <a:cs typeface="Times New Roman" panose="02020603050405020304" pitchFamily="18" charset="0"/>
              </a:rPr>
              <a:t>Gestalt</a:t>
            </a:r>
            <a:r>
              <a:rPr lang="es-MX" i="0" u="none" strike="noStrike" dirty="0">
                <a:solidFill>
                  <a:srgbClr val="000000"/>
                </a:solidFill>
                <a:effectLst/>
                <a:latin typeface="Times New Roman" panose="02020603050405020304" pitchFamily="18" charset="0"/>
                <a:cs typeface="Times New Roman" panose="02020603050405020304" pitchFamily="18" charset="0"/>
              </a:rPr>
              <a:t> rechaza los principios del asociacionismo, en la medida que éste considera el conocimiento como una suma de partes pre-existentes; por el contrario, concibe que la unidad mínima de análisis es la estructura o globalidad.</a:t>
            </a:r>
          </a:p>
          <a:p>
            <a:pPr algn="ctr">
              <a:lnSpc>
                <a:spcPct val="150000"/>
              </a:lnSpc>
            </a:pPr>
            <a:endParaRPr lang="es-MX" i="0" u="none" strike="noStrike" dirty="0">
              <a:solidFill>
                <a:srgbClr val="000000"/>
              </a:solidFill>
              <a:effectLst/>
              <a:latin typeface="Times New Roman" panose="02020603050405020304" pitchFamily="18" charset="0"/>
              <a:cs typeface="Times New Roman" panose="02020603050405020304" pitchFamily="18" charset="0"/>
            </a:endParaRPr>
          </a:p>
          <a:p>
            <a:pPr>
              <a:lnSpc>
                <a:spcPct val="150000"/>
              </a:lnSpc>
            </a:pPr>
            <a:r>
              <a:rPr lang="es-MX" i="0" u="none" strike="noStrike" dirty="0">
                <a:solidFill>
                  <a:srgbClr val="000000"/>
                </a:solidFill>
                <a:effectLst/>
                <a:latin typeface="Times New Roman" panose="02020603050405020304" pitchFamily="18" charset="0"/>
                <a:cs typeface="Times New Roman" panose="02020603050405020304" pitchFamily="18" charset="0"/>
              </a:rPr>
              <a:t>Pensamiento productivo y pensamiento reproductivo </a:t>
            </a:r>
            <a:r>
              <a:rPr lang="es-MX" dirty="0">
                <a:latin typeface="Times New Roman" panose="02020603050405020304" pitchFamily="18" charset="0"/>
                <a:cs typeface="Times New Roman" panose="02020603050405020304" pitchFamily="18" charset="0"/>
              </a:rPr>
              <a:t>de acuerdo con Téllez y Rivero (2016):</a:t>
            </a:r>
            <a:endParaRPr lang="es-MX" i="0" u="none" strike="noStrike" dirty="0">
              <a:solidFill>
                <a:srgbClr val="000000"/>
              </a:solidFill>
              <a:effectLst/>
              <a:latin typeface="Times New Roman" panose="02020603050405020304" pitchFamily="18" charset="0"/>
              <a:cs typeface="Times New Roman" panose="02020603050405020304" pitchFamily="18" charset="0"/>
            </a:endParaRPr>
          </a:p>
          <a:p>
            <a:pPr>
              <a:lnSpc>
                <a:spcPct val="150000"/>
              </a:lnSpc>
            </a:pPr>
            <a:r>
              <a:rPr lang="es-MX" i="0" u="none" strike="noStrike" dirty="0">
                <a:solidFill>
                  <a:srgbClr val="000000"/>
                </a:solidFill>
                <a:effectLst/>
                <a:latin typeface="Times New Roman" panose="02020603050405020304" pitchFamily="18" charset="0"/>
                <a:cs typeface="Times New Roman" panose="02020603050405020304" pitchFamily="18" charset="0"/>
              </a:rPr>
              <a:t>El pensamiento </a:t>
            </a:r>
            <a:r>
              <a:rPr lang="es-MX" b="1" i="1" u="none" strike="noStrike" dirty="0">
                <a:solidFill>
                  <a:srgbClr val="000000"/>
                </a:solidFill>
                <a:effectLst/>
                <a:latin typeface="Times New Roman" panose="02020603050405020304" pitchFamily="18" charset="0"/>
                <a:cs typeface="Times New Roman" panose="02020603050405020304" pitchFamily="18" charset="0"/>
              </a:rPr>
              <a:t>productivo</a:t>
            </a:r>
            <a:r>
              <a:rPr lang="es-MX" i="0" u="none" strike="noStrike" dirty="0">
                <a:solidFill>
                  <a:srgbClr val="000000"/>
                </a:solidFill>
                <a:effectLst/>
                <a:latin typeface="Times New Roman" panose="02020603050405020304" pitchFamily="18" charset="0"/>
                <a:cs typeface="Times New Roman" panose="02020603050405020304" pitchFamily="18" charset="0"/>
              </a:rPr>
              <a:t> implica el descubrimiento de una nueva organización perceptiva o conceptual con respecto a un problema, reflejando una comprensión real del mismo, mientras que el </a:t>
            </a:r>
            <a:r>
              <a:rPr lang="es-MX" b="1" i="1" u="none" strike="noStrike" dirty="0">
                <a:solidFill>
                  <a:srgbClr val="000000"/>
                </a:solidFill>
                <a:effectLst/>
                <a:latin typeface="Times New Roman" panose="02020603050405020304" pitchFamily="18" charset="0"/>
                <a:cs typeface="Times New Roman" panose="02020603050405020304" pitchFamily="18" charset="0"/>
              </a:rPr>
              <a:t>reproductivo</a:t>
            </a:r>
            <a:r>
              <a:rPr lang="es-MX" i="0" u="none" strike="noStrike" dirty="0">
                <a:solidFill>
                  <a:srgbClr val="000000"/>
                </a:solidFill>
                <a:effectLst/>
                <a:latin typeface="Times New Roman" panose="02020603050405020304" pitchFamily="18" charset="0"/>
                <a:cs typeface="Times New Roman" panose="02020603050405020304" pitchFamily="18" charset="0"/>
              </a:rPr>
              <a:t>, consiste en aplicar destrezas o conocimientos adquiridos con anterioridad a situaciones nuevas.</a:t>
            </a:r>
          </a:p>
        </p:txBody>
      </p:sp>
      <p:sp>
        <p:nvSpPr>
          <p:cNvPr id="2" name="Rectángulo 1"/>
          <p:cNvSpPr/>
          <p:nvPr/>
        </p:nvSpPr>
        <p:spPr>
          <a:xfrm>
            <a:off x="4015432" y="251844"/>
            <a:ext cx="3428118" cy="923330"/>
          </a:xfrm>
          <a:prstGeom prst="rect">
            <a:avLst/>
          </a:prstGeom>
          <a:noFill/>
        </p:spPr>
        <p:txBody>
          <a:bodyPr wrap="none" lIns="91440" tIns="45720" rIns="91440" bIns="45720">
            <a:spAutoFit/>
          </a:bodyPr>
          <a:lstStyle/>
          <a:p>
            <a:pPr algn="ctr"/>
            <a:r>
              <a:rPr lang="es-E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GESTALT</a:t>
            </a:r>
          </a:p>
        </p:txBody>
      </p:sp>
    </p:spTree>
    <p:extLst>
      <p:ext uri="{BB962C8B-B14F-4D97-AF65-F5344CB8AC3E}">
        <p14:creationId xmlns:p14="http://schemas.microsoft.com/office/powerpoint/2010/main" val="2642444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DA41973C-67CD-BD54-A594-03875F24FF9F}"/>
              </a:ext>
            </a:extLst>
          </p:cNvPr>
          <p:cNvSpPr txBox="1"/>
          <p:nvPr/>
        </p:nvSpPr>
        <p:spPr>
          <a:xfrm>
            <a:off x="195943" y="828977"/>
            <a:ext cx="11521440" cy="4662815"/>
          </a:xfrm>
          <a:prstGeom prst="rect">
            <a:avLst/>
          </a:prstGeom>
          <a:noFill/>
        </p:spPr>
        <p:txBody>
          <a:bodyPr wrap="square">
            <a:spAutoFit/>
          </a:bodyPr>
          <a:lstStyle/>
          <a:p>
            <a:pPr algn="ctr">
              <a:lnSpc>
                <a:spcPct val="150000"/>
              </a:lnSpc>
            </a:pPr>
            <a:r>
              <a:rPr lang="es-MX" b="0" i="0" u="none" strike="noStrike" dirty="0">
                <a:solidFill>
                  <a:srgbClr val="000000"/>
                </a:solidFill>
                <a:effectLst/>
                <a:latin typeface="Times New Roman" panose="02020603050405020304" pitchFamily="18" charset="0"/>
                <a:cs typeface="Times New Roman" panose="02020603050405020304" pitchFamily="18" charset="0"/>
              </a:rPr>
              <a:t>Si bien el </a:t>
            </a:r>
            <a:r>
              <a:rPr lang="es-MX" b="1" i="0" u="none" strike="noStrike" dirty="0">
                <a:solidFill>
                  <a:srgbClr val="000000"/>
                </a:solidFill>
                <a:effectLst/>
                <a:latin typeface="Times New Roman" panose="02020603050405020304" pitchFamily="18" charset="0"/>
                <a:cs typeface="Times New Roman" panose="02020603050405020304" pitchFamily="18" charset="0"/>
              </a:rPr>
              <a:t>"insight" </a:t>
            </a:r>
            <a:r>
              <a:rPr lang="es-MX" b="0" i="0" u="none" strike="noStrike" dirty="0">
                <a:solidFill>
                  <a:srgbClr val="000000"/>
                </a:solidFill>
                <a:effectLst/>
                <a:latin typeface="Times New Roman" panose="02020603050405020304" pitchFamily="18" charset="0"/>
                <a:cs typeface="Times New Roman" panose="02020603050405020304" pitchFamily="18" charset="0"/>
              </a:rPr>
              <a:t>es definido como un proceso repentino o inmediato, algunos gestaltistas admiten que la llegada a ese punto puede requerir un largo proceso de preparación. Pero en conclusión, es sabido que la </a:t>
            </a:r>
            <a:r>
              <a:rPr lang="es-MX" b="1" i="0" u="none" strike="noStrike" dirty="0">
                <a:solidFill>
                  <a:srgbClr val="000000"/>
                </a:solidFill>
                <a:effectLst/>
                <a:latin typeface="Times New Roman" panose="02020603050405020304" pitchFamily="18" charset="0"/>
                <a:cs typeface="Times New Roman" panose="02020603050405020304" pitchFamily="18" charset="0"/>
              </a:rPr>
              <a:t>gestalt</a:t>
            </a:r>
            <a:r>
              <a:rPr lang="es-MX" b="0" i="0" u="none" strike="noStrike" dirty="0">
                <a:solidFill>
                  <a:srgbClr val="000000"/>
                </a:solidFill>
                <a:effectLst/>
                <a:latin typeface="Times New Roman" panose="02020603050405020304" pitchFamily="18" charset="0"/>
                <a:cs typeface="Times New Roman" panose="02020603050405020304" pitchFamily="18" charset="0"/>
              </a:rPr>
              <a:t> no ofrece una explicación de la experiencia pasada en la comprensión súbita del problema. En términos generales, cuando una tarea o problema tenga varias estructuras posibles, y alguna de ellas resulte más inmediata o fácil de percibir para el sujeto, la reestructuración resultará más difícil. Lo que sí parece estar demostrado es que la experiencia previa puede, en muchos contextos, obstaculizar e incluso impedir la reestructuración, aunque en muchas otras ocasiones ha de ser fundamental para que ésta se produzca </a:t>
            </a:r>
            <a:r>
              <a:rPr lang="es-MX" dirty="0">
                <a:latin typeface="Times New Roman" panose="02020603050405020304" pitchFamily="18" charset="0"/>
                <a:cs typeface="Times New Roman" panose="02020603050405020304" pitchFamily="18" charset="0"/>
              </a:rPr>
              <a:t>(Téllez y Rivero, 2016).</a:t>
            </a:r>
            <a:endParaRPr lang="es-MX" b="0" i="0" u="none" strike="noStrike" dirty="0">
              <a:solidFill>
                <a:srgbClr val="000000"/>
              </a:solidFill>
              <a:effectLst/>
              <a:latin typeface="Times New Roman" panose="02020603050405020304" pitchFamily="18" charset="0"/>
              <a:cs typeface="Times New Roman" panose="02020603050405020304" pitchFamily="18" charset="0"/>
            </a:endParaRPr>
          </a:p>
          <a:p>
            <a:pPr algn="ctr">
              <a:lnSpc>
                <a:spcPct val="150000"/>
              </a:lnSpc>
            </a:pPr>
            <a:endParaRPr lang="es-MX" b="0" i="0" u="none" strike="noStrike" dirty="0">
              <a:solidFill>
                <a:srgbClr val="000000"/>
              </a:solidFill>
              <a:effectLst/>
              <a:latin typeface="Times New Roman" panose="02020603050405020304" pitchFamily="18" charset="0"/>
              <a:cs typeface="Times New Roman" panose="02020603050405020304" pitchFamily="18" charset="0"/>
            </a:endParaRPr>
          </a:p>
          <a:p>
            <a:pPr algn="ctr">
              <a:lnSpc>
                <a:spcPct val="150000"/>
              </a:lnSpc>
            </a:pPr>
            <a:r>
              <a:rPr lang="es-MX" b="0" i="0" u="none" strike="noStrike" dirty="0">
                <a:solidFill>
                  <a:srgbClr val="000000"/>
                </a:solidFill>
                <a:effectLst/>
                <a:latin typeface="Times New Roman" panose="02020603050405020304" pitchFamily="18" charset="0"/>
                <a:cs typeface="Times New Roman" panose="02020603050405020304" pitchFamily="18" charset="0"/>
              </a:rPr>
              <a:t>La experiencia previa con un problema ayuda a la solución de problemas estructuralmente similares o al menos que contienen ciertos rasgos estructurales comunes, mientras que se puede entorpecer cuando, en las tareas, se eligen soluciones nuevas o productivas, produciéndose un fenómeno de fijeza estructural.</a:t>
            </a:r>
          </a:p>
        </p:txBody>
      </p:sp>
      <p:pic>
        <p:nvPicPr>
          <p:cNvPr id="2" name="Imagen 1"/>
          <p:cNvPicPr>
            <a:picLocks noChangeAspect="1"/>
          </p:cNvPicPr>
          <p:nvPr/>
        </p:nvPicPr>
        <p:blipFill>
          <a:blip r:embed="rId2"/>
          <a:stretch>
            <a:fillRect/>
          </a:stretch>
        </p:blipFill>
        <p:spPr>
          <a:xfrm>
            <a:off x="9494719" y="5166862"/>
            <a:ext cx="1792379" cy="1207113"/>
          </a:xfrm>
          <a:prstGeom prst="rect">
            <a:avLst/>
          </a:prstGeom>
        </p:spPr>
      </p:pic>
    </p:spTree>
    <p:extLst>
      <p:ext uri="{BB962C8B-B14F-4D97-AF65-F5344CB8AC3E}">
        <p14:creationId xmlns:p14="http://schemas.microsoft.com/office/powerpoint/2010/main" val="2955397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1747CC4C-ED7C-F360-AE2B-654A67577087}"/>
              </a:ext>
            </a:extLst>
          </p:cNvPr>
          <p:cNvSpPr txBox="1"/>
          <p:nvPr/>
        </p:nvSpPr>
        <p:spPr>
          <a:xfrm>
            <a:off x="975369" y="1228433"/>
            <a:ext cx="10241280" cy="3247043"/>
          </a:xfrm>
          <a:prstGeom prst="rect">
            <a:avLst/>
          </a:prstGeom>
          <a:noFill/>
        </p:spPr>
        <p:txBody>
          <a:bodyPr wrap="square">
            <a:spAutoFit/>
          </a:bodyPr>
          <a:lstStyle/>
          <a:p>
            <a:pPr algn="ctr" fontAlgn="base">
              <a:lnSpc>
                <a:spcPct val="150000"/>
              </a:lnSpc>
            </a:pPr>
            <a:r>
              <a:rPr lang="es-MX" i="0" u="none" strike="noStrike" dirty="0">
                <a:effectLst/>
                <a:latin typeface="Times New Roman" panose="02020603050405020304" pitchFamily="18" charset="0"/>
                <a:cs typeface="Times New Roman" panose="02020603050405020304" pitchFamily="18" charset="0"/>
              </a:rPr>
              <a:t>El constructivismo genético es una teoría propuesta por Piaget en donde se plantea que el sujeto que aprende está en constante proceso de desarrollo y de adaptación. Según esta teoría, el ser humano pasa por diferentes etapas de desarrollo y en cada etapa el alumno está preparado solo para un proceso cognitivo determinado. Por eso el docente no debe forzar al alumno a aprender conocimientos que no sean propios de su etapa cognitiva. Cada nuevo conocimiento produce un desequilibrio en el alumno, el cual debe encontrar la forma de reestructurar. En esta teoría, el énfasis en la evaluación está más en el proceso que en el resultado </a:t>
            </a:r>
            <a:r>
              <a:rPr lang="es-MX" dirty="0">
                <a:latin typeface="Times New Roman" panose="02020603050405020304" pitchFamily="18" charset="0"/>
                <a:cs typeface="Times New Roman" panose="02020603050405020304" pitchFamily="18" charset="0"/>
              </a:rPr>
              <a:t>(Téllez y Rivero, 2016)</a:t>
            </a:r>
            <a:endParaRPr lang="es-MX" i="0" u="none" strike="noStrike" dirty="0">
              <a:effectLst/>
              <a:latin typeface="Times New Roman" panose="02020603050405020304" pitchFamily="18" charset="0"/>
              <a:cs typeface="Times New Roman" panose="02020603050405020304" pitchFamily="18" charset="0"/>
            </a:endParaRPr>
          </a:p>
          <a:p>
            <a:pPr algn="l" fontAlgn="base"/>
            <a:r>
              <a:rPr lang="es-MX" sz="1600" b="0" i="0" u="none" strike="noStrike" dirty="0">
                <a:solidFill>
                  <a:srgbClr val="333333"/>
                </a:solidFill>
                <a:effectLst/>
                <a:latin typeface="raleway" pitchFamily="2" charset="77"/>
              </a:rPr>
              <a:t> </a:t>
            </a:r>
          </a:p>
        </p:txBody>
      </p:sp>
      <p:pic>
        <p:nvPicPr>
          <p:cNvPr id="5122" name="Picture 2" descr="La reestructuración cognitiva, en qué consiste">
            <a:extLst>
              <a:ext uri="{FF2B5EF4-FFF2-40B4-BE49-F238E27FC236}">
                <a16:creationId xmlns:a16="http://schemas.microsoft.com/office/drawing/2014/main" id="{6B7F1CBC-F1F2-9A16-93D2-F81254BBCD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38254" y="4350785"/>
            <a:ext cx="2924991" cy="1957085"/>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266097" y="524172"/>
            <a:ext cx="9659824" cy="584775"/>
          </a:xfrm>
          <a:prstGeom prst="rect">
            <a:avLst/>
          </a:prstGeom>
          <a:noFill/>
        </p:spPr>
        <p:txBody>
          <a:bodyPr wrap="none" lIns="91440" tIns="45720" rIns="91440" bIns="45720">
            <a:spAutoFit/>
          </a:bodyPr>
          <a:lstStyle/>
          <a:p>
            <a:pPr algn="ctr"/>
            <a:r>
              <a:rPr lang="es-ES" sz="32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TEORÍA DEL CONSTRUCTIVISMO GENÉTICO</a:t>
            </a:r>
          </a:p>
        </p:txBody>
      </p:sp>
    </p:spTree>
    <p:extLst>
      <p:ext uri="{BB962C8B-B14F-4D97-AF65-F5344CB8AC3E}">
        <p14:creationId xmlns:p14="http://schemas.microsoft.com/office/powerpoint/2010/main" val="2253910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069848" y="36576"/>
            <a:ext cx="10058400" cy="1609344"/>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5400" b="1" cap="all" spc="0" dirty="0">
                <a:ln w="12700">
                  <a:solidFill>
                    <a:schemeClr val="accent3">
                      <a:lumMod val="50000"/>
                    </a:schemeClr>
                  </a:solidFill>
                  <a:prstDash val="solid"/>
                </a:ln>
                <a:blipFill>
                  <a:blip r:embed="rId2">
                    <a:extLst>
                      <a:ext uri="{28A0092B-C50C-407E-A947-70E740481C1C}">
                        <a14:useLocalDpi xmlns:a14="http://schemas.microsoft.com/office/drawing/2010/main" val="0"/>
                      </a:ext>
                    </a:extLst>
                  </a:blip>
                  <a:tile tx="6350" ty="-127000" sx="65000" sy="64000" flip="none" algn="tl"/>
                </a:blipFill>
                <a:effectLst>
                  <a:innerShdw blurRad="177800">
                    <a:schemeClr val="accent3">
                      <a:lumMod val="50000"/>
                    </a:schemeClr>
                  </a:innerShdw>
                </a:effectLst>
                <a:latin typeface="+mj-lt"/>
                <a:ea typeface="+mj-ea"/>
                <a:cs typeface="+mj-cs"/>
              </a:rPr>
              <a:t>TEORÍA SOCIOCULTURAL</a:t>
            </a:r>
          </a:p>
        </p:txBody>
      </p:sp>
      <p:pic>
        <p:nvPicPr>
          <p:cNvPr id="7" name="Imagen 6" descr="Imagen que contiene Patrón de fondo&#10;&#10;Descripción generada automáticamente">
            <a:extLst>
              <a:ext uri="{FF2B5EF4-FFF2-40B4-BE49-F238E27FC236}">
                <a16:creationId xmlns:a16="http://schemas.microsoft.com/office/drawing/2014/main" id="{234E8EC6-E9CF-425E-CBA9-761539EC2865}"/>
              </a:ext>
            </a:extLst>
          </p:cNvPr>
          <p:cNvPicPr>
            <a:picLocks noChangeAspect="1"/>
          </p:cNvPicPr>
          <p:nvPr/>
        </p:nvPicPr>
        <p:blipFill rotWithShape="1">
          <a:blip r:embed="rId3"/>
          <a:srcRect l="11624" r="9953" b="-1"/>
          <a:stretch/>
        </p:blipFill>
        <p:spPr>
          <a:xfrm>
            <a:off x="655503" y="1843007"/>
            <a:ext cx="5088800" cy="3907158"/>
          </a:xfrm>
          <a:prstGeom prst="rect">
            <a:avLst/>
          </a:prstGeom>
        </p:spPr>
      </p:pic>
      <p:sp>
        <p:nvSpPr>
          <p:cNvPr id="5" name="CuadroTexto 4">
            <a:extLst>
              <a:ext uri="{FF2B5EF4-FFF2-40B4-BE49-F238E27FC236}">
                <a16:creationId xmlns:a16="http://schemas.microsoft.com/office/drawing/2014/main" id="{3CFE7CF9-D0D5-41F7-82C2-21CF1027FF65}"/>
              </a:ext>
            </a:extLst>
          </p:cNvPr>
          <p:cNvSpPr txBox="1"/>
          <p:nvPr/>
        </p:nvSpPr>
        <p:spPr>
          <a:xfrm>
            <a:off x="6654478" y="1203789"/>
            <a:ext cx="4632031" cy="3851787"/>
          </a:xfrm>
          <a:prstGeom prst="rect">
            <a:avLst/>
          </a:prstGeom>
        </p:spPr>
        <p:txBody>
          <a:bodyPr vert="horz" lIns="91440" tIns="45720" rIns="91440" bIns="45720" rtlCol="0" anchor="ctr">
            <a:normAutofit/>
          </a:bodyPr>
          <a:lstStyle/>
          <a:p>
            <a:pPr indent="-182880" fontAlgn="base">
              <a:lnSpc>
                <a:spcPct val="90000"/>
              </a:lnSpc>
              <a:spcAft>
                <a:spcPts val="600"/>
              </a:spcAft>
              <a:buClr>
                <a:schemeClr val="accent1">
                  <a:lumMod val="75000"/>
                </a:schemeClr>
              </a:buClr>
              <a:buSzPct val="85000"/>
              <a:buFont typeface="Wingdings" pitchFamily="2" charset="2"/>
              <a:buChar char="§"/>
            </a:pPr>
            <a:endParaRPr lang="en-US" sz="1700" i="0" u="none" strike="noStrike" dirty="0">
              <a:effectLst/>
              <a:latin typeface="Times New Roman" panose="02020603050405020304" pitchFamily="18" charset="0"/>
              <a:cs typeface="Times New Roman" panose="02020603050405020304" pitchFamily="18" charset="0"/>
            </a:endParaRPr>
          </a:p>
          <a:p>
            <a:pPr indent="-182880" fontAlgn="base">
              <a:lnSpc>
                <a:spcPct val="90000"/>
              </a:lnSpc>
              <a:spcAft>
                <a:spcPts val="600"/>
              </a:spcAft>
              <a:buClr>
                <a:schemeClr val="accent1">
                  <a:lumMod val="75000"/>
                </a:schemeClr>
              </a:buClr>
              <a:buSzPct val="85000"/>
              <a:buFont typeface="Wingdings" pitchFamily="2" charset="2"/>
              <a:buChar char="§"/>
            </a:pPr>
            <a:r>
              <a:rPr lang="en-US" dirty="0">
                <a:solidFill>
                  <a:srgbClr val="333333"/>
                </a:solidFill>
                <a:latin typeface="Times New Roman" panose="02020603050405020304" pitchFamily="18" charset="0"/>
                <a:cs typeface="Times New Roman" panose="02020603050405020304" pitchFamily="18" charset="0"/>
              </a:rPr>
              <a:t>El </a:t>
            </a:r>
            <a:r>
              <a:rPr lang="en-US" dirty="0" err="1">
                <a:solidFill>
                  <a:srgbClr val="333333"/>
                </a:solidFill>
                <a:latin typeface="Times New Roman" panose="02020603050405020304" pitchFamily="18" charset="0"/>
                <a:cs typeface="Times New Roman" panose="02020603050405020304" pitchFamily="18" charset="0"/>
              </a:rPr>
              <a:t>máximo</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exponente</a:t>
            </a:r>
            <a:r>
              <a:rPr lang="en-US" dirty="0">
                <a:solidFill>
                  <a:srgbClr val="333333"/>
                </a:solidFill>
                <a:latin typeface="Times New Roman" panose="02020603050405020304" pitchFamily="18" charset="0"/>
                <a:cs typeface="Times New Roman" panose="02020603050405020304" pitchFamily="18" charset="0"/>
              </a:rPr>
              <a:t> de la </a:t>
            </a:r>
            <a:r>
              <a:rPr lang="en-US" dirty="0" err="1">
                <a:solidFill>
                  <a:srgbClr val="333333"/>
                </a:solidFill>
                <a:latin typeface="Times New Roman" panose="02020603050405020304" pitchFamily="18" charset="0"/>
                <a:cs typeface="Times New Roman" panose="02020603050405020304" pitchFamily="18" charset="0"/>
              </a:rPr>
              <a:t>teoría</a:t>
            </a:r>
            <a:r>
              <a:rPr lang="en-US" dirty="0">
                <a:solidFill>
                  <a:srgbClr val="333333"/>
                </a:solidFill>
                <a:latin typeface="Times New Roman" panose="02020603050405020304" pitchFamily="18" charset="0"/>
                <a:cs typeface="Times New Roman" panose="02020603050405020304" pitchFamily="18" charset="0"/>
              </a:rPr>
              <a:t> sociocultural </a:t>
            </a:r>
            <a:r>
              <a:rPr lang="en-US" dirty="0" err="1">
                <a:solidFill>
                  <a:srgbClr val="333333"/>
                </a:solidFill>
                <a:latin typeface="Times New Roman" panose="02020603050405020304" pitchFamily="18" charset="0"/>
                <a:cs typeface="Times New Roman" panose="02020603050405020304" pitchFamily="18" charset="0"/>
              </a:rPr>
              <a:t>es</a:t>
            </a:r>
            <a:r>
              <a:rPr lang="en-US" dirty="0">
                <a:solidFill>
                  <a:srgbClr val="333333"/>
                </a:solidFill>
                <a:latin typeface="Times New Roman" panose="02020603050405020304" pitchFamily="18" charset="0"/>
                <a:cs typeface="Times New Roman" panose="02020603050405020304" pitchFamily="18" charset="0"/>
              </a:rPr>
              <a:t> Vygotsky, </a:t>
            </a:r>
            <a:r>
              <a:rPr lang="en-US" dirty="0" err="1">
                <a:solidFill>
                  <a:srgbClr val="333333"/>
                </a:solidFill>
                <a:latin typeface="Times New Roman" panose="02020603050405020304" pitchFamily="18" charset="0"/>
                <a:cs typeface="Times New Roman" panose="02020603050405020304" pitchFamily="18" charset="0"/>
              </a:rPr>
              <a:t>quien</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plantea</a:t>
            </a:r>
            <a:r>
              <a:rPr lang="en-US" dirty="0">
                <a:solidFill>
                  <a:srgbClr val="333333"/>
                </a:solidFill>
                <a:latin typeface="Times New Roman" panose="02020603050405020304" pitchFamily="18" charset="0"/>
                <a:cs typeface="Times New Roman" panose="02020603050405020304" pitchFamily="18" charset="0"/>
              </a:rPr>
              <a:t> que la persona que </a:t>
            </a:r>
            <a:r>
              <a:rPr lang="en-US" dirty="0" err="1">
                <a:solidFill>
                  <a:srgbClr val="333333"/>
                </a:solidFill>
                <a:latin typeface="Times New Roman" panose="02020603050405020304" pitchFamily="18" charset="0"/>
                <a:cs typeface="Times New Roman" panose="02020603050405020304" pitchFamily="18" charset="0"/>
              </a:rPr>
              <a:t>aprende</a:t>
            </a:r>
            <a:r>
              <a:rPr lang="en-US" dirty="0">
                <a:solidFill>
                  <a:srgbClr val="333333"/>
                </a:solidFill>
                <a:latin typeface="Times New Roman" panose="02020603050405020304" pitchFamily="18" charset="0"/>
                <a:cs typeface="Times New Roman" panose="02020603050405020304" pitchFamily="18" charset="0"/>
              </a:rPr>
              <a:t> no </a:t>
            </a:r>
            <a:r>
              <a:rPr lang="en-US" dirty="0" err="1">
                <a:solidFill>
                  <a:srgbClr val="333333"/>
                </a:solidFill>
                <a:latin typeface="Times New Roman" panose="02020603050405020304" pitchFamily="18" charset="0"/>
                <a:cs typeface="Times New Roman" panose="02020603050405020304" pitchFamily="18" charset="0"/>
              </a:rPr>
              <a:t>está</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aislada</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ya</a:t>
            </a:r>
            <a:r>
              <a:rPr lang="en-US" dirty="0">
                <a:solidFill>
                  <a:srgbClr val="333333"/>
                </a:solidFill>
                <a:latin typeface="Times New Roman" panose="02020603050405020304" pitchFamily="18" charset="0"/>
                <a:cs typeface="Times New Roman" panose="02020603050405020304" pitchFamily="18" charset="0"/>
              </a:rPr>
              <a:t> que </a:t>
            </a:r>
            <a:r>
              <a:rPr lang="en-US" dirty="0" err="1">
                <a:solidFill>
                  <a:srgbClr val="333333"/>
                </a:solidFill>
                <a:latin typeface="Times New Roman" panose="02020603050405020304" pitchFamily="18" charset="0"/>
                <a:cs typeface="Times New Roman" panose="02020603050405020304" pitchFamily="18" charset="0"/>
              </a:rPr>
              <a:t>reconstruye</a:t>
            </a:r>
            <a:r>
              <a:rPr lang="en-US" dirty="0">
                <a:solidFill>
                  <a:srgbClr val="333333"/>
                </a:solidFill>
                <a:latin typeface="Times New Roman" panose="02020603050405020304" pitchFamily="18" charset="0"/>
                <a:cs typeface="Times New Roman" panose="02020603050405020304" pitchFamily="18" charset="0"/>
              </a:rPr>
              <a:t> el </a:t>
            </a:r>
            <a:r>
              <a:rPr lang="en-US" dirty="0" err="1">
                <a:solidFill>
                  <a:srgbClr val="333333"/>
                </a:solidFill>
                <a:latin typeface="Times New Roman" panose="02020603050405020304" pitchFamily="18" charset="0"/>
                <a:cs typeface="Times New Roman" panose="02020603050405020304" pitchFamily="18" charset="0"/>
              </a:rPr>
              <a:t>conocimiento</a:t>
            </a:r>
            <a:r>
              <a:rPr lang="en-US" dirty="0">
                <a:solidFill>
                  <a:srgbClr val="333333"/>
                </a:solidFill>
                <a:latin typeface="Times New Roman" panose="02020603050405020304" pitchFamily="18" charset="0"/>
                <a:cs typeface="Times New Roman" panose="02020603050405020304" pitchFamily="18" charset="0"/>
              </a:rPr>
              <a:t> de forma </a:t>
            </a:r>
            <a:r>
              <a:rPr lang="en-US" dirty="0" err="1">
                <a:solidFill>
                  <a:srgbClr val="333333"/>
                </a:solidFill>
                <a:latin typeface="Times New Roman" panose="02020603050405020304" pitchFamily="18" charset="0"/>
                <a:cs typeface="Times New Roman" panose="02020603050405020304" pitchFamily="18" charset="0"/>
              </a:rPr>
              <a:t>interindividual</a:t>
            </a:r>
            <a:r>
              <a:rPr lang="en-US" dirty="0">
                <a:solidFill>
                  <a:srgbClr val="333333"/>
                </a:solidFill>
                <a:latin typeface="Times New Roman" panose="02020603050405020304" pitchFamily="18" charset="0"/>
                <a:cs typeface="Times New Roman" panose="02020603050405020304" pitchFamily="18" charset="0"/>
              </a:rPr>
              <a:t> y, </a:t>
            </a:r>
            <a:r>
              <a:rPr lang="en-US" dirty="0" err="1">
                <a:solidFill>
                  <a:srgbClr val="333333"/>
                </a:solidFill>
                <a:latin typeface="Times New Roman" panose="02020603050405020304" pitchFamily="18" charset="0"/>
                <a:cs typeface="Times New Roman" panose="02020603050405020304" pitchFamily="18" charset="0"/>
              </a:rPr>
              <a:t>posteriormente</a:t>
            </a:r>
            <a:r>
              <a:rPr lang="en-US" dirty="0">
                <a:solidFill>
                  <a:srgbClr val="333333"/>
                </a:solidFill>
                <a:latin typeface="Times New Roman" panose="02020603050405020304" pitchFamily="18" charset="0"/>
                <a:cs typeface="Times New Roman" panose="02020603050405020304" pitchFamily="18" charset="0"/>
              </a:rPr>
              <a:t>, de forma </a:t>
            </a:r>
            <a:r>
              <a:rPr lang="en-US" dirty="0" err="1">
                <a:solidFill>
                  <a:srgbClr val="333333"/>
                </a:solidFill>
                <a:latin typeface="Times New Roman" panose="02020603050405020304" pitchFamily="18" charset="0"/>
                <a:cs typeface="Times New Roman" panose="02020603050405020304" pitchFamily="18" charset="0"/>
              </a:rPr>
              <a:t>intraindividual</a:t>
            </a:r>
            <a:r>
              <a:rPr lang="en-US" dirty="0">
                <a:solidFill>
                  <a:srgbClr val="333333"/>
                </a:solidFill>
                <a:latin typeface="Times New Roman" panose="02020603050405020304" pitchFamily="18" charset="0"/>
                <a:cs typeface="Times New Roman" panose="02020603050405020304" pitchFamily="18" charset="0"/>
              </a:rPr>
              <a:t>.  La </a:t>
            </a:r>
            <a:r>
              <a:rPr lang="en-US" dirty="0" err="1">
                <a:solidFill>
                  <a:srgbClr val="333333"/>
                </a:solidFill>
                <a:latin typeface="Times New Roman" panose="02020603050405020304" pitchFamily="18" charset="0"/>
                <a:cs typeface="Times New Roman" panose="02020603050405020304" pitchFamily="18" charset="0"/>
              </a:rPr>
              <a:t>inteligencia</a:t>
            </a:r>
            <a:r>
              <a:rPr lang="en-US" dirty="0">
                <a:solidFill>
                  <a:srgbClr val="333333"/>
                </a:solidFill>
                <a:latin typeface="Times New Roman" panose="02020603050405020304" pitchFamily="18" charset="0"/>
                <a:cs typeface="Times New Roman" panose="02020603050405020304" pitchFamily="18" charset="0"/>
              </a:rPr>
              <a:t> se da </a:t>
            </a:r>
            <a:r>
              <a:rPr lang="en-US" dirty="0" err="1">
                <a:solidFill>
                  <a:srgbClr val="333333"/>
                </a:solidFill>
                <a:latin typeface="Times New Roman" panose="02020603050405020304" pitchFamily="18" charset="0"/>
                <a:cs typeface="Times New Roman" panose="02020603050405020304" pitchFamily="18" charset="0"/>
              </a:rPr>
              <a:t>como</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producto</a:t>
            </a:r>
            <a:r>
              <a:rPr lang="en-US" dirty="0">
                <a:solidFill>
                  <a:srgbClr val="333333"/>
                </a:solidFill>
                <a:latin typeface="Times New Roman" panose="02020603050405020304" pitchFamily="18" charset="0"/>
                <a:cs typeface="Times New Roman" panose="02020603050405020304" pitchFamily="18" charset="0"/>
              </a:rPr>
              <a:t> de la </a:t>
            </a:r>
            <a:r>
              <a:rPr lang="en-US" dirty="0" err="1">
                <a:solidFill>
                  <a:srgbClr val="333333"/>
                </a:solidFill>
                <a:latin typeface="Times New Roman" panose="02020603050405020304" pitchFamily="18" charset="0"/>
                <a:cs typeface="Times New Roman" panose="02020603050405020304" pitchFamily="18" charset="0"/>
              </a:rPr>
              <a:t>socialización</a:t>
            </a:r>
            <a:r>
              <a:rPr lang="en-US" dirty="0">
                <a:solidFill>
                  <a:srgbClr val="333333"/>
                </a:solidFill>
                <a:latin typeface="Times New Roman" panose="02020603050405020304" pitchFamily="18" charset="0"/>
                <a:cs typeface="Times New Roman" panose="02020603050405020304" pitchFamily="18" charset="0"/>
              </a:rPr>
              <a:t> del </a:t>
            </a:r>
            <a:r>
              <a:rPr lang="en-US" dirty="0" err="1">
                <a:solidFill>
                  <a:srgbClr val="333333"/>
                </a:solidFill>
                <a:latin typeface="Times New Roman" panose="02020603050405020304" pitchFamily="18" charset="0"/>
                <a:cs typeface="Times New Roman" panose="02020603050405020304" pitchFamily="18" charset="0"/>
              </a:rPr>
              <a:t>sujeto</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en</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su</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medio</a:t>
            </a:r>
            <a:r>
              <a:rPr lang="en-US" dirty="0">
                <a:solidFill>
                  <a:srgbClr val="333333"/>
                </a:solidFill>
                <a:latin typeface="Times New Roman" panose="02020603050405020304" pitchFamily="18" charset="0"/>
                <a:cs typeface="Times New Roman" panose="02020603050405020304" pitchFamily="18" charset="0"/>
              </a:rPr>
              <a:t>. El </a:t>
            </a:r>
            <a:r>
              <a:rPr lang="en-US" dirty="0" err="1">
                <a:solidFill>
                  <a:srgbClr val="333333"/>
                </a:solidFill>
                <a:latin typeface="Times New Roman" panose="02020603050405020304" pitchFamily="18" charset="0"/>
                <a:cs typeface="Times New Roman" panose="02020603050405020304" pitchFamily="18" charset="0"/>
              </a:rPr>
              <a:t>docente</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en</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este</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caso</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debe</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actuar</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como</a:t>
            </a:r>
            <a:r>
              <a:rPr lang="en-US" dirty="0">
                <a:solidFill>
                  <a:srgbClr val="333333"/>
                </a:solidFill>
                <a:latin typeface="Times New Roman" panose="02020603050405020304" pitchFamily="18" charset="0"/>
                <a:cs typeface="Times New Roman" panose="02020603050405020304" pitchFamily="18" charset="0"/>
              </a:rPr>
              <a:t> un </a:t>
            </a:r>
            <a:r>
              <a:rPr lang="en-US" dirty="0" err="1">
                <a:solidFill>
                  <a:srgbClr val="333333"/>
                </a:solidFill>
                <a:latin typeface="Times New Roman" panose="02020603050405020304" pitchFamily="18" charset="0"/>
                <a:cs typeface="Times New Roman" panose="02020603050405020304" pitchFamily="18" charset="0"/>
              </a:rPr>
              <a:t>mediador</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guiando</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los</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saberes</a:t>
            </a:r>
            <a:r>
              <a:rPr lang="en-US" dirty="0">
                <a:solidFill>
                  <a:srgbClr val="333333"/>
                </a:solidFill>
                <a:latin typeface="Times New Roman" panose="02020603050405020304" pitchFamily="18" charset="0"/>
                <a:cs typeface="Times New Roman" panose="02020603050405020304" pitchFamily="18" charset="0"/>
              </a:rPr>
              <a:t> de </a:t>
            </a:r>
            <a:r>
              <a:rPr lang="en-US" dirty="0" err="1">
                <a:solidFill>
                  <a:srgbClr val="333333"/>
                </a:solidFill>
                <a:latin typeface="Times New Roman" panose="02020603050405020304" pitchFamily="18" charset="0"/>
                <a:cs typeface="Times New Roman" panose="02020603050405020304" pitchFamily="18" charset="0"/>
              </a:rPr>
              <a:t>sus</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alumnos</a:t>
            </a:r>
            <a:r>
              <a:rPr lang="en-US" dirty="0">
                <a:solidFill>
                  <a:srgbClr val="333333"/>
                </a:solidFill>
                <a:latin typeface="Times New Roman" panose="02020603050405020304" pitchFamily="18" charset="0"/>
                <a:cs typeface="Times New Roman" panose="02020603050405020304" pitchFamily="18" charset="0"/>
              </a:rPr>
              <a:t>, y al </a:t>
            </a:r>
            <a:r>
              <a:rPr lang="en-US" dirty="0" err="1">
                <a:solidFill>
                  <a:srgbClr val="333333"/>
                </a:solidFill>
                <a:latin typeface="Times New Roman" panose="02020603050405020304" pitchFamily="18" charset="0"/>
                <a:cs typeface="Times New Roman" panose="02020603050405020304" pitchFamily="18" charset="0"/>
              </a:rPr>
              <a:t>momento</a:t>
            </a:r>
            <a:r>
              <a:rPr lang="en-US" dirty="0">
                <a:solidFill>
                  <a:srgbClr val="333333"/>
                </a:solidFill>
                <a:latin typeface="Times New Roman" panose="02020603050405020304" pitchFamily="18" charset="0"/>
                <a:cs typeface="Times New Roman" panose="02020603050405020304" pitchFamily="18" charset="0"/>
              </a:rPr>
              <a:t> de </a:t>
            </a:r>
            <a:r>
              <a:rPr lang="en-US" dirty="0" err="1">
                <a:solidFill>
                  <a:srgbClr val="333333"/>
                </a:solidFill>
                <a:latin typeface="Times New Roman" panose="02020603050405020304" pitchFamily="18" charset="0"/>
                <a:cs typeface="Times New Roman" panose="02020603050405020304" pitchFamily="18" charset="0"/>
              </a:rPr>
              <a:t>evaluar</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debe</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hacer</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énfasis</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tanto</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en</a:t>
            </a:r>
            <a:r>
              <a:rPr lang="en-US" dirty="0">
                <a:solidFill>
                  <a:srgbClr val="333333"/>
                </a:solidFill>
                <a:latin typeface="Times New Roman" panose="02020603050405020304" pitchFamily="18" charset="0"/>
                <a:cs typeface="Times New Roman" panose="02020603050405020304" pitchFamily="18" charset="0"/>
              </a:rPr>
              <a:t> el </a:t>
            </a:r>
            <a:r>
              <a:rPr lang="en-US" dirty="0" err="1">
                <a:solidFill>
                  <a:srgbClr val="333333"/>
                </a:solidFill>
                <a:latin typeface="Times New Roman" panose="02020603050405020304" pitchFamily="18" charset="0"/>
                <a:cs typeface="Times New Roman" panose="02020603050405020304" pitchFamily="18" charset="0"/>
              </a:rPr>
              <a:t>proceso</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como</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en</a:t>
            </a:r>
            <a:r>
              <a:rPr lang="en-US" dirty="0">
                <a:solidFill>
                  <a:srgbClr val="333333"/>
                </a:solidFill>
                <a:latin typeface="Times New Roman" panose="02020603050405020304" pitchFamily="18" charset="0"/>
                <a:cs typeface="Times New Roman" panose="02020603050405020304" pitchFamily="18" charset="0"/>
              </a:rPr>
              <a:t> el </a:t>
            </a:r>
            <a:r>
              <a:rPr lang="en-US" dirty="0" err="1">
                <a:solidFill>
                  <a:srgbClr val="333333"/>
                </a:solidFill>
                <a:latin typeface="Times New Roman" panose="02020603050405020304" pitchFamily="18" charset="0"/>
                <a:cs typeface="Times New Roman" panose="02020603050405020304" pitchFamily="18" charset="0"/>
              </a:rPr>
              <a:t>producto</a:t>
            </a:r>
            <a:r>
              <a:rPr lang="en-US" dirty="0">
                <a:solidFill>
                  <a:srgbClr val="333333"/>
                </a:solidFill>
                <a:latin typeface="Times New Roman" panose="02020603050405020304" pitchFamily="18" charset="0"/>
                <a:cs typeface="Times New Roman" panose="02020603050405020304" pitchFamily="18" charset="0"/>
              </a:rPr>
              <a:t> que </a:t>
            </a:r>
            <a:r>
              <a:rPr lang="en-US" dirty="0" err="1">
                <a:solidFill>
                  <a:srgbClr val="333333"/>
                </a:solidFill>
                <a:latin typeface="Times New Roman" panose="02020603050405020304" pitchFamily="18" charset="0"/>
                <a:cs typeface="Times New Roman" panose="02020603050405020304" pitchFamily="18" charset="0"/>
              </a:rPr>
              <a:t>aporte</a:t>
            </a:r>
            <a:r>
              <a:rPr lang="en-US" dirty="0">
                <a:solidFill>
                  <a:srgbClr val="333333"/>
                </a:solidFill>
                <a:latin typeface="Times New Roman" panose="02020603050405020304" pitchFamily="18" charset="0"/>
                <a:cs typeface="Times New Roman" panose="02020603050405020304" pitchFamily="18" charset="0"/>
              </a:rPr>
              <a:t> el </a:t>
            </a:r>
            <a:r>
              <a:rPr lang="en-US" dirty="0" err="1">
                <a:solidFill>
                  <a:srgbClr val="333333"/>
                </a:solidFill>
                <a:latin typeface="Times New Roman" panose="02020603050405020304" pitchFamily="18" charset="0"/>
                <a:cs typeface="Times New Roman" panose="02020603050405020304" pitchFamily="18" charset="0"/>
              </a:rPr>
              <a:t>alumno</a:t>
            </a:r>
            <a:r>
              <a:rPr lang="en-US" dirty="0">
                <a:solidFill>
                  <a:srgbClr val="333333"/>
                </a:solidFill>
                <a:latin typeface="Times New Roman" panose="02020603050405020304" pitchFamily="18" charset="0"/>
                <a:cs typeface="Times New Roman" panose="02020603050405020304" pitchFamily="18" charset="0"/>
              </a:rPr>
              <a:t> (</a:t>
            </a:r>
            <a:r>
              <a:rPr lang="en-US" dirty="0" err="1">
                <a:solidFill>
                  <a:srgbClr val="333333"/>
                </a:solidFill>
                <a:latin typeface="Times New Roman" panose="02020603050405020304" pitchFamily="18" charset="0"/>
                <a:cs typeface="Times New Roman" panose="02020603050405020304" pitchFamily="18" charset="0"/>
              </a:rPr>
              <a:t>Téllez</a:t>
            </a:r>
            <a:r>
              <a:rPr lang="en-US" dirty="0">
                <a:solidFill>
                  <a:srgbClr val="333333"/>
                </a:solidFill>
                <a:latin typeface="Times New Roman" panose="02020603050405020304" pitchFamily="18" charset="0"/>
                <a:cs typeface="Times New Roman" panose="02020603050405020304" pitchFamily="18" charset="0"/>
              </a:rPr>
              <a:t> y </a:t>
            </a:r>
            <a:r>
              <a:rPr lang="en-US" dirty="0" err="1">
                <a:solidFill>
                  <a:srgbClr val="333333"/>
                </a:solidFill>
                <a:latin typeface="Times New Roman" panose="02020603050405020304" pitchFamily="18" charset="0"/>
                <a:cs typeface="Times New Roman" panose="02020603050405020304" pitchFamily="18" charset="0"/>
              </a:rPr>
              <a:t>Rivero</a:t>
            </a:r>
            <a:r>
              <a:rPr lang="en-US" dirty="0">
                <a:solidFill>
                  <a:srgbClr val="333333"/>
                </a:solidFill>
                <a:latin typeface="Times New Roman" panose="02020603050405020304" pitchFamily="18" charset="0"/>
                <a:cs typeface="Times New Roman" panose="02020603050405020304" pitchFamily="18" charset="0"/>
              </a:rPr>
              <a:t>, 2016).</a:t>
            </a:r>
          </a:p>
        </p:txBody>
      </p:sp>
    </p:spTree>
    <p:extLst>
      <p:ext uri="{BB962C8B-B14F-4D97-AF65-F5344CB8AC3E}">
        <p14:creationId xmlns:p14="http://schemas.microsoft.com/office/powerpoint/2010/main" val="324899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7EA1D44E-68E7-4D04-9A76-B8C17DAB5E8F}"/>
              </a:ext>
            </a:extLst>
          </p:cNvPr>
          <p:cNvSpPr txBox="1"/>
          <p:nvPr/>
        </p:nvSpPr>
        <p:spPr>
          <a:xfrm>
            <a:off x="674144" y="1041916"/>
            <a:ext cx="10538458" cy="2585323"/>
          </a:xfrm>
          <a:prstGeom prst="rect">
            <a:avLst/>
          </a:prstGeom>
          <a:noFill/>
        </p:spPr>
        <p:txBody>
          <a:bodyPr wrap="square">
            <a:spAutoFit/>
          </a:bodyPr>
          <a:lstStyle/>
          <a:p>
            <a:pPr algn="just" fontAlgn="base">
              <a:lnSpc>
                <a:spcPct val="150000"/>
              </a:lnSpc>
            </a:pPr>
            <a:endParaRPr lang="es-MX" i="0" u="none" strike="noStrike" dirty="0">
              <a:solidFill>
                <a:srgbClr val="333333"/>
              </a:solidFill>
              <a:effectLst/>
              <a:latin typeface="Times New Roman" panose="02020603050405020304" pitchFamily="18" charset="0"/>
              <a:cs typeface="Times New Roman" panose="02020603050405020304" pitchFamily="18" charset="0"/>
            </a:endParaRPr>
          </a:p>
          <a:p>
            <a:pPr algn="ctr" fontAlgn="base">
              <a:lnSpc>
                <a:spcPct val="150000"/>
              </a:lnSpc>
            </a:pPr>
            <a:r>
              <a:rPr lang="es-MX" i="0" u="none" strike="noStrike" dirty="0">
                <a:solidFill>
                  <a:srgbClr val="333333"/>
                </a:solidFill>
                <a:effectLst/>
                <a:latin typeface="Times New Roman" panose="02020603050405020304" pitchFamily="18" charset="0"/>
                <a:cs typeface="Times New Roman" panose="02020603050405020304" pitchFamily="18" charset="0"/>
              </a:rPr>
              <a:t>La teoría del aprendizaje significativo fue presentada por Ausubel, quien propuso que</a:t>
            </a:r>
            <a:r>
              <a:rPr lang="es-MX" i="0" u="none" strike="noStrike" dirty="0">
                <a:solidFill>
                  <a:srgbClr val="1C1C1C"/>
                </a:solidFill>
                <a:effectLst/>
                <a:latin typeface="Times New Roman" panose="02020603050405020304" pitchFamily="18" charset="0"/>
                <a:cs typeface="Times New Roman" panose="02020603050405020304" pitchFamily="18" charset="0"/>
              </a:rPr>
              <a:t> el sujeto que aprende posee un conjunto de saberes</a:t>
            </a:r>
            <a:r>
              <a:rPr lang="es-MX" i="0" u="none" strike="noStrike" dirty="0">
                <a:solidFill>
                  <a:srgbClr val="333333"/>
                </a:solidFill>
                <a:effectLst/>
                <a:latin typeface="Times New Roman" panose="02020603050405020304" pitchFamily="18" charset="0"/>
                <a:cs typeface="Times New Roman" panose="02020603050405020304" pitchFamily="18" charset="0"/>
              </a:rPr>
              <a:t>, conceptos e ideas previas que son propios de la cultura en la cual se desenvuelve, por eso el conocimiento general se construye sobre conocimiento previo. El docente, en consecuencia, debe </a:t>
            </a:r>
            <a:r>
              <a:rPr lang="es-MX" i="0" u="none" strike="noStrike" dirty="0">
                <a:solidFill>
                  <a:srgbClr val="1C1C1C"/>
                </a:solidFill>
                <a:effectLst/>
                <a:latin typeface="Times New Roman" panose="02020603050405020304" pitchFamily="18" charset="0"/>
                <a:cs typeface="Times New Roman" panose="02020603050405020304" pitchFamily="18" charset="0"/>
              </a:rPr>
              <a:t>investigar sobre el conocimiento que motiva</a:t>
            </a:r>
            <a:r>
              <a:rPr lang="es-MX" i="0" u="none" strike="noStrike" dirty="0">
                <a:solidFill>
                  <a:srgbClr val="333333"/>
                </a:solidFill>
                <a:effectLst/>
                <a:latin typeface="Times New Roman" panose="02020603050405020304" pitchFamily="18" charset="0"/>
                <a:cs typeface="Times New Roman" panose="02020603050405020304" pitchFamily="18" charset="0"/>
              </a:rPr>
              <a:t> a sus alumnos y utilizar herramientas pedagógicas que permitan el encadenamiento de los saberes nuevos con los previos </a:t>
            </a:r>
            <a:r>
              <a:rPr lang="es-MX" dirty="0">
                <a:latin typeface="Times New Roman" panose="02020603050405020304" pitchFamily="18" charset="0"/>
                <a:cs typeface="Times New Roman" panose="02020603050405020304" pitchFamily="18" charset="0"/>
              </a:rPr>
              <a:t>(Téllez y Rivero, 2016).</a:t>
            </a:r>
            <a:endParaRPr lang="es-MX" i="0" u="none" strike="noStrike" dirty="0">
              <a:solidFill>
                <a:srgbClr val="333333"/>
              </a:solidFill>
              <a:effectLst/>
              <a:latin typeface="Times New Roman" panose="02020603050405020304" pitchFamily="18" charset="0"/>
              <a:cs typeface="Times New Roman" panose="02020603050405020304" pitchFamily="18" charset="0"/>
            </a:endParaRPr>
          </a:p>
        </p:txBody>
      </p:sp>
      <p:pic>
        <p:nvPicPr>
          <p:cNvPr id="7170" name="Picture 2" descr="Reestructuración cognitiva ¿Qué es y cómo se usa en terapia?">
            <a:extLst>
              <a:ext uri="{FF2B5EF4-FFF2-40B4-BE49-F238E27FC236}">
                <a16:creationId xmlns:a16="http://schemas.microsoft.com/office/drawing/2014/main" id="{69B814DF-B743-6BA3-87B4-1D135132D8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0575" y="3877629"/>
            <a:ext cx="3156040" cy="2396992"/>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674144" y="395585"/>
            <a:ext cx="10442347" cy="646331"/>
          </a:xfrm>
          <a:prstGeom prst="rect">
            <a:avLst/>
          </a:prstGeom>
          <a:noFill/>
        </p:spPr>
        <p:txBody>
          <a:bodyPr wrap="none" lIns="91440" tIns="45720" rIns="91440" bIns="45720">
            <a:spAutoFit/>
          </a:bodyPr>
          <a:lstStyle/>
          <a:p>
            <a:pPr algn="ctr"/>
            <a:r>
              <a:rPr lang="es-ES" sz="36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TEORÍA DEL APRENDIZAJE SIGNIFICATIVO</a:t>
            </a:r>
          </a:p>
        </p:txBody>
      </p:sp>
    </p:spTree>
    <p:extLst>
      <p:ext uri="{BB962C8B-B14F-4D97-AF65-F5344CB8AC3E}">
        <p14:creationId xmlns:p14="http://schemas.microsoft.com/office/powerpoint/2010/main" val="427950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FF19B353-D2B6-9E80-D1D2-AF377C573BE3}"/>
              </a:ext>
            </a:extLst>
          </p:cNvPr>
          <p:cNvSpPr txBox="1"/>
          <p:nvPr/>
        </p:nvSpPr>
        <p:spPr>
          <a:xfrm>
            <a:off x="1502229" y="1737360"/>
            <a:ext cx="9248502" cy="3139321"/>
          </a:xfrm>
          <a:prstGeom prst="rect">
            <a:avLst/>
          </a:prstGeom>
          <a:noFill/>
        </p:spPr>
        <p:txBody>
          <a:bodyPr wrap="square" rtlCol="0">
            <a:spAutoFit/>
          </a:bodyPr>
          <a:lstStyle/>
          <a:p>
            <a:r>
              <a:rPr lang="es-MX" dirty="0"/>
              <a:t>BIBLIOGRAFIA</a:t>
            </a:r>
          </a:p>
          <a:p>
            <a:endParaRPr lang="es-MX" dirty="0"/>
          </a:p>
          <a:p>
            <a:pPr>
              <a:lnSpc>
                <a:spcPct val="150000"/>
              </a:lnSpc>
            </a:pPr>
            <a:r>
              <a:rPr lang="es-MX" dirty="0">
                <a:latin typeface="Times New Roman" panose="02020603050405020304" pitchFamily="18" charset="0"/>
                <a:cs typeface="Times New Roman" panose="02020603050405020304" pitchFamily="18" charset="0"/>
              </a:rPr>
              <a:t>         </a:t>
            </a:r>
            <a:r>
              <a:rPr lang="es-MX" dirty="0" smtClean="0">
                <a:latin typeface="Times New Roman" panose="02020603050405020304" pitchFamily="18" charset="0"/>
                <a:cs typeface="Times New Roman" panose="02020603050405020304" pitchFamily="18" charset="0"/>
              </a:rPr>
              <a:t>Téllez</a:t>
            </a:r>
            <a:r>
              <a:rPr lang="es-MX" dirty="0">
                <a:latin typeface="Times New Roman" panose="02020603050405020304" pitchFamily="18" charset="0"/>
                <a:cs typeface="Times New Roman" panose="02020603050405020304" pitchFamily="18" charset="0"/>
              </a:rPr>
              <a:t>, M., &amp; Rivero, L. (2016). Teorías de la Reestructuracion: un acercamiento teorico. </a:t>
            </a:r>
            <a:r>
              <a:rPr lang="es-MX" i="1" dirty="0">
                <a:latin typeface="Times New Roman" panose="02020603050405020304" pitchFamily="18" charset="0"/>
                <a:cs typeface="Times New Roman" panose="02020603050405020304" pitchFamily="18" charset="0"/>
              </a:rPr>
              <a:t>Redalyc. </a:t>
            </a:r>
            <a:r>
              <a:rPr lang="es-MX" dirty="0">
                <a:latin typeface="Times New Roman" panose="02020603050405020304" pitchFamily="18" charset="0"/>
                <a:cs typeface="Times New Roman" panose="02020603050405020304" pitchFamily="18" charset="0"/>
              </a:rPr>
              <a:t>5</a:t>
            </a:r>
            <a:r>
              <a:rPr lang="es-MX" i="1" dirty="0">
                <a:latin typeface="Times New Roman" panose="02020603050405020304" pitchFamily="18" charset="0"/>
                <a:cs typeface="Times New Roman" panose="02020603050405020304" pitchFamily="18" charset="0"/>
              </a:rPr>
              <a:t>(3), 22-28</a:t>
            </a:r>
            <a:r>
              <a:rPr lang="es-MX" i="1" dirty="0" smtClean="0">
                <a:latin typeface="Times New Roman" panose="02020603050405020304" pitchFamily="18" charset="0"/>
                <a:cs typeface="Times New Roman" panose="02020603050405020304" pitchFamily="18" charset="0"/>
              </a:rPr>
              <a:t>.</a:t>
            </a:r>
          </a:p>
          <a:p>
            <a:pPr>
              <a:lnSpc>
                <a:spcPct val="150000"/>
              </a:lnSpc>
            </a:pPr>
            <a:endParaRPr lang="es-MX" i="1" dirty="0">
              <a:latin typeface="Times New Roman" panose="02020603050405020304" pitchFamily="18" charset="0"/>
              <a:cs typeface="Times New Roman" panose="02020603050405020304" pitchFamily="18" charset="0"/>
            </a:endParaRPr>
          </a:p>
          <a:p>
            <a:pPr>
              <a:lnSpc>
                <a:spcPct val="150000"/>
              </a:lnSpc>
            </a:pPr>
            <a:r>
              <a:rPr lang="es-MX" dirty="0">
                <a:latin typeface="Times New Roman" panose="02020603050405020304" pitchFamily="18" charset="0"/>
                <a:cs typeface="Times New Roman" panose="02020603050405020304" pitchFamily="18" charset="0"/>
                <a:hlinkClick r:id="rId2"/>
              </a:rPr>
              <a:t>https://educacion.idoneos.com/311404</a:t>
            </a:r>
            <a:r>
              <a:rPr lang="es-MX" dirty="0" smtClean="0">
                <a:latin typeface="Times New Roman" panose="02020603050405020304" pitchFamily="18" charset="0"/>
                <a:cs typeface="Times New Roman" panose="02020603050405020304" pitchFamily="18" charset="0"/>
                <a:hlinkClick r:id="rId2"/>
              </a:rPr>
              <a:t>/</a:t>
            </a:r>
            <a:endParaRPr lang="es-MX" dirty="0" smtClean="0">
              <a:latin typeface="Times New Roman" panose="02020603050405020304" pitchFamily="18" charset="0"/>
              <a:cs typeface="Times New Roman" panose="02020603050405020304" pitchFamily="18" charset="0"/>
            </a:endParaRPr>
          </a:p>
          <a:p>
            <a:pPr>
              <a:lnSpc>
                <a:spcPct val="150000"/>
              </a:lnSpc>
            </a:pPr>
            <a:endParaRPr lang="es-MX" dirty="0">
              <a:latin typeface="Times New Roman" panose="02020603050405020304" pitchFamily="18" charset="0"/>
              <a:cs typeface="Times New Roman" panose="02020603050405020304" pitchFamily="18" charset="0"/>
            </a:endParaRPr>
          </a:p>
          <a:p>
            <a:pPr>
              <a:lnSpc>
                <a:spcPct val="150000"/>
              </a:lnSpc>
            </a:pPr>
            <a:endParaRPr 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95207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tras en madera">
  <a:themeElements>
    <a:clrScheme name="Letras en madera">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Letras en madera">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Letras en madera">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79</TotalTime>
  <Words>283</Words>
  <Application>Microsoft Office PowerPoint</Application>
  <PresentationFormat>Panorámica</PresentationFormat>
  <Paragraphs>33</Paragraphs>
  <Slides>9</Slides>
  <Notes>1</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9</vt:i4>
      </vt:variant>
    </vt:vector>
  </HeadingPairs>
  <TitlesOfParts>
    <vt:vector size="17" baseType="lpstr">
      <vt:lpstr>Calibri</vt:lpstr>
      <vt:lpstr>raleway</vt:lpstr>
      <vt:lpstr>Rockwell</vt:lpstr>
      <vt:lpstr>Rockwell Condensed</vt:lpstr>
      <vt:lpstr>Rockwell Extra Bold</vt:lpstr>
      <vt:lpstr>Times New Roman</vt:lpstr>
      <vt:lpstr>Wingdings</vt:lpstr>
      <vt:lpstr>Letras en madera</vt:lpstr>
      <vt:lpstr>TEORÍAS DE LA REESTRUCTURACIÓN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TEORIAS DE LA REESTRUCTURACIÓN</dc:title>
  <dc:creator>Microsoft Office User</dc:creator>
  <cp:lastModifiedBy>USUARIO</cp:lastModifiedBy>
  <cp:revision>9</cp:revision>
  <dcterms:created xsi:type="dcterms:W3CDTF">2022-06-21T02:41:41Z</dcterms:created>
  <dcterms:modified xsi:type="dcterms:W3CDTF">2022-10-27T20:45:08Z</dcterms:modified>
</cp:coreProperties>
</file>