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14"/>
  </p:normalViewPr>
  <p:slideViewPr>
    <p:cSldViewPr snapToGrid="0" snapToObjects="1">
      <p:cViewPr varScale="1">
        <p:scale>
          <a:sx n="69" d="100"/>
          <a:sy n="69" d="100"/>
        </p:scale>
        <p:origin x="756"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0401C043-ACB0-FB40-92BB-78318996ABD6}"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21BC61A-61DB-894C-9297-4A090F7D7ED5}" type="slidenum">
              <a:rPr lang="es-MX" smtClean="0"/>
              <a:t>‹Nº›</a:t>
            </a:fld>
            <a:endParaRPr lang="es-MX"/>
          </a:p>
        </p:txBody>
      </p:sp>
    </p:spTree>
    <p:extLst>
      <p:ext uri="{BB962C8B-B14F-4D97-AF65-F5344CB8AC3E}">
        <p14:creationId xmlns:p14="http://schemas.microsoft.com/office/powerpoint/2010/main" val="1669677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401C043-ACB0-FB40-92BB-78318996ABD6}"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21BC61A-61DB-894C-9297-4A090F7D7ED5}" type="slidenum">
              <a:rPr lang="es-MX" smtClean="0"/>
              <a:t>‹Nº›</a:t>
            </a:fld>
            <a:endParaRPr lang="es-MX"/>
          </a:p>
        </p:txBody>
      </p:sp>
    </p:spTree>
    <p:extLst>
      <p:ext uri="{BB962C8B-B14F-4D97-AF65-F5344CB8AC3E}">
        <p14:creationId xmlns:p14="http://schemas.microsoft.com/office/powerpoint/2010/main" val="940270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401C043-ACB0-FB40-92BB-78318996ABD6}"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21BC61A-61DB-894C-9297-4A090F7D7ED5}" type="slidenum">
              <a:rPr lang="es-MX" smtClean="0"/>
              <a:t>‹Nº›</a:t>
            </a:fld>
            <a:endParaRPr lang="es-MX"/>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0349991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401C043-ACB0-FB40-92BB-78318996ABD6}"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21BC61A-61DB-894C-9297-4A090F7D7ED5}" type="slidenum">
              <a:rPr lang="es-MX" smtClean="0"/>
              <a:t>‹Nº›</a:t>
            </a:fld>
            <a:endParaRPr lang="es-MX"/>
          </a:p>
        </p:txBody>
      </p:sp>
    </p:spTree>
    <p:extLst>
      <p:ext uri="{BB962C8B-B14F-4D97-AF65-F5344CB8AC3E}">
        <p14:creationId xmlns:p14="http://schemas.microsoft.com/office/powerpoint/2010/main" val="12611750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401C043-ACB0-FB40-92BB-78318996ABD6}"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21BC61A-61DB-894C-9297-4A090F7D7ED5}" type="slidenum">
              <a:rPr lang="es-MX" smtClean="0"/>
              <a:t>‹Nº›</a:t>
            </a:fld>
            <a:endParaRPr lang="es-MX"/>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231091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401C043-ACB0-FB40-92BB-78318996ABD6}"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21BC61A-61DB-894C-9297-4A090F7D7ED5}" type="slidenum">
              <a:rPr lang="es-MX" smtClean="0"/>
              <a:t>‹Nº›</a:t>
            </a:fld>
            <a:endParaRPr lang="es-MX"/>
          </a:p>
        </p:txBody>
      </p:sp>
    </p:spTree>
    <p:extLst>
      <p:ext uri="{BB962C8B-B14F-4D97-AF65-F5344CB8AC3E}">
        <p14:creationId xmlns:p14="http://schemas.microsoft.com/office/powerpoint/2010/main" val="29178589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401C043-ACB0-FB40-92BB-78318996ABD6}"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21BC61A-61DB-894C-9297-4A090F7D7ED5}" type="slidenum">
              <a:rPr lang="es-MX" smtClean="0"/>
              <a:t>‹Nº›</a:t>
            </a:fld>
            <a:endParaRPr lang="es-MX"/>
          </a:p>
        </p:txBody>
      </p:sp>
    </p:spTree>
    <p:extLst>
      <p:ext uri="{BB962C8B-B14F-4D97-AF65-F5344CB8AC3E}">
        <p14:creationId xmlns:p14="http://schemas.microsoft.com/office/powerpoint/2010/main" val="17566613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401C043-ACB0-FB40-92BB-78318996ABD6}"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21BC61A-61DB-894C-9297-4A090F7D7ED5}" type="slidenum">
              <a:rPr lang="es-MX" smtClean="0"/>
              <a:t>‹Nº›</a:t>
            </a:fld>
            <a:endParaRPr lang="es-MX"/>
          </a:p>
        </p:txBody>
      </p:sp>
    </p:spTree>
    <p:extLst>
      <p:ext uri="{BB962C8B-B14F-4D97-AF65-F5344CB8AC3E}">
        <p14:creationId xmlns:p14="http://schemas.microsoft.com/office/powerpoint/2010/main" val="3027059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401C043-ACB0-FB40-92BB-78318996ABD6}"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21BC61A-61DB-894C-9297-4A090F7D7ED5}" type="slidenum">
              <a:rPr lang="es-MX" smtClean="0"/>
              <a:t>‹Nº›</a:t>
            </a:fld>
            <a:endParaRPr lang="es-MX"/>
          </a:p>
        </p:txBody>
      </p:sp>
    </p:spTree>
    <p:extLst>
      <p:ext uri="{BB962C8B-B14F-4D97-AF65-F5344CB8AC3E}">
        <p14:creationId xmlns:p14="http://schemas.microsoft.com/office/powerpoint/2010/main" val="2460756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401C043-ACB0-FB40-92BB-78318996ABD6}"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21BC61A-61DB-894C-9297-4A090F7D7ED5}" type="slidenum">
              <a:rPr lang="es-MX" smtClean="0"/>
              <a:t>‹Nº›</a:t>
            </a:fld>
            <a:endParaRPr lang="es-MX"/>
          </a:p>
        </p:txBody>
      </p:sp>
    </p:spTree>
    <p:extLst>
      <p:ext uri="{BB962C8B-B14F-4D97-AF65-F5344CB8AC3E}">
        <p14:creationId xmlns:p14="http://schemas.microsoft.com/office/powerpoint/2010/main" val="1357000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0401C043-ACB0-FB40-92BB-78318996ABD6}" type="datetimeFigureOut">
              <a:rPr lang="es-MX" smtClean="0"/>
              <a:t>06/11/2022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C21BC61A-61DB-894C-9297-4A090F7D7ED5}" type="slidenum">
              <a:rPr lang="es-MX" smtClean="0"/>
              <a:t>‹Nº›</a:t>
            </a:fld>
            <a:endParaRPr lang="es-MX"/>
          </a:p>
        </p:txBody>
      </p:sp>
    </p:spTree>
    <p:extLst>
      <p:ext uri="{BB962C8B-B14F-4D97-AF65-F5344CB8AC3E}">
        <p14:creationId xmlns:p14="http://schemas.microsoft.com/office/powerpoint/2010/main" val="3412654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0401C043-ACB0-FB40-92BB-78318996ABD6}" type="datetimeFigureOut">
              <a:rPr lang="es-MX" smtClean="0"/>
              <a:t>06/11/2022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C21BC61A-61DB-894C-9297-4A090F7D7ED5}" type="slidenum">
              <a:rPr lang="es-MX" smtClean="0"/>
              <a:t>‹Nº›</a:t>
            </a:fld>
            <a:endParaRPr lang="es-MX"/>
          </a:p>
        </p:txBody>
      </p:sp>
    </p:spTree>
    <p:extLst>
      <p:ext uri="{BB962C8B-B14F-4D97-AF65-F5344CB8AC3E}">
        <p14:creationId xmlns:p14="http://schemas.microsoft.com/office/powerpoint/2010/main" val="3297762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0401C043-ACB0-FB40-92BB-78318996ABD6}" type="datetimeFigureOut">
              <a:rPr lang="es-MX" smtClean="0"/>
              <a:t>06/11/2022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C21BC61A-61DB-894C-9297-4A090F7D7ED5}" type="slidenum">
              <a:rPr lang="es-MX" smtClean="0"/>
              <a:t>‹Nº›</a:t>
            </a:fld>
            <a:endParaRPr lang="es-MX"/>
          </a:p>
        </p:txBody>
      </p:sp>
    </p:spTree>
    <p:extLst>
      <p:ext uri="{BB962C8B-B14F-4D97-AF65-F5344CB8AC3E}">
        <p14:creationId xmlns:p14="http://schemas.microsoft.com/office/powerpoint/2010/main" val="3978804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01C043-ACB0-FB40-92BB-78318996ABD6}" type="datetimeFigureOut">
              <a:rPr lang="es-MX" smtClean="0"/>
              <a:t>06/11/2022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C21BC61A-61DB-894C-9297-4A090F7D7ED5}" type="slidenum">
              <a:rPr lang="es-MX" smtClean="0"/>
              <a:t>‹Nº›</a:t>
            </a:fld>
            <a:endParaRPr lang="es-MX"/>
          </a:p>
        </p:txBody>
      </p:sp>
    </p:spTree>
    <p:extLst>
      <p:ext uri="{BB962C8B-B14F-4D97-AF65-F5344CB8AC3E}">
        <p14:creationId xmlns:p14="http://schemas.microsoft.com/office/powerpoint/2010/main" val="2003144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401C043-ACB0-FB40-92BB-78318996ABD6}" type="datetimeFigureOut">
              <a:rPr lang="es-MX" smtClean="0"/>
              <a:t>06/11/2022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C21BC61A-61DB-894C-9297-4A090F7D7ED5}" type="slidenum">
              <a:rPr lang="es-MX" smtClean="0"/>
              <a:t>‹Nº›</a:t>
            </a:fld>
            <a:endParaRPr lang="es-MX"/>
          </a:p>
        </p:txBody>
      </p:sp>
    </p:spTree>
    <p:extLst>
      <p:ext uri="{BB962C8B-B14F-4D97-AF65-F5344CB8AC3E}">
        <p14:creationId xmlns:p14="http://schemas.microsoft.com/office/powerpoint/2010/main" val="2476011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401C043-ACB0-FB40-92BB-78318996ABD6}" type="datetimeFigureOut">
              <a:rPr lang="es-MX" smtClean="0"/>
              <a:t>06/11/2022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C21BC61A-61DB-894C-9297-4A090F7D7ED5}" type="slidenum">
              <a:rPr lang="es-MX" smtClean="0"/>
              <a:t>‹Nº›</a:t>
            </a:fld>
            <a:endParaRPr lang="es-MX"/>
          </a:p>
        </p:txBody>
      </p:sp>
    </p:spTree>
    <p:extLst>
      <p:ext uri="{BB962C8B-B14F-4D97-AF65-F5344CB8AC3E}">
        <p14:creationId xmlns:p14="http://schemas.microsoft.com/office/powerpoint/2010/main" val="1026286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401C043-ACB0-FB40-92BB-78318996ABD6}" type="datetimeFigureOut">
              <a:rPr lang="es-MX" smtClean="0"/>
              <a:t>06/11/2022</a:t>
            </a:fld>
            <a:endParaRPr lang="es-MX"/>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21BC61A-61DB-894C-9297-4A090F7D7ED5}" type="slidenum">
              <a:rPr lang="es-MX" smtClean="0"/>
              <a:t>‹Nº›</a:t>
            </a:fld>
            <a:endParaRPr lang="es-MX"/>
          </a:p>
        </p:txBody>
      </p:sp>
    </p:spTree>
    <p:extLst>
      <p:ext uri="{BB962C8B-B14F-4D97-AF65-F5344CB8AC3E}">
        <p14:creationId xmlns:p14="http://schemas.microsoft.com/office/powerpoint/2010/main" val="5347590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redalyc.org/pdf/310/31045568044.pdf" TargetMode="External"/><Relationship Id="rId2" Type="http://schemas.openxmlformats.org/officeDocument/2006/relationships/hyperlink" Target="http://aulavirtual.iberoamericana.edu.co/recursosel/documentos_para-descarga/Principios%20de%20aprendizaje%20y%20conducta%20-%20Domjan%209th.pdf"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Origen y Evolución del Condicionamiento Clásico y Condicionamiento">
            <a:extLst>
              <a:ext uri="{FF2B5EF4-FFF2-40B4-BE49-F238E27FC236}">
                <a16:creationId xmlns:a16="http://schemas.microsoft.com/office/drawing/2014/main" id="{B9F73F2E-C960-ACEF-E7E1-1E7710783AB6}"/>
              </a:ext>
            </a:extLst>
          </p:cNvPr>
          <p:cNvPicPr>
            <a:picLocks noChangeAspect="1" noChangeArrowheads="1"/>
          </p:cNvPicPr>
          <p:nvPr/>
        </p:nvPicPr>
        <p:blipFill>
          <a:blip r:embed="rId2">
            <a:alphaModFix amt="35000"/>
            <a:extLst>
              <a:ext uri="{28A0092B-C50C-407E-A947-70E740481C1C}">
                <a14:useLocalDpi xmlns:a14="http://schemas.microsoft.com/office/drawing/2010/main" val="0"/>
              </a:ext>
            </a:extLst>
          </a:blip>
          <a:srcRect/>
          <a:stretch>
            <a:fillRect/>
          </a:stretch>
        </p:blipFill>
        <p:spPr bwMode="auto">
          <a:xfrm>
            <a:off x="2957576" y="0"/>
            <a:ext cx="5473700" cy="6827721"/>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7321C379-AFC2-DE3C-0BBE-CCA529D267A3}"/>
              </a:ext>
            </a:extLst>
          </p:cNvPr>
          <p:cNvSpPr>
            <a:spLocks noGrp="1"/>
          </p:cNvSpPr>
          <p:nvPr>
            <p:ph type="ctrTitle"/>
          </p:nvPr>
        </p:nvSpPr>
        <p:spPr>
          <a:xfrm>
            <a:off x="1312195" y="2809269"/>
            <a:ext cx="7766936" cy="1646302"/>
          </a:xfrm>
        </p:spPr>
        <p:txBody>
          <a:bodyPr/>
          <a:lstStyle/>
          <a:p>
            <a:pPr algn="ctr"/>
            <a:r>
              <a:rPr lang="es-MX" b="1" i="1" u="sng" dirty="0">
                <a:solidFill>
                  <a:srgbClr val="002060"/>
                </a:solidFill>
              </a:rPr>
              <a:t>CONDICIONAMIENTO </a:t>
            </a:r>
            <a:r>
              <a:rPr lang="es-MX" b="1" i="1" u="sng" dirty="0" smtClean="0">
                <a:solidFill>
                  <a:srgbClr val="002060"/>
                </a:solidFill>
              </a:rPr>
              <a:t>CLÁSICO</a:t>
            </a:r>
            <a:r>
              <a:rPr lang="es-MX" dirty="0"/>
              <a:t/>
            </a:r>
            <a:br>
              <a:rPr lang="es-MX" dirty="0"/>
            </a:br>
            <a:endParaRPr lang="es-MX" dirty="0"/>
          </a:p>
        </p:txBody>
      </p:sp>
    </p:spTree>
    <p:extLst>
      <p:ext uri="{BB962C8B-B14F-4D97-AF65-F5344CB8AC3E}">
        <p14:creationId xmlns:p14="http://schemas.microsoft.com/office/powerpoint/2010/main" val="1849787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28AE5CD3-6D09-6502-DFB0-F4DB203FA8AF}"/>
              </a:ext>
            </a:extLst>
          </p:cNvPr>
          <p:cNvSpPr txBox="1"/>
          <p:nvPr/>
        </p:nvSpPr>
        <p:spPr>
          <a:xfrm>
            <a:off x="799381" y="1059085"/>
            <a:ext cx="9845615" cy="4832092"/>
          </a:xfrm>
          <a:prstGeom prst="rect">
            <a:avLst/>
          </a:prstGeom>
          <a:noFill/>
        </p:spPr>
        <p:txBody>
          <a:bodyPr wrap="square">
            <a:spAutoFit/>
          </a:bodyPr>
          <a:lstStyle/>
          <a:p>
            <a:pPr algn="just">
              <a:lnSpc>
                <a:spcPct val="150000"/>
              </a:lnSpc>
            </a:pPr>
            <a:r>
              <a:rPr lang="es-MX" sz="2000" dirty="0">
                <a:effectLst/>
                <a:latin typeface="Arial" panose="020B0604020202020204" pitchFamily="34" charset="0"/>
                <a:ea typeface="Calibri" panose="020F0502020204030204" pitchFamily="34" charset="0"/>
                <a:cs typeface="Times New Roman" panose="02020603050405020304" pitchFamily="18" charset="0"/>
              </a:rPr>
              <a:t>Bibliografia:</a:t>
            </a:r>
          </a:p>
          <a:p>
            <a:pPr algn="just">
              <a:lnSpc>
                <a:spcPct val="150000"/>
              </a:lnSpc>
            </a:pPr>
            <a:endParaRPr lang="es-MX" sz="2000" dirty="0">
              <a:effectLst/>
              <a:latin typeface="Arial" panose="020B0604020202020204" pitchFamily="34" charset="0"/>
              <a:ea typeface="Calibri" panose="020F0502020204030204" pitchFamily="34" charset="0"/>
              <a:cs typeface="Times New Roman" panose="02020603050405020304" pitchFamily="18" charset="0"/>
            </a:endParaRPr>
          </a:p>
          <a:p>
            <a:endParaRPr lang="es-MX" sz="2000" dirty="0">
              <a:latin typeface="Arial" panose="020B0604020202020204" pitchFamily="34" charset="0"/>
              <a:ea typeface="Times New Roman" panose="02020603050405020304" pitchFamily="18" charset="0"/>
              <a:cs typeface="Times New Roman" panose="02020603050405020304" pitchFamily="18" charset="0"/>
            </a:endParaRPr>
          </a:p>
          <a:p>
            <a:r>
              <a:rPr lang="es-MX"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s-MX" sz="20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Domjan</a:t>
            </a:r>
            <a:r>
              <a:rPr lang="es-MX"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M. (2010). </a:t>
            </a:r>
            <a:r>
              <a:rPr lang="es-MX" sz="20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Principios de aprendizaje y conducta</a:t>
            </a:r>
            <a:r>
              <a:rPr lang="es-MX"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(6a. ed.).    México: Cengage </a:t>
            </a:r>
            <a:r>
              <a:rPr lang="es-MX" sz="20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Learning</a:t>
            </a:r>
            <a:r>
              <a:rPr lang="es-MX" sz="20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p>
          <a:p>
            <a:endParaRPr lang="es-MX" sz="2000"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r>
              <a:rPr lang="es-MX" dirty="0">
                <a:latin typeface="Calibri" panose="020F0502020204030204" pitchFamily="34" charset="0"/>
                <a:ea typeface="Calibri" panose="020F0502020204030204" pitchFamily="34" charset="0"/>
                <a:cs typeface="Times New Roman" panose="02020603050405020304" pitchFamily="18" charset="0"/>
                <a:hlinkClick r:id="rId2"/>
              </a:rPr>
              <a:t>http://aulavirtual.iberoamericana.edu.co/recursosel/documentos_para-descarga/Principios%20de%20aprendizaje%20y%20conducta%20-%20Domjan%209th.pdf</a:t>
            </a:r>
            <a:endParaRPr lang="es-MX" dirty="0">
              <a:latin typeface="Calibri" panose="020F0502020204030204" pitchFamily="34" charset="0"/>
              <a:ea typeface="Calibri" panose="020F0502020204030204" pitchFamily="34" charset="0"/>
              <a:cs typeface="Times New Roman" panose="02020603050405020304" pitchFamily="18" charset="0"/>
            </a:endParaRPr>
          </a:p>
          <a:p>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r>
              <a:rPr lang="es-MX"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s-MX" sz="20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s-MX" sz="2000"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r>
              <a:rPr lang="es-MX" sz="20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Núñez, </a:t>
            </a:r>
            <a:r>
              <a:rPr lang="es-MX"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 Morillas, A., &amp; Muñoz, D. (2015). Principios de condicionamiento clasico de Pavlov en la estrategia creativa publicitaria. </a:t>
            </a:r>
            <a:r>
              <a:rPr lang="es-MX" sz="20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Opcion</a:t>
            </a:r>
            <a:r>
              <a:rPr lang="es-MX"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31</a:t>
            </a:r>
            <a:r>
              <a:rPr lang="es-MX" sz="20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a:t>
            </a:r>
            <a:r>
              <a:rPr lang="es-MX"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814-816.</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s-MX" sz="1600" dirty="0">
                <a:effectLst/>
                <a:latin typeface="Arial" panose="020B0604020202020204" pitchFamily="34" charset="0"/>
                <a:ea typeface="Calibri" panose="020F0502020204030204" pitchFamily="34" charset="0"/>
                <a:cs typeface="Times New Roman" panose="02020603050405020304" pitchFamily="18" charset="0"/>
              </a:rPr>
              <a:t> </a:t>
            </a:r>
            <a:endParaRPr lang="es-MX" sz="1600" dirty="0">
              <a:latin typeface="Arial" panose="020B0604020202020204" pitchFamily="34" charset="0"/>
              <a:ea typeface="Calibri" panose="020F0502020204030204" pitchFamily="34" charset="0"/>
              <a:cs typeface="Times New Roman" panose="02020603050405020304" pitchFamily="18" charset="0"/>
            </a:endParaRPr>
          </a:p>
          <a:p>
            <a:pPr algn="just">
              <a:lnSpc>
                <a:spcPct val="150000"/>
              </a:lnSpc>
            </a:pPr>
            <a:r>
              <a:rPr lang="es-MX" sz="1600" dirty="0" smtClean="0">
                <a:latin typeface="Calibri" panose="020F0502020204030204" pitchFamily="34" charset="0"/>
                <a:ea typeface="Calibri" panose="020F0502020204030204" pitchFamily="34" charset="0"/>
                <a:cs typeface="Times New Roman" panose="02020603050405020304" pitchFamily="18" charset="0"/>
                <a:hlinkClick r:id="rId3"/>
              </a:rPr>
              <a:t>https</a:t>
            </a:r>
            <a:r>
              <a:rPr lang="es-MX" sz="1600" dirty="0">
                <a:latin typeface="Calibri" panose="020F0502020204030204" pitchFamily="34" charset="0"/>
                <a:ea typeface="Calibri" panose="020F0502020204030204" pitchFamily="34" charset="0"/>
                <a:cs typeface="Times New Roman" panose="02020603050405020304" pitchFamily="18" charset="0"/>
                <a:hlinkClick r:id="rId3"/>
              </a:rPr>
              <a:t>://</a:t>
            </a:r>
            <a:r>
              <a:rPr lang="es-MX" sz="1600" dirty="0" smtClean="0">
                <a:latin typeface="Calibri" panose="020F0502020204030204" pitchFamily="34" charset="0"/>
                <a:ea typeface="Calibri" panose="020F0502020204030204" pitchFamily="34" charset="0"/>
                <a:cs typeface="Times New Roman" panose="02020603050405020304" pitchFamily="18" charset="0"/>
                <a:hlinkClick r:id="rId3"/>
              </a:rPr>
              <a:t>www.redalyc.org/pdf/310/31045568044.pdf</a:t>
            </a:r>
            <a:r>
              <a:rPr lang="es-MX" sz="1600" dirty="0" smtClean="0">
                <a:latin typeface="Calibri" panose="020F0502020204030204" pitchFamily="34" charset="0"/>
                <a:ea typeface="Calibri" panose="020F0502020204030204" pitchFamily="34" charset="0"/>
                <a:cs typeface="Times New Roman" panose="02020603050405020304" pitchFamily="18" charset="0"/>
              </a:rPr>
              <a:t> </a:t>
            </a:r>
          </a:p>
          <a:p>
            <a:pPr algn="just">
              <a:lnSpc>
                <a:spcPct val="150000"/>
              </a:lnSpc>
            </a:pPr>
            <a:endParaRPr lang="es-MX" sz="1600" dirty="0" smtClean="0">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2" descr="PNG y SVG de manchas con fondo transparente para descargar">
            <a:extLst>
              <a:ext uri="{FF2B5EF4-FFF2-40B4-BE49-F238E27FC236}">
                <a16:creationId xmlns:a16="http://schemas.microsoft.com/office/drawing/2014/main" id="{2F0FDBCA-AE4C-F0A5-A797-9EC6791A811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655918">
            <a:off x="40914" y="-243456"/>
            <a:ext cx="1899728" cy="18997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PNG y SVG de manchas con fondo transparente para descargar">
            <a:extLst>
              <a:ext uri="{FF2B5EF4-FFF2-40B4-BE49-F238E27FC236}">
                <a16:creationId xmlns:a16="http://schemas.microsoft.com/office/drawing/2014/main" id="{C152887C-B9BD-7060-BFBB-C7E59242DD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655918">
            <a:off x="10442754" y="-243455"/>
            <a:ext cx="1899728" cy="189972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PNG y SVG de manchas con fondo transparente para descargar">
            <a:extLst>
              <a:ext uri="{FF2B5EF4-FFF2-40B4-BE49-F238E27FC236}">
                <a16:creationId xmlns:a16="http://schemas.microsoft.com/office/drawing/2014/main" id="{D3F4BE10-1BE0-82F7-A01B-27D0AE25274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655918">
            <a:off x="40915" y="5131760"/>
            <a:ext cx="1899728" cy="1899728"/>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PNG y SVG de manchas con fondo transparente para descargar">
            <a:extLst>
              <a:ext uri="{FF2B5EF4-FFF2-40B4-BE49-F238E27FC236}">
                <a16:creationId xmlns:a16="http://schemas.microsoft.com/office/drawing/2014/main" id="{75153378-6B4F-DDC8-DDF5-8FF0490D36B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655918">
            <a:off x="9958923" y="5187534"/>
            <a:ext cx="2248102" cy="18997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1287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PNG y SVG de manchas con fondo transparente para descargar">
            <a:extLst>
              <a:ext uri="{FF2B5EF4-FFF2-40B4-BE49-F238E27FC236}">
                <a16:creationId xmlns:a16="http://schemas.microsoft.com/office/drawing/2014/main" id="{4D108391-DF15-FED0-CC73-43F92682A7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5918">
            <a:off x="39926" y="-224286"/>
            <a:ext cx="1899728" cy="1899728"/>
          </a:xfrm>
          <a:prstGeom prst="rect">
            <a:avLst/>
          </a:prstGeom>
          <a:noFill/>
          <a:extLst>
            <a:ext uri="{909E8E84-426E-40DD-AFC4-6F175D3DCCD1}">
              <a14:hiddenFill xmlns:a14="http://schemas.microsoft.com/office/drawing/2010/main">
                <a:solidFill>
                  <a:srgbClr val="FFFFFF"/>
                </a:solidFill>
              </a14:hiddenFill>
            </a:ext>
          </a:extLst>
        </p:spPr>
      </p:pic>
      <p:sp>
        <p:nvSpPr>
          <p:cNvPr id="5" name="CuadroTexto 4">
            <a:extLst>
              <a:ext uri="{FF2B5EF4-FFF2-40B4-BE49-F238E27FC236}">
                <a16:creationId xmlns:a16="http://schemas.microsoft.com/office/drawing/2014/main" id="{94E3E5DD-5375-4384-BA73-3A4161209B59}"/>
              </a:ext>
            </a:extLst>
          </p:cNvPr>
          <p:cNvSpPr txBox="1"/>
          <p:nvPr/>
        </p:nvSpPr>
        <p:spPr>
          <a:xfrm>
            <a:off x="989790" y="1382813"/>
            <a:ext cx="9678839" cy="1938992"/>
          </a:xfrm>
          <a:prstGeom prst="rect">
            <a:avLst/>
          </a:prstGeom>
          <a:noFill/>
        </p:spPr>
        <p:txBody>
          <a:bodyPr wrap="square">
            <a:spAutoFit/>
          </a:bodyPr>
          <a:lstStyle/>
          <a:p>
            <a:pPr algn="ctr">
              <a:lnSpc>
                <a:spcPct val="150000"/>
              </a:lnSpc>
            </a:pPr>
            <a:r>
              <a:rPr lang="es-MX" sz="1600" dirty="0" smtClean="0">
                <a:effectLst/>
                <a:latin typeface="+mj-lt"/>
                <a:ea typeface="Calibri" panose="020F0502020204030204" pitchFamily="34" charset="0"/>
              </a:rPr>
              <a:t>Para (</a:t>
            </a:r>
            <a:r>
              <a:rPr lang="es-MX" sz="1600" dirty="0" smtClean="0">
                <a:effectLst/>
                <a:latin typeface="+mj-lt"/>
                <a:ea typeface="Calibri" panose="020F0502020204030204" pitchFamily="34" charset="0"/>
              </a:rPr>
              <a:t>Domjan</a:t>
            </a:r>
            <a:r>
              <a:rPr lang="es-MX" sz="1600" dirty="0" smtClean="0">
                <a:effectLst/>
                <a:latin typeface="+mj-lt"/>
                <a:ea typeface="Calibri" panose="020F0502020204030204" pitchFamily="34" charset="0"/>
              </a:rPr>
              <a:t>, 2010), los </a:t>
            </a:r>
            <a:r>
              <a:rPr lang="es-MX" sz="1600" dirty="0">
                <a:effectLst/>
                <a:latin typeface="+mj-lt"/>
                <a:ea typeface="Calibri" panose="020F0502020204030204" pitchFamily="34" charset="0"/>
              </a:rPr>
              <a:t>estudios sistemáticos del condicionamiento clásico comenzaron con el trabajo del genial </a:t>
            </a:r>
            <a:r>
              <a:rPr lang="es-MX" sz="1600" dirty="0" smtClean="0">
                <a:effectLst/>
                <a:latin typeface="+mj-lt"/>
                <a:ea typeface="Calibri" panose="020F0502020204030204" pitchFamily="34" charset="0"/>
              </a:rPr>
              <a:t>fisiólogo </a:t>
            </a:r>
            <a:r>
              <a:rPr lang="es-MX" sz="1600" dirty="0">
                <a:effectLst/>
                <a:latin typeface="+mj-lt"/>
                <a:ea typeface="Calibri" panose="020F0502020204030204" pitchFamily="34" charset="0"/>
              </a:rPr>
              <a:t>ruso </a:t>
            </a:r>
            <a:r>
              <a:rPr lang="es-MX" sz="1600" dirty="0" smtClean="0">
                <a:effectLst/>
                <a:latin typeface="+mj-lt"/>
                <a:ea typeface="Calibri" panose="020F0502020204030204" pitchFamily="34" charset="0"/>
              </a:rPr>
              <a:t>Pavlov, </a:t>
            </a:r>
            <a:r>
              <a:rPr lang="es-MX" sz="1600" dirty="0">
                <a:effectLst/>
                <a:latin typeface="+mj-lt"/>
                <a:ea typeface="Calibri" panose="020F0502020204030204" pitchFamily="34" charset="0"/>
              </a:rPr>
              <a:t>aunque también fue descubierto, de manera independiente, por Edwin Twitmyer en una tesis doctoral presentada en la Universidad de Pennsylvania en </a:t>
            </a:r>
            <a:r>
              <a:rPr lang="es-MX" sz="1600" dirty="0" smtClean="0">
                <a:effectLst/>
                <a:latin typeface="+mj-lt"/>
                <a:ea typeface="Calibri" panose="020F0502020204030204" pitchFamily="34" charset="0"/>
              </a:rPr>
              <a:t>1902. Twitmyer </a:t>
            </a:r>
            <a:r>
              <a:rPr lang="es-MX" sz="1600" dirty="0">
                <a:effectLst/>
                <a:latin typeface="+mj-lt"/>
                <a:ea typeface="Calibri" panose="020F0502020204030204" pitchFamily="34" charset="0"/>
              </a:rPr>
              <a:t>probó repetidamente el reflejo patelar en estudiantes universitarios haciendo sonar una campana 0.5 segundos antes de golpear el tendón patelar, justo debajo de la rótula</a:t>
            </a:r>
            <a:r>
              <a:rPr lang="es-MX" sz="1600" dirty="0">
                <a:latin typeface="+mj-lt"/>
                <a:ea typeface="Calibri" panose="020F0502020204030204" pitchFamily="34" charset="0"/>
              </a:rPr>
              <a:t>.</a:t>
            </a:r>
            <a:endParaRPr lang="es-MX" sz="1600" dirty="0">
              <a:latin typeface="+mj-lt"/>
            </a:endParaRPr>
          </a:p>
        </p:txBody>
      </p:sp>
      <p:pic>
        <p:nvPicPr>
          <p:cNvPr id="7" name="Picture 2" descr="PNG y SVG de manchas con fondo transparente para descargar">
            <a:extLst>
              <a:ext uri="{FF2B5EF4-FFF2-40B4-BE49-F238E27FC236}">
                <a16:creationId xmlns:a16="http://schemas.microsoft.com/office/drawing/2014/main" id="{883B757D-2112-58DA-63C0-1370734437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5918">
            <a:off x="10252345" y="5211874"/>
            <a:ext cx="1899728" cy="1899728"/>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hanging the way you learn | Slide Set">
            <a:extLst>
              <a:ext uri="{FF2B5EF4-FFF2-40B4-BE49-F238E27FC236}">
                <a16:creationId xmlns:a16="http://schemas.microsoft.com/office/drawing/2014/main" id="{5AB85BE3-7E23-11DA-9675-BA7ABA45A3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8638" y="3651389"/>
            <a:ext cx="4101141" cy="2734094"/>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PNG y SVG de manchas con fondo transparente para descargar">
            <a:extLst>
              <a:ext uri="{FF2B5EF4-FFF2-40B4-BE49-F238E27FC236}">
                <a16:creationId xmlns:a16="http://schemas.microsoft.com/office/drawing/2014/main" id="{A6369DD4-BC3B-BB2F-F42A-C7F18521E9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5918">
            <a:off x="10406003" y="-253600"/>
            <a:ext cx="1899728" cy="189972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PNG y SVG de manchas con fondo transparente para descargar">
            <a:extLst>
              <a:ext uri="{FF2B5EF4-FFF2-40B4-BE49-F238E27FC236}">
                <a16:creationId xmlns:a16="http://schemas.microsoft.com/office/drawing/2014/main" id="{C74A1D17-C20B-F1E8-E918-C901B79AC4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5918">
            <a:off x="-86593" y="5059474"/>
            <a:ext cx="1899728" cy="1899728"/>
          </a:xfrm>
          <a:prstGeom prst="rect">
            <a:avLst/>
          </a:prstGeom>
          <a:noFill/>
          <a:extLst>
            <a:ext uri="{909E8E84-426E-40DD-AFC4-6F175D3DCCD1}">
              <a14:hiddenFill xmlns:a14="http://schemas.microsoft.com/office/drawing/2010/main">
                <a:solidFill>
                  <a:srgbClr val="FFFFFF"/>
                </a:solidFill>
              </a14:hiddenFill>
            </a:ext>
          </a:extLst>
        </p:spPr>
      </p:pic>
      <p:sp>
        <p:nvSpPr>
          <p:cNvPr id="3" name="Rectángulo 2"/>
          <p:cNvSpPr/>
          <p:nvPr/>
        </p:nvSpPr>
        <p:spPr>
          <a:xfrm>
            <a:off x="3308614" y="696264"/>
            <a:ext cx="5041188" cy="523220"/>
          </a:xfrm>
          <a:prstGeom prst="rect">
            <a:avLst/>
          </a:prstGeom>
        </p:spPr>
        <p:txBody>
          <a:bodyPr wrap="none">
            <a:spAutoFit/>
          </a:bodyPr>
          <a:lstStyle/>
          <a:p>
            <a:pPr algn="ctr"/>
            <a:r>
              <a:rPr lang="es-ES" sz="28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CONDICIONAMIENTO CLASICO</a:t>
            </a:r>
            <a:endParaRPr lang="es-ES"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1348687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NG y SVG de manchas con fondo transparente para descargar">
            <a:extLst>
              <a:ext uri="{FF2B5EF4-FFF2-40B4-BE49-F238E27FC236}">
                <a16:creationId xmlns:a16="http://schemas.microsoft.com/office/drawing/2014/main" id="{6A876A6F-0ADB-CF1A-AF47-E1BE3A935C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5918">
            <a:off x="-8676" y="-228799"/>
            <a:ext cx="1621597" cy="162159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PNG y SVG de manchas con fondo transparente para descargar">
            <a:extLst>
              <a:ext uri="{FF2B5EF4-FFF2-40B4-BE49-F238E27FC236}">
                <a16:creationId xmlns:a16="http://schemas.microsoft.com/office/drawing/2014/main" id="{655326C6-6DFF-5264-CFBD-DF314929CF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5918">
            <a:off x="10147209" y="5138468"/>
            <a:ext cx="1899728" cy="1899728"/>
          </a:xfrm>
          <a:prstGeom prst="rect">
            <a:avLst/>
          </a:prstGeom>
          <a:noFill/>
          <a:extLst>
            <a:ext uri="{909E8E84-426E-40DD-AFC4-6F175D3DCCD1}">
              <a14:hiddenFill xmlns:a14="http://schemas.microsoft.com/office/drawing/2010/main">
                <a:solidFill>
                  <a:srgbClr val="FFFFFF"/>
                </a:solidFill>
              </a14:hiddenFill>
            </a:ext>
          </a:extLst>
        </p:spPr>
      </p:pic>
      <p:sp>
        <p:nvSpPr>
          <p:cNvPr id="7" name="CuadroTexto 6">
            <a:extLst>
              <a:ext uri="{FF2B5EF4-FFF2-40B4-BE49-F238E27FC236}">
                <a16:creationId xmlns:a16="http://schemas.microsoft.com/office/drawing/2014/main" id="{2A42B39E-56FC-436B-EAFE-1149700F5772}"/>
              </a:ext>
            </a:extLst>
          </p:cNvPr>
          <p:cNvSpPr txBox="1"/>
          <p:nvPr/>
        </p:nvSpPr>
        <p:spPr>
          <a:xfrm>
            <a:off x="1226131" y="1154731"/>
            <a:ext cx="8680866" cy="2308324"/>
          </a:xfrm>
          <a:prstGeom prst="rect">
            <a:avLst/>
          </a:prstGeom>
          <a:noFill/>
        </p:spPr>
        <p:txBody>
          <a:bodyPr wrap="square">
            <a:spAutoFit/>
          </a:bodyPr>
          <a:lstStyle/>
          <a:p>
            <a:pPr algn="ctr">
              <a:lnSpc>
                <a:spcPct val="150000"/>
              </a:lnSpc>
            </a:pPr>
            <a:r>
              <a:rPr lang="es-MX" sz="1600" dirty="0">
                <a:effectLst/>
                <a:latin typeface="+mj-lt"/>
                <a:ea typeface="Calibri" panose="020F0502020204030204" pitchFamily="34" charset="0"/>
              </a:rPr>
              <a:t>Sin embargo, Twitmyer no exploró las implicaciones más amplias de sus </a:t>
            </a:r>
            <a:r>
              <a:rPr lang="es-MX" sz="1600" dirty="0" smtClean="0">
                <a:effectLst/>
                <a:latin typeface="+mj-lt"/>
                <a:ea typeface="Calibri" panose="020F0502020204030204" pitchFamily="34" charset="0"/>
              </a:rPr>
              <a:t>descubrimientos, </a:t>
            </a:r>
            <a:r>
              <a:rPr lang="es-MX" sz="1600" dirty="0">
                <a:effectLst/>
                <a:latin typeface="+mj-lt"/>
                <a:ea typeface="Calibri" panose="020F0502020204030204" pitchFamily="34" charset="0"/>
              </a:rPr>
              <a:t>por lo que sus hallazgos no tuvieron la atención debida. Los estudios de Pavlov, relativos al condicionamiento clásico, fueron una extensión de su investigación sobre los procesos digestivos. Además hizo grandes avances en el estudio de la digestión, a partir del desarrollo de técnicas quirúrgicas, las cuales le permitieron recolectar diversos jugos </a:t>
            </a:r>
            <a:r>
              <a:rPr lang="es-MX" sz="1600" dirty="0" smtClean="0">
                <a:effectLst/>
                <a:latin typeface="+mj-lt"/>
                <a:ea typeface="Calibri" panose="020F0502020204030204" pitchFamily="34" charset="0"/>
              </a:rPr>
              <a:t>digestivos</a:t>
            </a:r>
            <a:r>
              <a:rPr lang="es-MX" sz="1600" dirty="0">
                <a:latin typeface="+mj-lt"/>
                <a:ea typeface="Calibri" panose="020F0502020204030204" pitchFamily="34" charset="0"/>
              </a:rPr>
              <a:t> </a:t>
            </a:r>
            <a:r>
              <a:rPr lang="es-MX" sz="1600" dirty="0" smtClean="0">
                <a:latin typeface="+mj-lt"/>
                <a:ea typeface="Calibri" panose="020F0502020204030204" pitchFamily="34" charset="0"/>
              </a:rPr>
              <a:t>(</a:t>
            </a:r>
            <a:r>
              <a:rPr lang="es-MX" sz="1600" dirty="0" smtClean="0">
                <a:latin typeface="+mj-lt"/>
                <a:ea typeface="Calibri" panose="020F0502020204030204" pitchFamily="34" charset="0"/>
              </a:rPr>
              <a:t>Domjan</a:t>
            </a:r>
            <a:r>
              <a:rPr lang="es-MX" sz="1600" dirty="0" smtClean="0">
                <a:latin typeface="+mj-lt"/>
                <a:ea typeface="Calibri" panose="020F0502020204030204" pitchFamily="34" charset="0"/>
              </a:rPr>
              <a:t>, 2010).</a:t>
            </a:r>
            <a:endParaRPr lang="es-MX" sz="1600" dirty="0">
              <a:latin typeface="+mj-lt"/>
            </a:endParaRPr>
          </a:p>
        </p:txBody>
      </p:sp>
      <p:pic>
        <p:nvPicPr>
          <p:cNvPr id="3074" name="Picture 2" descr="Edwin B. Twitmyer">
            <a:extLst>
              <a:ext uri="{FF2B5EF4-FFF2-40B4-BE49-F238E27FC236}">
                <a16:creationId xmlns:a16="http://schemas.microsoft.com/office/drawing/2014/main" id="{DCD99E00-17F8-32D9-0EA7-0C63FF1D13D6}"/>
              </a:ext>
            </a:extLst>
          </p:cNvPr>
          <p:cNvPicPr>
            <a:picLocks noChangeAspect="1" noChangeArrowheads="1"/>
          </p:cNvPicPr>
          <p:nvPr/>
        </p:nvPicPr>
        <p:blipFill>
          <a:blip r:embed="rId3">
            <a:alphaModFix/>
            <a:extLst>
              <a:ext uri="{28A0092B-C50C-407E-A947-70E740481C1C}">
                <a14:useLocalDpi xmlns:a14="http://schemas.microsoft.com/office/drawing/2010/main" val="0"/>
              </a:ext>
            </a:extLst>
          </a:blip>
          <a:srcRect/>
          <a:stretch>
            <a:fillRect/>
          </a:stretch>
        </p:blipFill>
        <p:spPr bwMode="auto">
          <a:xfrm>
            <a:off x="4447309" y="3786875"/>
            <a:ext cx="2266568" cy="259574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PNG y SVG de manchas con fondo transparente para descargar">
            <a:extLst>
              <a:ext uri="{FF2B5EF4-FFF2-40B4-BE49-F238E27FC236}">
                <a16:creationId xmlns:a16="http://schemas.microsoft.com/office/drawing/2014/main" id="{9DC7DE7A-1D03-8134-82A9-0A563A3C61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5918">
            <a:off x="10147211" y="-180196"/>
            <a:ext cx="1899728" cy="189972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PNG y SVG de manchas con fondo transparente para descargar">
            <a:extLst>
              <a:ext uri="{FF2B5EF4-FFF2-40B4-BE49-F238E27FC236}">
                <a16:creationId xmlns:a16="http://schemas.microsoft.com/office/drawing/2014/main" id="{752FA6C6-B4CC-EC05-12A1-636F9D69B4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5918">
            <a:off x="-83718" y="5138469"/>
            <a:ext cx="1899728" cy="18997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6464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NG y SVG de manchas con fondo transparente para descargar">
            <a:extLst>
              <a:ext uri="{FF2B5EF4-FFF2-40B4-BE49-F238E27FC236}">
                <a16:creationId xmlns:a16="http://schemas.microsoft.com/office/drawing/2014/main" id="{44D6873A-15D8-C5E3-D21F-E480420072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5918">
            <a:off x="39926" y="25095"/>
            <a:ext cx="1899728" cy="1899728"/>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Gráfico vectorial El perro babea ▷ Imagen vectorial El perro babea |  Depositphotos">
            <a:extLst>
              <a:ext uri="{FF2B5EF4-FFF2-40B4-BE49-F238E27FC236}">
                <a16:creationId xmlns:a16="http://schemas.microsoft.com/office/drawing/2014/main" id="{9A5033CB-CC72-2AE3-925A-DFA08C7B5809}"/>
              </a:ext>
            </a:extLst>
          </p:cNvPr>
          <p:cNvPicPr>
            <a:picLocks noChangeAspect="1" noChangeArrowheads="1"/>
          </p:cNvPicPr>
          <p:nvPr/>
        </p:nvPicPr>
        <p:blipFill>
          <a:blip r:embed="rId3">
            <a:alphaModFix amt="35000"/>
            <a:extLst>
              <a:ext uri="{28A0092B-C50C-407E-A947-70E740481C1C}">
                <a14:useLocalDpi xmlns:a14="http://schemas.microsoft.com/office/drawing/2010/main" val="0"/>
              </a:ext>
            </a:extLst>
          </a:blip>
          <a:srcRect/>
          <a:stretch>
            <a:fillRect/>
          </a:stretch>
        </p:blipFill>
        <p:spPr bwMode="auto">
          <a:xfrm>
            <a:off x="4847238" y="4216916"/>
            <a:ext cx="1710884" cy="229820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PNG y SVG de manchas con fondo transparente para descargar">
            <a:extLst>
              <a:ext uri="{FF2B5EF4-FFF2-40B4-BE49-F238E27FC236}">
                <a16:creationId xmlns:a16="http://schemas.microsoft.com/office/drawing/2014/main" id="{B392A275-23BB-3586-0847-3B9CFBDA02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5918">
            <a:off x="10285231" y="5103963"/>
            <a:ext cx="1899728" cy="1899728"/>
          </a:xfrm>
          <a:prstGeom prst="rect">
            <a:avLst/>
          </a:prstGeom>
          <a:noFill/>
          <a:extLst>
            <a:ext uri="{909E8E84-426E-40DD-AFC4-6F175D3DCCD1}">
              <a14:hiddenFill xmlns:a14="http://schemas.microsoft.com/office/drawing/2010/main">
                <a:solidFill>
                  <a:srgbClr val="FFFFFF"/>
                </a:solidFill>
              </a14:hiddenFill>
            </a:ext>
          </a:extLst>
        </p:spPr>
      </p:pic>
      <p:sp>
        <p:nvSpPr>
          <p:cNvPr id="8" name="CuadroTexto 7">
            <a:extLst>
              <a:ext uri="{FF2B5EF4-FFF2-40B4-BE49-F238E27FC236}">
                <a16:creationId xmlns:a16="http://schemas.microsoft.com/office/drawing/2014/main" id="{A86E3D82-CDED-1AA6-A3EE-3D10D858E62B}"/>
              </a:ext>
            </a:extLst>
          </p:cNvPr>
          <p:cNvSpPr txBox="1"/>
          <p:nvPr/>
        </p:nvSpPr>
        <p:spPr>
          <a:xfrm>
            <a:off x="989790" y="1028680"/>
            <a:ext cx="9280403" cy="3046988"/>
          </a:xfrm>
          <a:prstGeom prst="rect">
            <a:avLst/>
          </a:prstGeom>
          <a:noFill/>
        </p:spPr>
        <p:txBody>
          <a:bodyPr wrap="square">
            <a:spAutoFit/>
          </a:bodyPr>
          <a:lstStyle/>
          <a:p>
            <a:pPr algn="ctr">
              <a:lnSpc>
                <a:spcPct val="150000"/>
              </a:lnSpc>
            </a:pPr>
            <a:r>
              <a:rPr lang="es-MX" sz="1600" dirty="0">
                <a:effectLst/>
                <a:latin typeface="+mj-lt"/>
                <a:ea typeface="Calibri" panose="020F0502020204030204" pitchFamily="34" charset="0"/>
              </a:rPr>
              <a:t>Los técnicos del laboratorio descubrieron que los perros secretaban jugos estomacales en respuesta a la vista de la comida, o incluso al ver a la persona que solía alimentarlos. A partir de este </a:t>
            </a:r>
            <a:r>
              <a:rPr lang="es-MX" sz="1600" dirty="0" smtClean="0">
                <a:effectLst/>
                <a:latin typeface="+mj-lt"/>
                <a:ea typeface="Calibri" panose="020F0502020204030204" pitchFamily="34" charset="0"/>
              </a:rPr>
              <a:t>descubrimiento, </a:t>
            </a:r>
            <a:r>
              <a:rPr lang="es-MX" sz="1600" dirty="0">
                <a:effectLst/>
                <a:latin typeface="+mj-lt"/>
                <a:ea typeface="Calibri" panose="020F0502020204030204" pitchFamily="34" charset="0"/>
              </a:rPr>
              <a:t>el laboratorio comenzó a producir grandes cantidades de jugos estomacales, vendiendo los excedentes a la población general como remedio para diversos males estomacales, lo que ayudó a complementar el ingreso del laboratorio. Los asistentes del laboratorio se referían a las secreciones estomacales, provocadas por los estímulos relacionados con la comida, como secreciones psíquicas, pues parecían ser la respuesta a la expectativa o pensamiento en la </a:t>
            </a:r>
            <a:r>
              <a:rPr lang="es-MX" sz="1600" dirty="0" smtClean="0">
                <a:effectLst/>
                <a:latin typeface="+mj-lt"/>
                <a:ea typeface="Calibri" panose="020F0502020204030204" pitchFamily="34" charset="0"/>
              </a:rPr>
              <a:t>comida</a:t>
            </a:r>
            <a:r>
              <a:rPr lang="es-MX" sz="1600" dirty="0">
                <a:latin typeface="+mj-lt"/>
                <a:ea typeface="Calibri" panose="020F0502020204030204" pitchFamily="34" charset="0"/>
              </a:rPr>
              <a:t> </a:t>
            </a:r>
            <a:r>
              <a:rPr lang="es-MX" sz="1600" dirty="0" smtClean="0">
                <a:latin typeface="+mj-lt"/>
                <a:ea typeface="Calibri" panose="020F0502020204030204" pitchFamily="34" charset="0"/>
              </a:rPr>
              <a:t>(</a:t>
            </a:r>
            <a:r>
              <a:rPr lang="es-MX" sz="1600" dirty="0" smtClean="0">
                <a:latin typeface="+mj-lt"/>
                <a:ea typeface="Calibri" panose="020F0502020204030204" pitchFamily="34" charset="0"/>
              </a:rPr>
              <a:t>Domjan</a:t>
            </a:r>
            <a:r>
              <a:rPr lang="es-MX" sz="1600" dirty="0" smtClean="0">
                <a:latin typeface="+mj-lt"/>
                <a:ea typeface="Calibri" panose="020F0502020204030204" pitchFamily="34" charset="0"/>
              </a:rPr>
              <a:t>, 2010).</a:t>
            </a:r>
            <a:endParaRPr lang="es-MX" sz="1600" dirty="0">
              <a:latin typeface="+mj-lt"/>
            </a:endParaRPr>
          </a:p>
        </p:txBody>
      </p:sp>
      <p:pic>
        <p:nvPicPr>
          <p:cNvPr id="11" name="Picture 2" descr="PNG y SVG de manchas con fondo transparente para descargar">
            <a:extLst>
              <a:ext uri="{FF2B5EF4-FFF2-40B4-BE49-F238E27FC236}">
                <a16:creationId xmlns:a16="http://schemas.microsoft.com/office/drawing/2014/main" id="{91687692-CD45-CEA4-EDA7-B60EE875B9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5918">
            <a:off x="10285230" y="-145689"/>
            <a:ext cx="1899728" cy="189972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PNG y SVG de manchas con fondo transparente para descargar">
            <a:extLst>
              <a:ext uri="{FF2B5EF4-FFF2-40B4-BE49-F238E27FC236}">
                <a16:creationId xmlns:a16="http://schemas.microsoft.com/office/drawing/2014/main" id="{D56294EE-00D5-CA8F-3948-160B88F5E77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5918">
            <a:off x="-277006" y="5103964"/>
            <a:ext cx="1899728" cy="18997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5423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NG y SVG de manchas con fondo transparente para descargar">
            <a:extLst>
              <a:ext uri="{FF2B5EF4-FFF2-40B4-BE49-F238E27FC236}">
                <a16:creationId xmlns:a16="http://schemas.microsoft.com/office/drawing/2014/main" id="{41253F84-5EE2-F9EE-DC12-A0F015E406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5918">
            <a:off x="10285231" y="5103963"/>
            <a:ext cx="1899728" cy="189972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PNG y SVG de manchas con fondo transparente para descargar">
            <a:extLst>
              <a:ext uri="{FF2B5EF4-FFF2-40B4-BE49-F238E27FC236}">
                <a16:creationId xmlns:a16="http://schemas.microsoft.com/office/drawing/2014/main" id="{BF7DF253-C792-9BD9-286F-9D42FC439F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5918">
            <a:off x="10610159" y="-385313"/>
            <a:ext cx="1899728" cy="189972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PNG y SVG de manchas con fondo transparente para descargar">
            <a:extLst>
              <a:ext uri="{FF2B5EF4-FFF2-40B4-BE49-F238E27FC236}">
                <a16:creationId xmlns:a16="http://schemas.microsoft.com/office/drawing/2014/main" id="{1009C32E-F536-DB5F-60C8-D38DFE8BCB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5918">
            <a:off x="-20460" y="-215659"/>
            <a:ext cx="1899728" cy="18997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PNG y SVG de manchas con fondo transparente para descargar">
            <a:extLst>
              <a:ext uri="{FF2B5EF4-FFF2-40B4-BE49-F238E27FC236}">
                <a16:creationId xmlns:a16="http://schemas.microsoft.com/office/drawing/2014/main" id="{EC9FF050-F47F-D35C-8A13-B54F90C7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5918">
            <a:off x="-259124" y="5173932"/>
            <a:ext cx="1899728" cy="1899728"/>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2A6A6FF7-7A46-3FC4-0AFF-749E9524ECCC}"/>
              </a:ext>
            </a:extLst>
          </p:cNvPr>
          <p:cNvSpPr txBox="1"/>
          <p:nvPr/>
        </p:nvSpPr>
        <p:spPr>
          <a:xfrm>
            <a:off x="690740" y="1859141"/>
            <a:ext cx="8673678" cy="2308324"/>
          </a:xfrm>
          <a:prstGeom prst="rect">
            <a:avLst/>
          </a:prstGeom>
          <a:noFill/>
        </p:spPr>
        <p:txBody>
          <a:bodyPr wrap="square">
            <a:spAutoFit/>
          </a:bodyPr>
          <a:lstStyle/>
          <a:p>
            <a:pPr algn="ctr">
              <a:lnSpc>
                <a:spcPct val="150000"/>
              </a:lnSpc>
            </a:pPr>
            <a:r>
              <a:rPr lang="es-MX" sz="1600" dirty="0" smtClean="0">
                <a:latin typeface="+mj-lt"/>
                <a:ea typeface="Calibri" panose="020F0502020204030204" pitchFamily="34" charset="0"/>
                <a:cs typeface="Times New Roman" panose="02020603050405020304" pitchFamily="18" charset="0"/>
              </a:rPr>
              <a:t>E</a:t>
            </a:r>
            <a:r>
              <a:rPr lang="es-MX" sz="1600" dirty="0" smtClean="0">
                <a:effectLst/>
                <a:latin typeface="+mj-lt"/>
                <a:ea typeface="Calibri" panose="020F0502020204030204" pitchFamily="34" charset="0"/>
                <a:cs typeface="Times New Roman" panose="02020603050405020304" pitchFamily="18" charset="0"/>
              </a:rPr>
              <a:t>l fenómeno de las secreciones psíquicas generaron poco interés científico hasta que Pavlov reconoció que podían utilizarse para estudiar los mecanismos del aprendizaje asociativo, así como para obtener información sobre las funciones del sistema nervios. Como muchos grandes científicos, las contribuciones de Pavlov no fueron importantes sólo por haber descubierto algo nuevo, sino porque entendió cómo colocar ese descubrimiento en un marco conceptual convincente (</a:t>
            </a:r>
            <a:r>
              <a:rPr lang="es-MX" sz="1600" dirty="0" smtClean="0">
                <a:effectLst/>
                <a:latin typeface="+mj-lt"/>
                <a:ea typeface="Calibri" panose="020F0502020204030204" pitchFamily="34" charset="0"/>
                <a:cs typeface="Times New Roman" panose="02020603050405020304" pitchFamily="18" charset="0"/>
              </a:rPr>
              <a:t>Domjan</a:t>
            </a:r>
            <a:r>
              <a:rPr lang="es-MX" sz="1600" dirty="0" smtClean="0">
                <a:effectLst/>
                <a:latin typeface="+mj-lt"/>
                <a:ea typeface="Calibri" panose="020F0502020204030204" pitchFamily="34" charset="0"/>
                <a:cs typeface="Times New Roman" panose="02020603050405020304" pitchFamily="18" charset="0"/>
              </a:rPr>
              <a:t>, 2016)</a:t>
            </a:r>
            <a:endParaRPr lang="es-MX" sz="1600" dirty="0">
              <a:effectLst/>
              <a:latin typeface="+mj-lt"/>
              <a:ea typeface="Calibri" panose="020F0502020204030204" pitchFamily="34" charset="0"/>
              <a:cs typeface="Times New Roman" panose="02020603050405020304" pitchFamily="18" charset="0"/>
            </a:endParaRPr>
          </a:p>
        </p:txBody>
      </p:sp>
      <p:pic>
        <p:nvPicPr>
          <p:cNvPr id="5122" name="Picture 2" descr="Iván Petróvich Pávlov en el Diccionario soviético de filosofía">
            <a:extLst>
              <a:ext uri="{FF2B5EF4-FFF2-40B4-BE49-F238E27FC236}">
                <a16:creationId xmlns:a16="http://schemas.microsoft.com/office/drawing/2014/main" id="{10E2040E-41DE-29C0-ECD8-49421D370B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67227" y="2336800"/>
            <a:ext cx="3949700" cy="4521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2914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La campana de Pávlov | El Correo">
            <a:extLst>
              <a:ext uri="{FF2B5EF4-FFF2-40B4-BE49-F238E27FC236}">
                <a16:creationId xmlns:a16="http://schemas.microsoft.com/office/drawing/2014/main" id="{4A72D8D1-552F-27DD-79CB-D689C12DD285}"/>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3365784" y="1166343"/>
            <a:ext cx="4480076" cy="537609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PNG y SVG de manchas con fondo transparente para descargar">
            <a:extLst>
              <a:ext uri="{FF2B5EF4-FFF2-40B4-BE49-F238E27FC236}">
                <a16:creationId xmlns:a16="http://schemas.microsoft.com/office/drawing/2014/main" id="{1741400D-BB3E-3BDB-6C19-80F02ED6F2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55918">
            <a:off x="-72218" y="-215660"/>
            <a:ext cx="1899728" cy="1899728"/>
          </a:xfrm>
          <a:prstGeom prst="rect">
            <a:avLst/>
          </a:prstGeom>
          <a:noFill/>
          <a:extLst>
            <a:ext uri="{909E8E84-426E-40DD-AFC4-6F175D3DCCD1}">
              <a14:hiddenFill xmlns:a14="http://schemas.microsoft.com/office/drawing/2010/main">
                <a:solidFill>
                  <a:srgbClr val="FFFFFF"/>
                </a:solidFill>
              </a14:hiddenFill>
            </a:ext>
          </a:extLst>
        </p:spPr>
      </p:pic>
      <p:sp>
        <p:nvSpPr>
          <p:cNvPr id="5" name="CuadroTexto 4">
            <a:extLst>
              <a:ext uri="{FF2B5EF4-FFF2-40B4-BE49-F238E27FC236}">
                <a16:creationId xmlns:a16="http://schemas.microsoft.com/office/drawing/2014/main" id="{14DA84D8-669C-52AE-0167-CBC7338B4D5D}"/>
              </a:ext>
            </a:extLst>
          </p:cNvPr>
          <p:cNvSpPr txBox="1"/>
          <p:nvPr/>
        </p:nvSpPr>
        <p:spPr>
          <a:xfrm>
            <a:off x="1234834" y="2016036"/>
            <a:ext cx="8936966" cy="3508653"/>
          </a:xfrm>
          <a:prstGeom prst="rect">
            <a:avLst/>
          </a:prstGeom>
          <a:noFill/>
        </p:spPr>
        <p:txBody>
          <a:bodyPr wrap="square">
            <a:spAutoFit/>
          </a:bodyPr>
          <a:lstStyle/>
          <a:p>
            <a:pPr algn="just">
              <a:lnSpc>
                <a:spcPct val="150000"/>
              </a:lnSpc>
            </a:pPr>
            <a:r>
              <a:rPr lang="es-MX" dirty="0">
                <a:effectLst/>
                <a:latin typeface="Arial" panose="020B0604020202020204" pitchFamily="34" charset="0"/>
                <a:ea typeface="Calibri" panose="020F0502020204030204" pitchFamily="34" charset="0"/>
                <a:cs typeface="Times New Roman" panose="02020603050405020304" pitchFamily="18" charset="0"/>
              </a:rPr>
              <a:t> </a:t>
            </a:r>
            <a:endParaRPr lang="es-MX"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pPr>
            <a:r>
              <a:rPr lang="es-MX" sz="1600" dirty="0">
                <a:effectLst/>
                <a:ea typeface="Calibri" panose="020F0502020204030204" pitchFamily="34" charset="0"/>
              </a:rPr>
              <a:t>El procedimiento básico de Pavlov para el estudio de la salivación condicionada es familiar para muchos. El procedimiento involucra dos estímulos, el primero es un tono o una luz que al principio del experimento no </a:t>
            </a:r>
            <a:r>
              <a:rPr lang="es-MX" sz="1600" dirty="0" smtClean="0">
                <a:effectLst/>
                <a:ea typeface="Calibri" panose="020F0502020204030204" pitchFamily="34" charset="0"/>
              </a:rPr>
              <a:t>provoca </a:t>
            </a:r>
            <a:r>
              <a:rPr lang="es-MX" sz="1600" dirty="0">
                <a:effectLst/>
                <a:ea typeface="Calibri" panose="020F0502020204030204" pitchFamily="34" charset="0"/>
              </a:rPr>
              <a:t>salivación, y el segundo es comida o el sabor de una solución ácida colocada en la boca. En contraste con la luz o el tono, la comida o el sabor ácido provocan una vigorosa salivación desde la primera vez que se presentan. Pavlov se refirió al tono o a la luz como el estímulo condicional, ya que su efectividad para provocar la salivación dependía de (o era condicional a) que fuera emparejado varias veces con la presentación de la </a:t>
            </a:r>
            <a:r>
              <a:rPr lang="es-MX" sz="1600" dirty="0" smtClean="0">
                <a:effectLst/>
                <a:ea typeface="Calibri" panose="020F0502020204030204" pitchFamily="34" charset="0"/>
              </a:rPr>
              <a:t>comida</a:t>
            </a:r>
            <a:r>
              <a:rPr lang="es-MX" dirty="0">
                <a:latin typeface="Arial" panose="020B0604020202020204" pitchFamily="34" charset="0"/>
                <a:ea typeface="Calibri" panose="020F0502020204030204" pitchFamily="34" charset="0"/>
              </a:rPr>
              <a:t> </a:t>
            </a:r>
            <a:r>
              <a:rPr lang="es-MX" sz="1600" dirty="0" smtClean="0">
                <a:latin typeface="+mj-lt"/>
                <a:ea typeface="Calibri" panose="020F0502020204030204" pitchFamily="34" charset="0"/>
              </a:rPr>
              <a:t>(Núñez, Morillas y Muñoz, 2015).</a:t>
            </a:r>
            <a:endParaRPr lang="es-MX" sz="1600" dirty="0">
              <a:latin typeface="+mj-lt"/>
            </a:endParaRPr>
          </a:p>
        </p:txBody>
      </p:sp>
      <p:pic>
        <p:nvPicPr>
          <p:cNvPr id="6" name="Picture 2" descr="PNG y SVG de manchas con fondo transparente para descargar">
            <a:extLst>
              <a:ext uri="{FF2B5EF4-FFF2-40B4-BE49-F238E27FC236}">
                <a16:creationId xmlns:a16="http://schemas.microsoft.com/office/drawing/2014/main" id="{B58DA4A6-C9E6-1E5E-1EE0-9D8255F235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55918">
            <a:off x="-259124" y="5173933"/>
            <a:ext cx="1899728" cy="189972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PNG y SVG de manchas con fondo transparente para descargar">
            <a:extLst>
              <a:ext uri="{FF2B5EF4-FFF2-40B4-BE49-F238E27FC236}">
                <a16:creationId xmlns:a16="http://schemas.microsoft.com/office/drawing/2014/main" id="{48B51CD0-DCBB-07F4-5FA7-85C52992B8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55918">
            <a:off x="-259124" y="5173932"/>
            <a:ext cx="1899728" cy="1899728"/>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PNG y SVG de manchas con fondo transparente para descargar">
            <a:extLst>
              <a:ext uri="{FF2B5EF4-FFF2-40B4-BE49-F238E27FC236}">
                <a16:creationId xmlns:a16="http://schemas.microsoft.com/office/drawing/2014/main" id="{3F10C834-5694-355D-4E6A-E442195508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55918">
            <a:off x="10503768" y="5173933"/>
            <a:ext cx="1899728" cy="189972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PNG y SVG de manchas con fondo transparente para descargar">
            <a:extLst>
              <a:ext uri="{FF2B5EF4-FFF2-40B4-BE49-F238E27FC236}">
                <a16:creationId xmlns:a16="http://schemas.microsoft.com/office/drawing/2014/main" id="{54ADAA2D-F513-57A3-06A9-4691F3A7D0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55918">
            <a:off x="10365744" y="-215660"/>
            <a:ext cx="1899728" cy="1899728"/>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2279286" y="758314"/>
            <a:ext cx="6873998" cy="954107"/>
          </a:xfrm>
          <a:prstGeom prst="rect">
            <a:avLst/>
          </a:prstGeom>
          <a:noFill/>
        </p:spPr>
        <p:txBody>
          <a:bodyPr wrap="none" lIns="91440" tIns="45720" rIns="91440" bIns="45720">
            <a:spAutoFit/>
          </a:bodyPr>
          <a:lstStyle/>
          <a:p>
            <a:pPr algn="ctr"/>
            <a:r>
              <a:rPr lang="es-ES" sz="28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EL PARADIGMA DEL CONDICIONAMIENTO </a:t>
            </a:r>
          </a:p>
          <a:p>
            <a:pPr algn="ctr"/>
            <a:r>
              <a:rPr lang="es-ES" sz="28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CLASICO</a:t>
            </a:r>
            <a:endParaRPr lang="es-ES" sz="28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4120577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Qué son los estímulos 'Súper-normales'? — PsiConecta">
            <a:extLst>
              <a:ext uri="{FF2B5EF4-FFF2-40B4-BE49-F238E27FC236}">
                <a16:creationId xmlns:a16="http://schemas.microsoft.com/office/drawing/2014/main" id="{C02413D1-6814-2223-3FC8-78B0388C60C3}"/>
              </a:ext>
            </a:extLst>
          </p:cNvPr>
          <p:cNvPicPr>
            <a:picLocks noChangeAspect="1" noChangeArrowheads="1"/>
          </p:cNvPicPr>
          <p:nvPr/>
        </p:nvPicPr>
        <p:blipFill>
          <a:blip r:embed="rId2">
            <a:alphaModFix amt="35000"/>
            <a:extLst>
              <a:ext uri="{28A0092B-C50C-407E-A947-70E740481C1C}">
                <a14:useLocalDpi xmlns:a14="http://schemas.microsoft.com/office/drawing/2010/main" val="0"/>
              </a:ext>
            </a:extLst>
          </a:blip>
          <a:srcRect/>
          <a:stretch>
            <a:fillRect/>
          </a:stretch>
        </p:blipFill>
        <p:spPr bwMode="auto">
          <a:xfrm>
            <a:off x="2037138" y="483267"/>
            <a:ext cx="6698859" cy="556346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PNG y SVG de manchas con fondo transparente para descargar">
            <a:extLst>
              <a:ext uri="{FF2B5EF4-FFF2-40B4-BE49-F238E27FC236}">
                <a16:creationId xmlns:a16="http://schemas.microsoft.com/office/drawing/2014/main" id="{E6D56A8E-6C27-917F-0627-A4F853B4B6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55918">
            <a:off x="-3206" y="-60384"/>
            <a:ext cx="1899728" cy="1899728"/>
          </a:xfrm>
          <a:prstGeom prst="rect">
            <a:avLst/>
          </a:prstGeom>
          <a:noFill/>
          <a:extLst>
            <a:ext uri="{909E8E84-426E-40DD-AFC4-6F175D3DCCD1}">
              <a14:hiddenFill xmlns:a14="http://schemas.microsoft.com/office/drawing/2010/main">
                <a:solidFill>
                  <a:srgbClr val="FFFFFF"/>
                </a:solidFill>
              </a14:hiddenFill>
            </a:ext>
          </a:extLst>
        </p:spPr>
      </p:pic>
      <p:sp>
        <p:nvSpPr>
          <p:cNvPr id="5" name="CuadroTexto 4">
            <a:extLst>
              <a:ext uri="{FF2B5EF4-FFF2-40B4-BE49-F238E27FC236}">
                <a16:creationId xmlns:a16="http://schemas.microsoft.com/office/drawing/2014/main" id="{B776213A-A62F-DD90-29A6-B4E6BAD608CA}"/>
              </a:ext>
            </a:extLst>
          </p:cNvPr>
          <p:cNvSpPr txBox="1"/>
          <p:nvPr/>
        </p:nvSpPr>
        <p:spPr>
          <a:xfrm>
            <a:off x="1200062" y="1624615"/>
            <a:ext cx="8626415" cy="3371116"/>
          </a:xfrm>
          <a:prstGeom prst="rect">
            <a:avLst/>
          </a:prstGeom>
          <a:noFill/>
        </p:spPr>
        <p:txBody>
          <a:bodyPr wrap="square">
            <a:spAutoFit/>
          </a:bodyPr>
          <a:lstStyle/>
          <a:p>
            <a:pPr algn="ctr">
              <a:lnSpc>
                <a:spcPct val="150000"/>
              </a:lnSpc>
            </a:pPr>
            <a:r>
              <a:rPr lang="es-MX" sz="1600" dirty="0" smtClean="0">
                <a:latin typeface="+mj-lt"/>
                <a:ea typeface="Calibri" panose="020F0502020204030204" pitchFamily="34" charset="0"/>
              </a:rPr>
              <a:t>Como parte del experimento </a:t>
            </a:r>
            <a:r>
              <a:rPr lang="es-MX" sz="1600" dirty="0" smtClean="0">
                <a:effectLst/>
                <a:latin typeface="+mj-lt"/>
                <a:ea typeface="Calibri" panose="020F0502020204030204" pitchFamily="34" charset="0"/>
              </a:rPr>
              <a:t>llamó </a:t>
            </a:r>
            <a:r>
              <a:rPr lang="es-MX" sz="1600" dirty="0">
                <a:effectLst/>
                <a:latin typeface="+mj-lt"/>
                <a:ea typeface="Calibri" panose="020F0502020204030204" pitchFamily="34" charset="0"/>
              </a:rPr>
              <a:t>estímulo incondicional a la comida o el sabor ácido porque su efectividad para provocar la salivación no dependía de ningún entrenamiento previo. La salivación que a la larga llegaba a ser provocada por el tono o la luz se denominó respuesta condicional y la que siempre era provocada por la comida o el sabor ácido se designó como respuesta incondicional. De este modo, los estímulos y las respuestas cuyas propiedades no dependían del entrenamiento previo se </a:t>
            </a:r>
            <a:r>
              <a:rPr lang="es-MX" sz="1600" dirty="0" smtClean="0">
                <a:effectLst/>
                <a:latin typeface="+mj-lt"/>
                <a:ea typeface="Calibri" panose="020F0502020204030204" pitchFamily="34" charset="0"/>
              </a:rPr>
              <a:t>llamaron incondicionales </a:t>
            </a:r>
            <a:r>
              <a:rPr lang="es-MX" sz="1600" dirty="0">
                <a:effectLst/>
                <a:latin typeface="+mj-lt"/>
                <a:ea typeface="Calibri" panose="020F0502020204030204" pitchFamily="34" charset="0"/>
              </a:rPr>
              <a:t>mientras que los estímulos y las respuestas cuyas propiedades sólo aparecían después del entrenamiento se denominaron </a:t>
            </a:r>
            <a:r>
              <a:rPr lang="es-MX" sz="1600" dirty="0" smtClean="0">
                <a:effectLst/>
                <a:latin typeface="+mj-lt"/>
                <a:ea typeface="Calibri" panose="020F0502020204030204" pitchFamily="34" charset="0"/>
              </a:rPr>
              <a:t>condicionales</a:t>
            </a:r>
            <a:r>
              <a:rPr lang="es-MX" sz="1600" dirty="0">
                <a:latin typeface="+mj-lt"/>
                <a:ea typeface="Calibri" panose="020F0502020204030204" pitchFamily="34" charset="0"/>
              </a:rPr>
              <a:t> </a:t>
            </a:r>
            <a:r>
              <a:rPr lang="es-MX" sz="1600" dirty="0">
                <a:ea typeface="Calibri" panose="020F0502020204030204" pitchFamily="34" charset="0"/>
              </a:rPr>
              <a:t>(Núñez, Morillas y Muñoz, 2015).</a:t>
            </a:r>
            <a:endParaRPr lang="es-MX" sz="1600" dirty="0"/>
          </a:p>
          <a:p>
            <a:pPr algn="ctr">
              <a:lnSpc>
                <a:spcPct val="150000"/>
              </a:lnSpc>
            </a:pPr>
            <a:endParaRPr lang="es-MX" sz="1600" dirty="0">
              <a:latin typeface="+mj-lt"/>
            </a:endParaRPr>
          </a:p>
        </p:txBody>
      </p:sp>
      <p:pic>
        <p:nvPicPr>
          <p:cNvPr id="7" name="Picture 2" descr="PNG y SVG de manchas con fondo transparente para descargar">
            <a:extLst>
              <a:ext uri="{FF2B5EF4-FFF2-40B4-BE49-F238E27FC236}">
                <a16:creationId xmlns:a16="http://schemas.microsoft.com/office/drawing/2014/main" id="{7641A999-1350-1B92-48D6-E89DABCA5A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55918">
            <a:off x="-346015" y="5201728"/>
            <a:ext cx="1899728" cy="189972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PNG y SVG de manchas con fondo transparente para descargar">
            <a:extLst>
              <a:ext uri="{FF2B5EF4-FFF2-40B4-BE49-F238E27FC236}">
                <a16:creationId xmlns:a16="http://schemas.microsoft.com/office/drawing/2014/main" id="{A4BCB301-AF7A-31F9-467A-700400724B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55918">
            <a:off x="10348492" y="5176809"/>
            <a:ext cx="1899728" cy="1899728"/>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PNG y SVG de manchas con fondo transparente para descargar">
            <a:extLst>
              <a:ext uri="{FF2B5EF4-FFF2-40B4-BE49-F238E27FC236}">
                <a16:creationId xmlns:a16="http://schemas.microsoft.com/office/drawing/2014/main" id="{A39E8E1E-DB95-2173-1859-3415212C9F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55918">
            <a:off x="10501254" y="-60386"/>
            <a:ext cx="1899728" cy="18997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4037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PNG y SVG de manchas con fondo transparente para descargar">
            <a:extLst>
              <a:ext uri="{FF2B5EF4-FFF2-40B4-BE49-F238E27FC236}">
                <a16:creationId xmlns:a16="http://schemas.microsoft.com/office/drawing/2014/main" id="{AF0F1F2E-A9E3-F404-6198-D57EF2ACCA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5918">
            <a:off x="-346015" y="5201728"/>
            <a:ext cx="1899728" cy="1899728"/>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PNG y SVG de manchas con fondo transparente para descargar">
            <a:extLst>
              <a:ext uri="{FF2B5EF4-FFF2-40B4-BE49-F238E27FC236}">
                <a16:creationId xmlns:a16="http://schemas.microsoft.com/office/drawing/2014/main" id="{976CEB9E-CDE9-B8E6-8C0B-7D1D37F856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5918">
            <a:off x="-225246" y="-243455"/>
            <a:ext cx="1899728" cy="1899728"/>
          </a:xfrm>
          <a:prstGeom prst="rect">
            <a:avLst/>
          </a:prstGeom>
          <a:noFill/>
          <a:extLst>
            <a:ext uri="{909E8E84-426E-40DD-AFC4-6F175D3DCCD1}">
              <a14:hiddenFill xmlns:a14="http://schemas.microsoft.com/office/drawing/2010/main">
                <a:solidFill>
                  <a:srgbClr val="FFFFFF"/>
                </a:solidFill>
              </a14:hiddenFill>
            </a:ext>
          </a:extLst>
        </p:spPr>
      </p:pic>
      <p:sp>
        <p:nvSpPr>
          <p:cNvPr id="5" name="CuadroTexto 4">
            <a:extLst>
              <a:ext uri="{FF2B5EF4-FFF2-40B4-BE49-F238E27FC236}">
                <a16:creationId xmlns:a16="http://schemas.microsoft.com/office/drawing/2014/main" id="{F9F22F2E-F635-C5E9-CA0C-11E3B3AA88B6}"/>
              </a:ext>
            </a:extLst>
          </p:cNvPr>
          <p:cNvSpPr txBox="1"/>
          <p:nvPr/>
        </p:nvSpPr>
        <p:spPr>
          <a:xfrm>
            <a:off x="1063140" y="1143403"/>
            <a:ext cx="8402128" cy="2677656"/>
          </a:xfrm>
          <a:prstGeom prst="rect">
            <a:avLst/>
          </a:prstGeom>
          <a:noFill/>
        </p:spPr>
        <p:txBody>
          <a:bodyPr wrap="square">
            <a:spAutoFit/>
          </a:bodyPr>
          <a:lstStyle/>
          <a:p>
            <a:pPr algn="ctr">
              <a:lnSpc>
                <a:spcPct val="150000"/>
              </a:lnSpc>
            </a:pPr>
            <a:r>
              <a:rPr lang="es-MX" sz="1600" dirty="0" smtClean="0">
                <a:effectLst/>
                <a:latin typeface="+mj-lt"/>
                <a:ea typeface="Calibri" panose="020F0502020204030204" pitchFamily="34" charset="0"/>
                <a:cs typeface="Times New Roman" panose="02020603050405020304" pitchFamily="18" charset="0"/>
              </a:rPr>
              <a:t>Para </a:t>
            </a:r>
            <a:r>
              <a:rPr lang="es-MX" sz="1600" dirty="0">
                <a:ea typeface="Calibri" panose="020F0502020204030204" pitchFamily="34" charset="0"/>
              </a:rPr>
              <a:t>(Núñez, Morillas y Muñoz, </a:t>
            </a:r>
            <a:r>
              <a:rPr lang="es-MX" sz="1600" dirty="0" smtClean="0">
                <a:ea typeface="Calibri" panose="020F0502020204030204" pitchFamily="34" charset="0"/>
              </a:rPr>
              <a:t>2015),</a:t>
            </a:r>
            <a:r>
              <a:rPr lang="es-MX" sz="1600" dirty="0" smtClean="0">
                <a:effectLst/>
                <a:latin typeface="+mj-lt"/>
                <a:ea typeface="Calibri" panose="020F0502020204030204" pitchFamily="34" charset="0"/>
                <a:cs typeface="Times New Roman" panose="02020603050405020304" pitchFamily="18" charset="0"/>
              </a:rPr>
              <a:t> dada </a:t>
            </a:r>
            <a:r>
              <a:rPr lang="es-MX" sz="1600" dirty="0">
                <a:effectLst/>
                <a:latin typeface="+mj-lt"/>
                <a:ea typeface="Calibri" panose="020F0502020204030204" pitchFamily="34" charset="0"/>
                <a:cs typeface="Times New Roman" panose="02020603050405020304" pitchFamily="18" charset="0"/>
              </a:rPr>
              <a:t>la frecuencia con que se emplean los términos </a:t>
            </a:r>
            <a:r>
              <a:rPr lang="es-MX" sz="1600" dirty="0" smtClean="0">
                <a:effectLst/>
                <a:latin typeface="+mj-lt"/>
                <a:ea typeface="Calibri" panose="020F0502020204030204" pitchFamily="34" charset="0"/>
                <a:cs typeface="Times New Roman" panose="02020603050405020304" pitchFamily="18" charset="0"/>
              </a:rPr>
              <a:t>estímulo condicionado </a:t>
            </a:r>
            <a:r>
              <a:rPr lang="es-MX" sz="1600" dirty="0">
                <a:effectLst/>
                <a:latin typeface="+mj-lt"/>
                <a:ea typeface="Calibri" panose="020F0502020204030204" pitchFamily="34" charset="0"/>
                <a:cs typeface="Times New Roman" panose="02020603050405020304" pitchFamily="18" charset="0"/>
              </a:rPr>
              <a:t>e </a:t>
            </a:r>
            <a:r>
              <a:rPr lang="es-MX" sz="1600" dirty="0" smtClean="0">
                <a:effectLst/>
                <a:latin typeface="+mj-lt"/>
                <a:ea typeface="Calibri" panose="020F0502020204030204" pitchFamily="34" charset="0"/>
                <a:cs typeface="Times New Roman" panose="02020603050405020304" pitchFamily="18" charset="0"/>
              </a:rPr>
              <a:t>incondicionado, </a:t>
            </a:r>
            <a:r>
              <a:rPr lang="es-MX" sz="1600" dirty="0">
                <a:effectLst/>
                <a:latin typeface="+mj-lt"/>
                <a:ea typeface="Calibri" panose="020F0502020204030204" pitchFamily="34" charset="0"/>
                <a:cs typeface="Times New Roman" panose="02020603050405020304" pitchFamily="18" charset="0"/>
              </a:rPr>
              <a:t>así como respuesta condicionada e incondicionada en las revisiones del condicionamiento clásico, suelen ser </a:t>
            </a:r>
            <a:r>
              <a:rPr lang="es-MX" sz="1600" dirty="0" smtClean="0">
                <a:effectLst/>
                <a:latin typeface="+mj-lt"/>
                <a:ea typeface="Calibri" panose="020F0502020204030204" pitchFamily="34" charset="0"/>
                <a:cs typeface="Times New Roman" panose="02020603050405020304" pitchFamily="18" charset="0"/>
              </a:rPr>
              <a:t>abreviados; las </a:t>
            </a:r>
            <a:r>
              <a:rPr lang="es-MX" sz="1600" dirty="0">
                <a:effectLst/>
                <a:latin typeface="+mj-lt"/>
                <a:ea typeface="Calibri" panose="020F0502020204030204" pitchFamily="34" charset="0"/>
                <a:cs typeface="Times New Roman" panose="02020603050405020304" pitchFamily="18" charset="0"/>
              </a:rPr>
              <a:t>abreviaturas del estímulo condicionado y de la respuesta condicionada son EC y RC, respectivamente; y las del estímulo incondicionado y de la respuesta incondicionada son EI y RI, respectivamente.</a:t>
            </a:r>
          </a:p>
          <a:p>
            <a:pPr algn="just">
              <a:lnSpc>
                <a:spcPct val="150000"/>
              </a:lnSpc>
            </a:pP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CuadroTexto 6">
            <a:extLst>
              <a:ext uri="{FF2B5EF4-FFF2-40B4-BE49-F238E27FC236}">
                <a16:creationId xmlns:a16="http://schemas.microsoft.com/office/drawing/2014/main" id="{BF18295F-C31F-E04E-3B9A-36B29A03C648}"/>
              </a:ext>
            </a:extLst>
          </p:cNvPr>
          <p:cNvSpPr txBox="1"/>
          <p:nvPr/>
        </p:nvSpPr>
        <p:spPr>
          <a:xfrm>
            <a:off x="1277453" y="3646097"/>
            <a:ext cx="8540152" cy="1893788"/>
          </a:xfrm>
          <a:prstGeom prst="rect">
            <a:avLst/>
          </a:prstGeom>
          <a:noFill/>
        </p:spPr>
        <p:txBody>
          <a:bodyPr wrap="square">
            <a:spAutoFit/>
          </a:bodyPr>
          <a:lstStyle/>
          <a:p>
            <a:pPr algn="ctr">
              <a:lnSpc>
                <a:spcPct val="150000"/>
              </a:lnSpc>
            </a:pPr>
            <a:r>
              <a:rPr lang="es-MX" sz="1600" dirty="0" smtClean="0">
                <a:effectLst/>
                <a:latin typeface="+mj-lt"/>
                <a:ea typeface="Calibri" panose="020F0502020204030204" pitchFamily="34" charset="0"/>
                <a:cs typeface="Times New Roman" panose="02020603050405020304" pitchFamily="18" charset="0"/>
              </a:rPr>
              <a:t>El </a:t>
            </a:r>
            <a:r>
              <a:rPr lang="es-MX" sz="1600" dirty="0">
                <a:effectLst/>
                <a:latin typeface="+mj-lt"/>
                <a:ea typeface="Calibri" panose="020F0502020204030204" pitchFamily="34" charset="0"/>
                <a:cs typeface="Times New Roman" panose="02020603050405020304" pitchFamily="18" charset="0"/>
              </a:rPr>
              <a:t>condicionamiento clásico es un método mediante el cual se asocia un estímulo condicionado con otro incondicionado. En este procedimiento se presentan dos estímulos con estrecha proximidad temporal. El primero, o EI, produce un reflejo. Después de un cierto número de ensayos, también el segundo, o EC, adquiere la cualidad de producir un reflejo semejante</a:t>
            </a:r>
            <a:r>
              <a:rPr lang="es-MX" sz="1600" dirty="0" smtClean="0">
                <a:effectLst/>
                <a:latin typeface="+mj-lt"/>
                <a:ea typeface="Calibri" panose="020F0502020204030204" pitchFamily="34" charset="0"/>
                <a:cs typeface="Times New Roman" panose="02020603050405020304" pitchFamily="18" charset="0"/>
              </a:rPr>
              <a:t>.</a:t>
            </a:r>
            <a:endParaRPr lang="es-MX" sz="1400" dirty="0">
              <a:effectLst/>
              <a:latin typeface="+mj-lt"/>
              <a:ea typeface="Calibri" panose="020F0502020204030204" pitchFamily="34" charset="0"/>
              <a:cs typeface="Times New Roman" panose="02020603050405020304" pitchFamily="18" charset="0"/>
            </a:endParaRPr>
          </a:p>
        </p:txBody>
      </p:sp>
      <p:pic>
        <p:nvPicPr>
          <p:cNvPr id="10" name="Picture 2" descr="PNG y SVG de manchas con fondo transparente para descargar">
            <a:extLst>
              <a:ext uri="{FF2B5EF4-FFF2-40B4-BE49-F238E27FC236}">
                <a16:creationId xmlns:a16="http://schemas.microsoft.com/office/drawing/2014/main" id="{E4B5474D-D74F-7E3C-A161-B5DF42716C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5918">
            <a:off x="10347865" y="5201728"/>
            <a:ext cx="1899728" cy="189972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PNG y SVG de manchas con fondo transparente para descargar">
            <a:extLst>
              <a:ext uri="{FF2B5EF4-FFF2-40B4-BE49-F238E27FC236}">
                <a16:creationId xmlns:a16="http://schemas.microsoft.com/office/drawing/2014/main" id="{BA774EDF-6C01-B4F2-757A-5B5F04C429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5918">
            <a:off x="10347865" y="-243456"/>
            <a:ext cx="1899728" cy="18997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1942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Pin en Conductismo en el aprendizaje">
            <a:extLst>
              <a:ext uri="{FF2B5EF4-FFF2-40B4-BE49-F238E27FC236}">
                <a16:creationId xmlns:a16="http://schemas.microsoft.com/office/drawing/2014/main" id="{FBB01446-3865-026F-8A5D-1F0A2C3B5759}"/>
              </a:ext>
            </a:extLst>
          </p:cNvPr>
          <p:cNvPicPr>
            <a:picLocks noChangeAspect="1" noChangeArrowheads="1"/>
          </p:cNvPicPr>
          <p:nvPr/>
        </p:nvPicPr>
        <p:blipFill>
          <a:blip r:embed="rId2">
            <a:alphaModFix amt="35000"/>
            <a:extLst>
              <a:ext uri="{28A0092B-C50C-407E-A947-70E740481C1C}">
                <a14:useLocalDpi xmlns:a14="http://schemas.microsoft.com/office/drawing/2010/main" val="0"/>
              </a:ext>
            </a:extLst>
          </a:blip>
          <a:srcRect/>
          <a:stretch>
            <a:fillRect/>
          </a:stretch>
        </p:blipFill>
        <p:spPr bwMode="auto">
          <a:xfrm>
            <a:off x="1573481" y="3994379"/>
            <a:ext cx="7924909" cy="2358143"/>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PNG y SVG de manchas con fondo transparente para descargar">
            <a:extLst>
              <a:ext uri="{FF2B5EF4-FFF2-40B4-BE49-F238E27FC236}">
                <a16:creationId xmlns:a16="http://schemas.microsoft.com/office/drawing/2014/main" id="{015A516E-FA4B-5B4A-FA0C-15AD5C49C6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55918">
            <a:off x="40914" y="-243456"/>
            <a:ext cx="1899728" cy="189972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PNG y SVG de manchas con fondo transparente para descargar">
            <a:extLst>
              <a:ext uri="{FF2B5EF4-FFF2-40B4-BE49-F238E27FC236}">
                <a16:creationId xmlns:a16="http://schemas.microsoft.com/office/drawing/2014/main" id="{ABD6C557-5186-47D0-AC4A-85CB351EFA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55918">
            <a:off x="-134489" y="5201728"/>
            <a:ext cx="1899728" cy="189972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PNG y SVG de manchas con fondo transparente para descargar">
            <a:extLst>
              <a:ext uri="{FF2B5EF4-FFF2-40B4-BE49-F238E27FC236}">
                <a16:creationId xmlns:a16="http://schemas.microsoft.com/office/drawing/2014/main" id="{1C272572-D3C8-1F94-CA16-66418EDDBC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55918">
            <a:off x="10406990" y="-243455"/>
            <a:ext cx="1899728" cy="18997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PNG y SVG de manchas con fondo transparente para descargar">
            <a:extLst>
              <a:ext uri="{FF2B5EF4-FFF2-40B4-BE49-F238E27FC236}">
                <a16:creationId xmlns:a16="http://schemas.microsoft.com/office/drawing/2014/main" id="{348BBBA5-1E8B-571A-7A5D-8193E6D618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55918">
            <a:off x="10234460" y="5067539"/>
            <a:ext cx="1899728" cy="1899728"/>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01D9239E-34A5-C13F-910D-AA9C0B7B7EFF}"/>
              </a:ext>
            </a:extLst>
          </p:cNvPr>
          <p:cNvSpPr txBox="1"/>
          <p:nvPr/>
        </p:nvSpPr>
        <p:spPr>
          <a:xfrm>
            <a:off x="1216323" y="1380089"/>
            <a:ext cx="8445260" cy="2677656"/>
          </a:xfrm>
          <a:prstGeom prst="rect">
            <a:avLst/>
          </a:prstGeom>
          <a:noFill/>
        </p:spPr>
        <p:txBody>
          <a:bodyPr wrap="square">
            <a:spAutoFit/>
          </a:bodyPr>
          <a:lstStyle/>
          <a:p>
            <a:pPr algn="ctr">
              <a:lnSpc>
                <a:spcPct val="150000"/>
              </a:lnSpc>
            </a:pPr>
            <a:r>
              <a:rPr lang="es-MX" sz="1600" dirty="0" smtClean="0">
                <a:effectLst/>
                <a:latin typeface="+mj-lt"/>
                <a:ea typeface="Calibri" panose="020F0502020204030204" pitchFamily="34" charset="0"/>
                <a:cs typeface="Times New Roman" panose="02020603050405020304" pitchFamily="18" charset="0"/>
              </a:rPr>
              <a:t>Según </a:t>
            </a:r>
            <a:r>
              <a:rPr lang="es-MX" sz="1600" dirty="0">
                <a:ea typeface="Calibri" panose="020F0502020204030204" pitchFamily="34" charset="0"/>
              </a:rPr>
              <a:t>(Núñez, Morillas y Muñoz, </a:t>
            </a:r>
            <a:r>
              <a:rPr lang="es-MX" sz="1600" dirty="0" smtClean="0">
                <a:ea typeface="Calibri" panose="020F0502020204030204" pitchFamily="34" charset="0"/>
              </a:rPr>
              <a:t>2015), </a:t>
            </a:r>
            <a:r>
              <a:rPr lang="es-MX" sz="1600" dirty="0" smtClean="0">
                <a:latin typeface="+mj-lt"/>
                <a:ea typeface="Calibri" panose="020F0502020204030204" pitchFamily="34" charset="0"/>
                <a:cs typeface="Times New Roman" panose="02020603050405020304" pitchFamily="18" charset="0"/>
              </a:rPr>
              <a:t>u</a:t>
            </a:r>
            <a:r>
              <a:rPr lang="es-MX" sz="1600" dirty="0" smtClean="0">
                <a:effectLst/>
                <a:latin typeface="+mj-lt"/>
                <a:ea typeface="Calibri" panose="020F0502020204030204" pitchFamily="34" charset="0"/>
                <a:cs typeface="Times New Roman" panose="02020603050405020304" pitchFamily="18" charset="0"/>
              </a:rPr>
              <a:t>n </a:t>
            </a:r>
            <a:r>
              <a:rPr lang="es-MX" sz="1600" dirty="0">
                <a:effectLst/>
                <a:latin typeface="+mj-lt"/>
                <a:ea typeface="Calibri" panose="020F0502020204030204" pitchFamily="34" charset="0"/>
                <a:cs typeface="Times New Roman" panose="02020603050405020304" pitchFamily="18" charset="0"/>
              </a:rPr>
              <a:t>factor importante para que se produzca el condicionamiento es la repetición en </a:t>
            </a:r>
            <a:r>
              <a:rPr lang="es-MX" sz="1600" dirty="0" smtClean="0">
                <a:effectLst/>
                <a:latin typeface="+mj-lt"/>
                <a:ea typeface="Calibri" panose="020F0502020204030204" pitchFamily="34" charset="0"/>
                <a:cs typeface="Times New Roman" panose="02020603050405020304" pitchFamily="18" charset="0"/>
              </a:rPr>
              <a:t>contigüidad </a:t>
            </a:r>
            <a:r>
              <a:rPr lang="es-MX" sz="1600" dirty="0">
                <a:effectLst/>
                <a:latin typeface="+mj-lt"/>
                <a:ea typeface="Calibri" panose="020F0502020204030204" pitchFamily="34" charset="0"/>
                <a:cs typeface="Times New Roman" panose="02020603050405020304" pitchFamily="18" charset="0"/>
              </a:rPr>
              <a:t>de los estímulos condicionado e </a:t>
            </a:r>
            <a:r>
              <a:rPr lang="es-MX" sz="1600" dirty="0" smtClean="0">
                <a:effectLst/>
                <a:latin typeface="+mj-lt"/>
                <a:ea typeface="Calibri" panose="020F0502020204030204" pitchFamily="34" charset="0"/>
                <a:cs typeface="Times New Roman" panose="02020603050405020304" pitchFamily="18" charset="0"/>
              </a:rPr>
              <a:t>incondicionado</a:t>
            </a:r>
            <a:r>
              <a:rPr lang="es-MX" sz="1600" dirty="0">
                <a:effectLst/>
                <a:latin typeface="+mj-lt"/>
                <a:ea typeface="Calibri" panose="020F0502020204030204" pitchFamily="34" charset="0"/>
                <a:cs typeface="Times New Roman" panose="02020603050405020304" pitchFamily="18" charset="0"/>
              </a:rPr>
              <a:t>. El intervalo temporal adecuado viene determinado por la </a:t>
            </a:r>
            <a:r>
              <a:rPr lang="es-MX" sz="1600" dirty="0" smtClean="0">
                <a:effectLst/>
                <a:latin typeface="+mj-lt"/>
                <a:ea typeface="Calibri" panose="020F0502020204030204" pitchFamily="34" charset="0"/>
                <a:cs typeface="Times New Roman" panose="02020603050405020304" pitchFamily="18" charset="0"/>
              </a:rPr>
              <a:t>presentación </a:t>
            </a:r>
            <a:r>
              <a:rPr lang="es-MX" sz="1600" dirty="0">
                <a:effectLst/>
                <a:latin typeface="+mj-lt"/>
                <a:ea typeface="Calibri" panose="020F0502020204030204" pitchFamily="34" charset="0"/>
                <a:cs typeface="Times New Roman" panose="02020603050405020304" pitchFamily="18" charset="0"/>
              </a:rPr>
              <a:t>del estímulo condicionado (diapasón), medio segundo antes que el estímulo incondicionado (la comida). Es importante que el efecto del </a:t>
            </a:r>
            <a:r>
              <a:rPr lang="es-MX" sz="1600" dirty="0" smtClean="0">
                <a:effectLst/>
                <a:latin typeface="+mj-lt"/>
                <a:ea typeface="Calibri" panose="020F0502020204030204" pitchFamily="34" charset="0"/>
                <a:cs typeface="Times New Roman" panose="02020603050405020304" pitchFamily="18" charset="0"/>
              </a:rPr>
              <a:t>estímulo </a:t>
            </a:r>
            <a:r>
              <a:rPr lang="es-MX" sz="1600" dirty="0">
                <a:effectLst/>
                <a:latin typeface="+mj-lt"/>
                <a:ea typeface="Calibri" panose="020F0502020204030204" pitchFamily="34" charset="0"/>
                <a:cs typeface="Times New Roman" panose="02020603050405020304" pitchFamily="18" charset="0"/>
              </a:rPr>
              <a:t>condicionado sobre el organismo se produzca en simultaneidad con el estímulo incondicionado, lo que supone una cierta duración de la excitación del sujeto.</a:t>
            </a:r>
            <a:endParaRPr lang="es-MX" sz="14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46998689"/>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{724A6329-0340-3841-BA32-180D2423F15A}tf10001060</Template>
  <TotalTime>200</TotalTime>
  <Words>699</Words>
  <Application>Microsoft Office PowerPoint</Application>
  <PresentationFormat>Panorámica</PresentationFormat>
  <Paragraphs>24</Paragraphs>
  <Slides>10</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10</vt:i4>
      </vt:variant>
    </vt:vector>
  </HeadingPairs>
  <TitlesOfParts>
    <vt:vector size="16" baseType="lpstr">
      <vt:lpstr>Arial</vt:lpstr>
      <vt:lpstr>Calibri</vt:lpstr>
      <vt:lpstr>Times New Roman</vt:lpstr>
      <vt:lpstr>Trebuchet MS</vt:lpstr>
      <vt:lpstr>Wingdings 3</vt:lpstr>
      <vt:lpstr>Faceta</vt:lpstr>
      <vt:lpstr>CONDICIONAMIENTO CLÁSICO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CONDICIONAMIENTO CLASICO</dc:title>
  <dc:creator>Microsoft Office User</dc:creator>
  <cp:lastModifiedBy>Less</cp:lastModifiedBy>
  <cp:revision>12</cp:revision>
  <dcterms:created xsi:type="dcterms:W3CDTF">2022-06-08T02:36:04Z</dcterms:created>
  <dcterms:modified xsi:type="dcterms:W3CDTF">2022-11-06T20:10:44Z</dcterms:modified>
</cp:coreProperties>
</file>