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Rubik" panose="020B0604020202020204" charset="-79"/>
      <p:regular r:id="rId10"/>
      <p:bold r:id="rId11"/>
      <p:italic r:id="rId12"/>
      <p:boldItalic r:id="rId13"/>
    </p:embeddedFont>
    <p:embeddedFont>
      <p:font typeface="Rubik Medium" panose="020B0604020202020204" charset="-79"/>
      <p:regular r:id="rId14"/>
      <p:bold r:id="rId15"/>
      <p:italic r:id="rId16"/>
      <p:boldItalic r:id="rId17"/>
    </p:embeddedFont>
    <p:embeddedFont>
      <p:font typeface="Catamaran" panose="020B060402020202020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ubik Light" panose="020B0604020202020204" charset="-79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WopYZ7FCeUSyNMMWYoingzYPs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customschemas.google.com/relationships/presentationmetadata" Target="meta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e67163cd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12e67163cd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" y="1632146"/>
            <a:ext cx="995022" cy="5597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2023722" y="0"/>
            <a:ext cx="593143" cy="559700"/>
          </a:xfrm>
          <a:custGeom>
            <a:avLst/>
            <a:gdLst/>
            <a:ahLst/>
            <a:cxnLst/>
            <a:rect l="l" t="t" r="r" b="b"/>
            <a:pathLst>
              <a:path w="545872" h="515095" extrusionOk="0">
                <a:moveTo>
                  <a:pt x="0" y="0"/>
                </a:moveTo>
                <a:lnTo>
                  <a:pt x="545872" y="0"/>
                </a:lnTo>
                <a:lnTo>
                  <a:pt x="545872" y="515095"/>
                </a:lnTo>
                <a:lnTo>
                  <a:pt x="0" y="5150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14420" y="4462491"/>
            <a:ext cx="559700" cy="5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06457" y="2191846"/>
            <a:ext cx="559700" cy="5597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2801922" y="618499"/>
            <a:ext cx="12684149" cy="37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467" b="1">
                <a:solidFill>
                  <a:srgbClr val="9239D6"/>
                </a:solidFill>
                <a:latin typeface="Rubik"/>
                <a:ea typeface="Rubik"/>
                <a:cs typeface="Rubik"/>
                <a:sym typeface="Rubik"/>
              </a:rPr>
              <a:t>INSTITUCIONES PÚBLICAS</a:t>
            </a:r>
            <a:endParaRPr b="1"/>
          </a:p>
        </p:txBody>
      </p:sp>
      <p:pic>
        <p:nvPicPr>
          <p:cNvPr id="89" name="Google Shape;8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66150" y="4126900"/>
            <a:ext cx="6065775" cy="60432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16666157" y="5910528"/>
            <a:ext cx="593143" cy="559700"/>
          </a:xfrm>
          <a:custGeom>
            <a:avLst/>
            <a:gdLst/>
            <a:ahLst/>
            <a:cxnLst/>
            <a:rect l="l" t="t" r="r" b="b"/>
            <a:pathLst>
              <a:path w="545872" h="515095" extrusionOk="0">
                <a:moveTo>
                  <a:pt x="0" y="0"/>
                </a:moveTo>
                <a:lnTo>
                  <a:pt x="545872" y="0"/>
                </a:lnTo>
                <a:lnTo>
                  <a:pt x="545872" y="515095"/>
                </a:lnTo>
                <a:lnTo>
                  <a:pt x="0" y="5150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91" name="Google Shape;91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9575" y="4462512"/>
            <a:ext cx="4977675" cy="49776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2415625" y="4297450"/>
            <a:ext cx="6984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tamaran"/>
                <a:ea typeface="Catamaran"/>
                <a:cs typeface="Catamaran"/>
                <a:sym typeface="Catamaran"/>
              </a:rPr>
              <a:t>Elaborado por: Sara Pérez Monzón</a:t>
            </a:r>
            <a:endParaRPr sz="3000"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l="22481" t="22402" r="21909" b="21921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/>
          <p:nvPr/>
        </p:nvSpPr>
        <p:spPr>
          <a:xfrm>
            <a:off x="865784" y="1106046"/>
            <a:ext cx="593143" cy="559700"/>
          </a:xfrm>
          <a:custGeom>
            <a:avLst/>
            <a:gdLst/>
            <a:ahLst/>
            <a:cxnLst/>
            <a:rect l="l" t="t" r="r" b="b"/>
            <a:pathLst>
              <a:path w="545872" h="515095" extrusionOk="0">
                <a:moveTo>
                  <a:pt x="0" y="0"/>
                </a:moveTo>
                <a:lnTo>
                  <a:pt x="545872" y="0"/>
                </a:lnTo>
                <a:lnTo>
                  <a:pt x="545872" y="515095"/>
                </a:lnTo>
                <a:lnTo>
                  <a:pt x="0" y="5150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9" name="Google Shape;99;p2"/>
          <p:cNvSpPr/>
          <p:nvPr/>
        </p:nvSpPr>
        <p:spPr>
          <a:xfrm>
            <a:off x="1458926" y="1670175"/>
            <a:ext cx="1057275" cy="559700"/>
          </a:xfrm>
          <a:custGeom>
            <a:avLst/>
            <a:gdLst/>
            <a:ahLst/>
            <a:cxnLst/>
            <a:rect l="l" t="t" r="r" b="b"/>
            <a:pathLst>
              <a:path w="437123" h="231404" extrusionOk="0">
                <a:moveTo>
                  <a:pt x="0" y="0"/>
                </a:moveTo>
                <a:lnTo>
                  <a:pt x="437123" y="0"/>
                </a:lnTo>
                <a:lnTo>
                  <a:pt x="437123" y="231404"/>
                </a:lnTo>
                <a:lnTo>
                  <a:pt x="0" y="231404"/>
                </a:lnTo>
                <a:close/>
              </a:path>
            </a:pathLst>
          </a:custGeom>
          <a:solidFill>
            <a:srgbClr val="C596E8"/>
          </a:solidFill>
          <a:ln>
            <a:noFill/>
          </a:ln>
        </p:spPr>
      </p:sp>
      <p:sp>
        <p:nvSpPr>
          <p:cNvPr id="100" name="Google Shape;100;p2"/>
          <p:cNvSpPr/>
          <p:nvPr/>
        </p:nvSpPr>
        <p:spPr>
          <a:xfrm>
            <a:off x="2202908" y="9727300"/>
            <a:ext cx="593143" cy="559700"/>
          </a:xfrm>
          <a:custGeom>
            <a:avLst/>
            <a:gdLst/>
            <a:ahLst/>
            <a:cxnLst/>
            <a:rect l="l" t="t" r="r" b="b"/>
            <a:pathLst>
              <a:path w="545872" h="515095" extrusionOk="0">
                <a:moveTo>
                  <a:pt x="0" y="0"/>
                </a:moveTo>
                <a:lnTo>
                  <a:pt x="545872" y="0"/>
                </a:lnTo>
                <a:lnTo>
                  <a:pt x="545872" y="515095"/>
                </a:lnTo>
                <a:lnTo>
                  <a:pt x="0" y="5150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1" name="Google Shape;101;p2"/>
          <p:cNvSpPr/>
          <p:nvPr/>
        </p:nvSpPr>
        <p:spPr>
          <a:xfrm>
            <a:off x="3511223" y="5561487"/>
            <a:ext cx="12260577" cy="3208742"/>
          </a:xfrm>
          <a:custGeom>
            <a:avLst/>
            <a:gdLst/>
            <a:ahLst/>
            <a:cxnLst/>
            <a:rect l="l" t="t" r="r" b="b"/>
            <a:pathLst>
              <a:path w="11943397" h="3125732" extrusionOk="0">
                <a:moveTo>
                  <a:pt x="0" y="0"/>
                </a:moveTo>
                <a:lnTo>
                  <a:pt x="11943397" y="0"/>
                </a:lnTo>
                <a:lnTo>
                  <a:pt x="11943397" y="3125732"/>
                </a:lnTo>
                <a:lnTo>
                  <a:pt x="0" y="3125732"/>
                </a:lnTo>
                <a:close/>
              </a:path>
            </a:pathLst>
          </a:custGeom>
          <a:solidFill>
            <a:srgbClr val="292876"/>
          </a:solidFill>
          <a:ln>
            <a:noFill/>
          </a:ln>
        </p:spPr>
      </p:sp>
      <p:sp>
        <p:nvSpPr>
          <p:cNvPr id="102" name="Google Shape;102;p2"/>
          <p:cNvSpPr/>
          <p:nvPr/>
        </p:nvSpPr>
        <p:spPr>
          <a:xfrm>
            <a:off x="2516201" y="1665746"/>
            <a:ext cx="12203531" cy="3895741"/>
          </a:xfrm>
          <a:custGeom>
            <a:avLst/>
            <a:gdLst/>
            <a:ahLst/>
            <a:cxnLst/>
            <a:rect l="l" t="t" r="r" b="b"/>
            <a:pathLst>
              <a:path w="11887827" h="3794959" extrusionOk="0">
                <a:moveTo>
                  <a:pt x="0" y="0"/>
                </a:moveTo>
                <a:lnTo>
                  <a:pt x="11887827" y="0"/>
                </a:lnTo>
                <a:lnTo>
                  <a:pt x="11887827" y="3794959"/>
                </a:lnTo>
                <a:lnTo>
                  <a:pt x="0" y="37949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3" name="Google Shape;103;p2"/>
          <p:cNvSpPr txBox="1"/>
          <p:nvPr/>
        </p:nvSpPr>
        <p:spPr>
          <a:xfrm>
            <a:off x="2637613" y="1670175"/>
            <a:ext cx="11960700" cy="4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 dirty="0">
                <a:solidFill>
                  <a:srgbClr val="9239D6"/>
                </a:solidFill>
                <a:latin typeface="Rubik Light"/>
                <a:ea typeface="Rubik Light"/>
                <a:cs typeface="Rubik Light"/>
                <a:sym typeface="Rubik Light"/>
              </a:rPr>
              <a:t>El </a:t>
            </a:r>
            <a:r>
              <a:rPr lang="en-US" sz="5900" dirty="0" err="1">
                <a:solidFill>
                  <a:srgbClr val="9239D6"/>
                </a:solidFill>
                <a:latin typeface="Rubik Light"/>
                <a:ea typeface="Rubik Light"/>
                <a:cs typeface="Rubik Light"/>
                <a:sym typeface="Rubik Light"/>
              </a:rPr>
              <a:t>psicólogo</a:t>
            </a:r>
            <a:r>
              <a:rPr lang="en-US" sz="5900" dirty="0">
                <a:solidFill>
                  <a:srgbClr val="9239D6"/>
                </a:solidFill>
                <a:latin typeface="Rubik Light"/>
                <a:ea typeface="Rubik Light"/>
                <a:cs typeface="Rubik Light"/>
                <a:sym typeface="Rubik Light"/>
              </a:rPr>
              <a:t> </a:t>
            </a:r>
            <a:r>
              <a:rPr lang="en-US" sz="5900" dirty="0" err="1" smtClean="0">
                <a:solidFill>
                  <a:srgbClr val="9239D6"/>
                </a:solidFill>
                <a:latin typeface="Rubik Light"/>
                <a:ea typeface="Rubik Light"/>
                <a:cs typeface="Rubik Light"/>
                <a:sym typeface="Rubik Light"/>
              </a:rPr>
              <a:t>organizacional</a:t>
            </a:r>
            <a:r>
              <a:rPr lang="en-US" sz="5900" dirty="0" smtClean="0">
                <a:solidFill>
                  <a:srgbClr val="9239D6"/>
                </a:solidFill>
                <a:latin typeface="Rubik Light"/>
                <a:ea typeface="Rubik Light"/>
                <a:cs typeface="Rubik Light"/>
                <a:sym typeface="Rubik Light"/>
              </a:rPr>
              <a:t>, </a:t>
            </a:r>
            <a:r>
              <a:rPr lang="en-US" sz="5900" dirty="0" err="1">
                <a:solidFill>
                  <a:srgbClr val="9239D6"/>
                </a:solidFill>
                <a:latin typeface="Rubik Light"/>
                <a:ea typeface="Rubik Light"/>
                <a:cs typeface="Rubik Light"/>
                <a:sym typeface="Rubik Light"/>
              </a:rPr>
              <a:t>dentro</a:t>
            </a:r>
            <a:r>
              <a:rPr lang="en-US" sz="5900" dirty="0">
                <a:solidFill>
                  <a:srgbClr val="9239D6"/>
                </a:solidFill>
                <a:latin typeface="Rubik Light"/>
                <a:ea typeface="Rubik Light"/>
                <a:cs typeface="Rubik Light"/>
                <a:sym typeface="Rubik Light"/>
              </a:rPr>
              <a:t> de </a:t>
            </a:r>
            <a:r>
              <a:rPr lang="en-US" sz="5900" dirty="0" err="1">
                <a:solidFill>
                  <a:srgbClr val="9239D6"/>
                </a:solidFill>
                <a:latin typeface="Rubik Light"/>
                <a:ea typeface="Rubik Light"/>
                <a:cs typeface="Rubik Light"/>
                <a:sym typeface="Rubik Light"/>
              </a:rPr>
              <a:t>una</a:t>
            </a:r>
            <a:r>
              <a:rPr lang="en-US" sz="5900" dirty="0">
                <a:solidFill>
                  <a:srgbClr val="9239D6"/>
                </a:solidFill>
                <a:latin typeface="Rubik Light"/>
                <a:ea typeface="Rubik Light"/>
                <a:cs typeface="Rubik Light"/>
                <a:sym typeface="Rubik Light"/>
              </a:rPr>
              <a:t> </a:t>
            </a:r>
            <a:r>
              <a:rPr lang="en-US" sz="5900" dirty="0" err="1">
                <a:solidFill>
                  <a:srgbClr val="9239D6"/>
                </a:solidFill>
                <a:latin typeface="Rubik Light"/>
                <a:ea typeface="Rubik Light"/>
                <a:cs typeface="Rubik Light"/>
                <a:sym typeface="Rubik Light"/>
              </a:rPr>
              <a:t>organización</a:t>
            </a:r>
            <a:r>
              <a:rPr lang="en-US" sz="5900" dirty="0">
                <a:solidFill>
                  <a:srgbClr val="9239D6"/>
                </a:solidFill>
                <a:latin typeface="Rubik Light"/>
                <a:ea typeface="Rubik Light"/>
                <a:cs typeface="Rubik Light"/>
                <a:sym typeface="Rubik Light"/>
              </a:rPr>
              <a:t> </a:t>
            </a:r>
            <a:r>
              <a:rPr lang="en-US" sz="5900" dirty="0" err="1" smtClean="0">
                <a:solidFill>
                  <a:srgbClr val="9239D6"/>
                </a:solidFill>
                <a:latin typeface="Rubik Light"/>
                <a:ea typeface="Rubik Light"/>
                <a:cs typeface="Rubik Light"/>
                <a:sym typeface="Rubik Light"/>
              </a:rPr>
              <a:t>pública</a:t>
            </a:r>
            <a:r>
              <a:rPr lang="en-US" sz="5900" dirty="0" smtClean="0">
                <a:solidFill>
                  <a:srgbClr val="9239D6"/>
                </a:solidFill>
                <a:latin typeface="Rubik Light"/>
                <a:ea typeface="Rubik Light"/>
                <a:cs typeface="Rubik Light"/>
                <a:sym typeface="Rubik Light"/>
              </a:rPr>
              <a:t>, </a:t>
            </a:r>
            <a:r>
              <a:rPr lang="en-US" sz="5900" dirty="0" err="1">
                <a:solidFill>
                  <a:srgbClr val="9239D6"/>
                </a:solidFill>
                <a:latin typeface="Rubik Light"/>
                <a:ea typeface="Rubik Light"/>
                <a:cs typeface="Rubik Light"/>
                <a:sym typeface="Rubik Light"/>
              </a:rPr>
              <a:t>cumple</a:t>
            </a:r>
            <a:r>
              <a:rPr lang="en-US" sz="5900" dirty="0">
                <a:solidFill>
                  <a:srgbClr val="9239D6"/>
                </a:solidFill>
                <a:latin typeface="Rubik Light"/>
                <a:ea typeface="Rubik Light"/>
                <a:cs typeface="Rubik Light"/>
                <a:sym typeface="Rubik Light"/>
              </a:rPr>
              <a:t> </a:t>
            </a:r>
            <a:r>
              <a:rPr lang="en-US" sz="5900" dirty="0" err="1">
                <a:solidFill>
                  <a:srgbClr val="9239D6"/>
                </a:solidFill>
                <a:latin typeface="Rubik Light"/>
                <a:ea typeface="Rubik Light"/>
                <a:cs typeface="Rubik Light"/>
                <a:sym typeface="Rubik Light"/>
              </a:rPr>
              <a:t>diversas</a:t>
            </a:r>
            <a:r>
              <a:rPr lang="en-US" sz="5900" dirty="0">
                <a:solidFill>
                  <a:srgbClr val="9239D6"/>
                </a:solidFill>
                <a:latin typeface="Rubik Light"/>
                <a:ea typeface="Rubik Light"/>
                <a:cs typeface="Rubik Light"/>
                <a:sym typeface="Rubik Light"/>
              </a:rPr>
              <a:t> </a:t>
            </a:r>
            <a:r>
              <a:rPr lang="en-US" sz="5900" dirty="0" err="1">
                <a:solidFill>
                  <a:srgbClr val="9239D6"/>
                </a:solidFill>
                <a:latin typeface="Rubik Light"/>
                <a:ea typeface="Rubik Light"/>
                <a:cs typeface="Rubik Light"/>
                <a:sym typeface="Rubik Light"/>
              </a:rPr>
              <a:t>funciones</a:t>
            </a:r>
            <a:r>
              <a:rPr lang="en-US" sz="5900" dirty="0">
                <a:solidFill>
                  <a:srgbClr val="9239D6"/>
                </a:solidFill>
                <a:latin typeface="Rubik Light"/>
                <a:ea typeface="Rubik Light"/>
                <a:cs typeface="Rubik Light"/>
                <a:sym typeface="Rubik Light"/>
              </a:rPr>
              <a:t> (</a:t>
            </a:r>
            <a:r>
              <a:rPr lang="en-US" sz="5900" dirty="0" err="1">
                <a:solidFill>
                  <a:srgbClr val="9239D6"/>
                </a:solidFill>
                <a:latin typeface="Rubik Light"/>
                <a:ea typeface="Rubik Light"/>
                <a:cs typeface="Rubik Light"/>
                <a:sym typeface="Rubik Light"/>
              </a:rPr>
              <a:t>Benjamín</a:t>
            </a:r>
            <a:r>
              <a:rPr lang="en-US" sz="5900" dirty="0">
                <a:solidFill>
                  <a:srgbClr val="9239D6"/>
                </a:solidFill>
                <a:latin typeface="Rubik Light"/>
                <a:ea typeface="Rubik Light"/>
                <a:cs typeface="Rubik Light"/>
                <a:sym typeface="Rubik Light"/>
              </a:rPr>
              <a:t>, 2009):</a:t>
            </a:r>
            <a:endParaRPr sz="5900" dirty="0"/>
          </a:p>
        </p:txBody>
      </p:sp>
      <p:sp>
        <p:nvSpPr>
          <p:cNvPr id="104" name="Google Shape;104;p2"/>
          <p:cNvSpPr txBox="1"/>
          <p:nvPr/>
        </p:nvSpPr>
        <p:spPr>
          <a:xfrm>
            <a:off x="4062539" y="5986924"/>
            <a:ext cx="111627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Elaboración de los programas de actividad que permitan el cumplimiento de  los objetivos establecidos en el Plan de Gestión referentes al Área de Recursos Humanos.</a:t>
            </a:r>
            <a:endParaRPr sz="2799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99">
              <a:solidFill>
                <a:srgbClr val="FFFFFF"/>
              </a:solidFill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17728300" y="1670175"/>
            <a:ext cx="593143" cy="559700"/>
          </a:xfrm>
          <a:custGeom>
            <a:avLst/>
            <a:gdLst/>
            <a:ahLst/>
            <a:cxnLst/>
            <a:rect l="l" t="t" r="r" b="b"/>
            <a:pathLst>
              <a:path w="545872" h="515095" extrusionOk="0">
                <a:moveTo>
                  <a:pt x="0" y="0"/>
                </a:moveTo>
                <a:lnTo>
                  <a:pt x="545872" y="0"/>
                </a:lnTo>
                <a:lnTo>
                  <a:pt x="545872" y="515095"/>
                </a:lnTo>
                <a:lnTo>
                  <a:pt x="0" y="5150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6" name="Google Shape;106;p2"/>
          <p:cNvSpPr/>
          <p:nvPr/>
        </p:nvSpPr>
        <p:spPr>
          <a:xfrm>
            <a:off x="16364942" y="7650829"/>
            <a:ext cx="1057275" cy="559700"/>
          </a:xfrm>
          <a:custGeom>
            <a:avLst/>
            <a:gdLst/>
            <a:ahLst/>
            <a:cxnLst/>
            <a:rect l="l" t="t" r="r" b="b"/>
            <a:pathLst>
              <a:path w="437123" h="231404" extrusionOk="0">
                <a:moveTo>
                  <a:pt x="0" y="0"/>
                </a:moveTo>
                <a:lnTo>
                  <a:pt x="437123" y="0"/>
                </a:lnTo>
                <a:lnTo>
                  <a:pt x="437123" y="231404"/>
                </a:lnTo>
                <a:lnTo>
                  <a:pt x="0" y="231404"/>
                </a:lnTo>
                <a:close/>
              </a:path>
            </a:pathLst>
          </a:custGeom>
          <a:solidFill>
            <a:srgbClr val="C596E8"/>
          </a:solidFill>
          <a:ln>
            <a:noFill/>
          </a:ln>
        </p:spPr>
      </p:sp>
      <p:sp>
        <p:nvSpPr>
          <p:cNvPr id="107" name="Google Shape;107;p2"/>
          <p:cNvSpPr/>
          <p:nvPr/>
        </p:nvSpPr>
        <p:spPr>
          <a:xfrm>
            <a:off x="15771799" y="8210530"/>
            <a:ext cx="593143" cy="559700"/>
          </a:xfrm>
          <a:custGeom>
            <a:avLst/>
            <a:gdLst/>
            <a:ahLst/>
            <a:cxnLst/>
            <a:rect l="l" t="t" r="r" b="b"/>
            <a:pathLst>
              <a:path w="545872" h="515095" extrusionOk="0">
                <a:moveTo>
                  <a:pt x="0" y="0"/>
                </a:moveTo>
                <a:lnTo>
                  <a:pt x="545872" y="0"/>
                </a:lnTo>
                <a:lnTo>
                  <a:pt x="545872" y="515095"/>
                </a:lnTo>
                <a:lnTo>
                  <a:pt x="0" y="5150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08" name="Google Shape;10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079" y="6020250"/>
            <a:ext cx="2905800" cy="290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80138" y="352425"/>
            <a:ext cx="3106662" cy="290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/>
          <p:nvPr/>
        </p:nvSpPr>
        <p:spPr>
          <a:xfrm>
            <a:off x="1396290" y="1325481"/>
            <a:ext cx="9920703" cy="3056675"/>
          </a:xfrm>
          <a:custGeom>
            <a:avLst/>
            <a:gdLst/>
            <a:ahLst/>
            <a:cxnLst/>
            <a:rect l="l" t="t" r="r" b="b"/>
            <a:pathLst>
              <a:path w="11266377" h="8671813" extrusionOk="0">
                <a:moveTo>
                  <a:pt x="0" y="0"/>
                </a:moveTo>
                <a:lnTo>
                  <a:pt x="11266377" y="0"/>
                </a:lnTo>
                <a:lnTo>
                  <a:pt x="11266377" y="8671813"/>
                </a:lnTo>
                <a:lnTo>
                  <a:pt x="0" y="86718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5" name="Google Shape;115;p4"/>
          <p:cNvSpPr txBox="1"/>
          <p:nvPr/>
        </p:nvSpPr>
        <p:spPr>
          <a:xfrm>
            <a:off x="1755798" y="1209300"/>
            <a:ext cx="8692200" cy="3317831"/>
          </a:xfrm>
          <a:prstGeom prst="rect">
            <a:avLst/>
          </a:prstGeom>
          <a:solidFill>
            <a:srgbClr val="C596E8"/>
          </a:solidFill>
          <a:ln w="9525" cap="flat" cmpd="sng">
            <a:solidFill>
              <a:schemeClr val="dk1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 err="1">
                <a:latin typeface="Rubik"/>
                <a:ea typeface="Rubik"/>
                <a:cs typeface="Rubik"/>
                <a:sym typeface="Rubik"/>
              </a:rPr>
              <a:t>Responsabilidad</a:t>
            </a:r>
            <a:r>
              <a:rPr lang="en-US" sz="35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500" dirty="0" err="1">
                <a:latin typeface="Rubik"/>
                <a:ea typeface="Rubik"/>
                <a:cs typeface="Rubik"/>
                <a:sym typeface="Rubik"/>
              </a:rPr>
              <a:t>sobre</a:t>
            </a:r>
            <a:r>
              <a:rPr lang="en-US" sz="3500" dirty="0">
                <a:latin typeface="Rubik"/>
                <a:ea typeface="Rubik"/>
                <a:cs typeface="Rubik"/>
                <a:sym typeface="Rubik"/>
              </a:rPr>
              <a:t> la </a:t>
            </a:r>
            <a:r>
              <a:rPr lang="en-US" sz="3500" dirty="0" err="1">
                <a:latin typeface="Rubik"/>
                <a:ea typeface="Rubik"/>
                <a:cs typeface="Rubik"/>
                <a:sym typeface="Rubik"/>
              </a:rPr>
              <a:t>adecuada</a:t>
            </a:r>
            <a:r>
              <a:rPr lang="en-US" sz="35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500" dirty="0" err="1">
                <a:latin typeface="Rubik"/>
                <a:ea typeface="Rubik"/>
                <a:cs typeface="Rubik"/>
                <a:sym typeface="Rubik"/>
              </a:rPr>
              <a:t>política</a:t>
            </a:r>
            <a:r>
              <a:rPr lang="en-US" sz="3500" dirty="0">
                <a:latin typeface="Rubik"/>
                <a:ea typeface="Rubik"/>
                <a:cs typeface="Rubik"/>
                <a:sym typeface="Rubik"/>
              </a:rPr>
              <a:t> de </a:t>
            </a:r>
            <a:r>
              <a:rPr lang="en-US" sz="3500" dirty="0" err="1">
                <a:latin typeface="Rubik"/>
                <a:ea typeface="Rubik"/>
                <a:cs typeface="Rubik"/>
                <a:sym typeface="Rubik"/>
              </a:rPr>
              <a:t>Selección</a:t>
            </a:r>
            <a:r>
              <a:rPr lang="en-US" sz="3500" dirty="0">
                <a:latin typeface="Rubik"/>
                <a:ea typeface="Rubik"/>
                <a:cs typeface="Rubik"/>
                <a:sym typeface="Rubik"/>
              </a:rPr>
              <a:t> y </a:t>
            </a:r>
            <a:r>
              <a:rPr lang="en-US" sz="3500" dirty="0" err="1">
                <a:latin typeface="Rubik"/>
                <a:ea typeface="Rubik"/>
                <a:cs typeface="Rubik"/>
                <a:sym typeface="Rubik"/>
              </a:rPr>
              <a:t>Encuadramiento</a:t>
            </a:r>
            <a:r>
              <a:rPr lang="en-US" sz="3500" dirty="0">
                <a:latin typeface="Rubik"/>
                <a:ea typeface="Rubik"/>
                <a:cs typeface="Rubik"/>
                <a:sym typeface="Rubik"/>
              </a:rPr>
              <a:t> del Personal, </a:t>
            </a:r>
            <a:r>
              <a:rPr lang="en-US" sz="3500" dirty="0" err="1">
                <a:latin typeface="Rubik"/>
                <a:ea typeface="Rubik"/>
                <a:cs typeface="Rubik"/>
                <a:sym typeface="Rubik"/>
              </a:rPr>
              <a:t>acorde</a:t>
            </a:r>
            <a:r>
              <a:rPr lang="en-US" sz="3500" dirty="0">
                <a:latin typeface="Rubik"/>
                <a:ea typeface="Rubik"/>
                <a:cs typeface="Rubik"/>
                <a:sym typeface="Rubik"/>
              </a:rPr>
              <a:t> con el </a:t>
            </a:r>
            <a:r>
              <a:rPr lang="en-US" sz="3500" dirty="0" err="1">
                <a:latin typeface="Rubik"/>
                <a:ea typeface="Rubik"/>
                <a:cs typeface="Rubik"/>
                <a:sym typeface="Rubik"/>
              </a:rPr>
              <a:t>planteamiento</a:t>
            </a:r>
            <a:r>
              <a:rPr lang="en-US" sz="35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500" dirty="0" err="1">
                <a:latin typeface="Rubik"/>
                <a:ea typeface="Rubik"/>
                <a:cs typeface="Rubik"/>
                <a:sym typeface="Rubik"/>
              </a:rPr>
              <a:t>estratégico</a:t>
            </a:r>
            <a:r>
              <a:rPr lang="en-US" sz="3500" dirty="0">
                <a:latin typeface="Rubik"/>
                <a:ea typeface="Rubik"/>
                <a:cs typeface="Rubik"/>
                <a:sym typeface="Rubik"/>
              </a:rPr>
              <a:t> del </a:t>
            </a:r>
            <a:r>
              <a:rPr lang="en-US" sz="3500" dirty="0" err="1">
                <a:latin typeface="Rubik"/>
                <a:ea typeface="Rubik"/>
                <a:cs typeface="Rubik"/>
                <a:sym typeface="Rubik"/>
              </a:rPr>
              <a:t>o</a:t>
            </a:r>
            <a:r>
              <a:rPr lang="en-US" sz="3500" dirty="0" err="1" smtClean="0">
                <a:latin typeface="Rubik"/>
                <a:ea typeface="Rubik"/>
                <a:cs typeface="Rubik"/>
                <a:sym typeface="Rubik"/>
              </a:rPr>
              <a:t>rganismo</a:t>
            </a:r>
            <a:r>
              <a:rPr lang="en-US" sz="3500" dirty="0" smtClean="0">
                <a:latin typeface="Rubik"/>
                <a:ea typeface="Rubik"/>
                <a:cs typeface="Rubik"/>
                <a:sym typeface="Rubik"/>
              </a:rPr>
              <a:t>.</a:t>
            </a:r>
          </a:p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4"/>
          <p:cNvSpPr/>
          <p:nvPr/>
        </p:nvSpPr>
        <p:spPr>
          <a:xfrm>
            <a:off x="14930708" y="630663"/>
            <a:ext cx="578644" cy="578644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7" name="Google Shape;117;p4"/>
          <p:cNvSpPr/>
          <p:nvPr/>
        </p:nvSpPr>
        <p:spPr>
          <a:xfrm>
            <a:off x="16490506" y="4564856"/>
            <a:ext cx="578644" cy="578644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8" name="Google Shape;118;p4"/>
          <p:cNvSpPr/>
          <p:nvPr/>
        </p:nvSpPr>
        <p:spPr>
          <a:xfrm>
            <a:off x="817646" y="748850"/>
            <a:ext cx="578644" cy="578644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C596E8"/>
          </a:solidFill>
          <a:ln>
            <a:noFill/>
          </a:ln>
        </p:spPr>
      </p:sp>
      <p:sp>
        <p:nvSpPr>
          <p:cNvPr id="119" name="Google Shape;119;p4"/>
          <p:cNvSpPr/>
          <p:nvPr/>
        </p:nvSpPr>
        <p:spPr>
          <a:xfrm>
            <a:off x="10738349" y="9708356"/>
            <a:ext cx="578644" cy="578644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C596E8"/>
          </a:solidFill>
          <a:ln>
            <a:noFill/>
          </a:ln>
        </p:spPr>
      </p:sp>
      <p:sp>
        <p:nvSpPr>
          <p:cNvPr id="120" name="Google Shape;120;p4"/>
          <p:cNvSpPr/>
          <p:nvPr/>
        </p:nvSpPr>
        <p:spPr>
          <a:xfrm>
            <a:off x="13892377" y="1209307"/>
            <a:ext cx="1057275" cy="559700"/>
          </a:xfrm>
          <a:custGeom>
            <a:avLst/>
            <a:gdLst/>
            <a:ahLst/>
            <a:cxnLst/>
            <a:rect l="l" t="t" r="r" b="b"/>
            <a:pathLst>
              <a:path w="437123" h="231404" extrusionOk="0">
                <a:moveTo>
                  <a:pt x="0" y="0"/>
                </a:moveTo>
                <a:lnTo>
                  <a:pt x="437123" y="0"/>
                </a:lnTo>
                <a:lnTo>
                  <a:pt x="437123" y="231404"/>
                </a:lnTo>
                <a:lnTo>
                  <a:pt x="0" y="231404"/>
                </a:lnTo>
                <a:close/>
              </a:path>
            </a:pathLst>
          </a:custGeom>
          <a:solidFill>
            <a:srgbClr val="C596E8"/>
          </a:solidFill>
          <a:ln>
            <a:noFill/>
          </a:ln>
        </p:spPr>
      </p:sp>
      <p:sp>
        <p:nvSpPr>
          <p:cNvPr id="121" name="Google Shape;121;p4"/>
          <p:cNvSpPr txBox="1"/>
          <p:nvPr/>
        </p:nvSpPr>
        <p:spPr>
          <a:xfrm>
            <a:off x="8537598" y="5781300"/>
            <a:ext cx="8692200" cy="3770263"/>
          </a:xfrm>
          <a:prstGeom prst="rect">
            <a:avLst/>
          </a:prstGeom>
          <a:solidFill>
            <a:srgbClr val="C596E8"/>
          </a:solidFill>
          <a:ln w="9525" cap="flat" cmpd="sng">
            <a:solidFill>
              <a:schemeClr val="dk1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 err="1">
                <a:latin typeface="Rubik"/>
                <a:ea typeface="Rubik"/>
                <a:cs typeface="Rubik"/>
                <a:sym typeface="Rubik"/>
              </a:rPr>
              <a:t>Responsabilidad</a:t>
            </a:r>
            <a:r>
              <a:rPr lang="en-US" sz="35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500" dirty="0" err="1">
                <a:latin typeface="Rubik"/>
                <a:ea typeface="Rubik"/>
                <a:cs typeface="Rubik"/>
                <a:sym typeface="Rubik"/>
              </a:rPr>
              <a:t>sobre</a:t>
            </a:r>
            <a:r>
              <a:rPr lang="en-US" sz="35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500" dirty="0" err="1">
                <a:latin typeface="Rubik"/>
                <a:ea typeface="Rubik"/>
                <a:cs typeface="Rubik"/>
                <a:sym typeface="Rubik"/>
              </a:rPr>
              <a:t>p</a:t>
            </a:r>
            <a:r>
              <a:rPr lang="en-US" sz="3500" dirty="0" err="1" smtClean="0">
                <a:latin typeface="Rubik"/>
                <a:ea typeface="Rubik"/>
                <a:cs typeface="Rubik"/>
                <a:sym typeface="Rubik"/>
              </a:rPr>
              <a:t>lanificación</a:t>
            </a:r>
            <a:r>
              <a:rPr lang="en-US" sz="3500" dirty="0"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en-US" sz="3500" dirty="0" err="1">
                <a:latin typeface="Rubik"/>
                <a:ea typeface="Rubik"/>
                <a:cs typeface="Rubik"/>
                <a:sym typeface="Rubik"/>
              </a:rPr>
              <a:t>d</a:t>
            </a:r>
            <a:r>
              <a:rPr lang="en-US" sz="3500" dirty="0" err="1" smtClean="0">
                <a:latin typeface="Rubik"/>
                <a:ea typeface="Rubik"/>
                <a:cs typeface="Rubik"/>
                <a:sym typeface="Rubik"/>
              </a:rPr>
              <a:t>iseño</a:t>
            </a:r>
            <a:r>
              <a:rPr lang="en-US" sz="3500" dirty="0"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en-US" sz="3500" dirty="0" smtClean="0">
                <a:latin typeface="Rubik"/>
                <a:ea typeface="Rubik"/>
                <a:cs typeface="Rubik"/>
                <a:sym typeface="Rubik"/>
              </a:rPr>
              <a:t>control </a:t>
            </a:r>
            <a:r>
              <a:rPr lang="en-US" sz="3500" dirty="0">
                <a:latin typeface="Rubik"/>
                <a:ea typeface="Rubik"/>
                <a:cs typeface="Rubik"/>
                <a:sym typeface="Rubik"/>
              </a:rPr>
              <a:t>y </a:t>
            </a:r>
            <a:r>
              <a:rPr lang="en-US" sz="3500" dirty="0" err="1">
                <a:latin typeface="Rubik"/>
                <a:ea typeface="Rubik"/>
                <a:cs typeface="Rubik"/>
                <a:sym typeface="Rubik"/>
              </a:rPr>
              <a:t>e</a:t>
            </a:r>
            <a:r>
              <a:rPr lang="en-US" sz="3500" dirty="0" err="1" smtClean="0">
                <a:latin typeface="Rubik"/>
                <a:ea typeface="Rubik"/>
                <a:cs typeface="Rubik"/>
                <a:sym typeface="Rubik"/>
              </a:rPr>
              <a:t>valuación</a:t>
            </a:r>
            <a:r>
              <a:rPr lang="en-US" sz="3500" dirty="0" smtClean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500" dirty="0">
                <a:latin typeface="Rubik"/>
                <a:ea typeface="Rubik"/>
                <a:cs typeface="Rubik"/>
                <a:sym typeface="Rubik"/>
              </a:rPr>
              <a:t>de la </a:t>
            </a:r>
            <a:r>
              <a:rPr lang="en-US" sz="3500" dirty="0" err="1">
                <a:latin typeface="Rubik"/>
                <a:ea typeface="Rubik"/>
                <a:cs typeface="Rubik"/>
                <a:sym typeface="Rubik"/>
              </a:rPr>
              <a:t>f</a:t>
            </a:r>
            <a:r>
              <a:rPr lang="en-US" sz="3500" dirty="0" err="1" smtClean="0">
                <a:latin typeface="Rubik"/>
                <a:ea typeface="Rubik"/>
                <a:cs typeface="Rubik"/>
                <a:sym typeface="Rubik"/>
              </a:rPr>
              <a:t>ormación</a:t>
            </a:r>
            <a:r>
              <a:rPr lang="en-US" sz="3500" dirty="0"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en-US" sz="3500" dirty="0" err="1">
                <a:latin typeface="Rubik"/>
                <a:ea typeface="Rubik"/>
                <a:cs typeface="Rubik"/>
                <a:sym typeface="Rubik"/>
              </a:rPr>
              <a:t>tanto</a:t>
            </a:r>
            <a:r>
              <a:rPr lang="en-US" sz="3500" dirty="0">
                <a:latin typeface="Rubik"/>
                <a:ea typeface="Rubik"/>
                <a:cs typeface="Rubik"/>
                <a:sym typeface="Rubik"/>
              </a:rPr>
              <a:t> a </a:t>
            </a:r>
            <a:r>
              <a:rPr lang="en-US" sz="3500" dirty="0" err="1">
                <a:latin typeface="Rubik"/>
                <a:ea typeface="Rubik"/>
                <a:cs typeface="Rubik"/>
                <a:sym typeface="Rubik"/>
              </a:rPr>
              <a:t>nivel</a:t>
            </a:r>
            <a:r>
              <a:rPr lang="en-US" sz="35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500" dirty="0" err="1">
                <a:latin typeface="Rubik"/>
                <a:ea typeface="Rubik"/>
                <a:cs typeface="Rubik"/>
                <a:sym typeface="Rubik"/>
              </a:rPr>
              <a:t>directivo</a:t>
            </a:r>
            <a:r>
              <a:rPr lang="en-US" sz="3500" dirty="0"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en-US" sz="3500" dirty="0" err="1">
                <a:latin typeface="Rubik"/>
                <a:ea typeface="Rubik"/>
                <a:cs typeface="Rubik"/>
                <a:sym typeface="Rubik"/>
              </a:rPr>
              <a:t>técnico</a:t>
            </a:r>
            <a:r>
              <a:rPr lang="en-US" sz="3500" dirty="0"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en-US" sz="3500" dirty="0" err="1">
                <a:latin typeface="Rubik"/>
                <a:ea typeface="Rubik"/>
                <a:cs typeface="Rubik"/>
                <a:sym typeface="Rubik"/>
              </a:rPr>
              <a:t>operativo</a:t>
            </a:r>
            <a:r>
              <a:rPr lang="en-US" sz="3500" dirty="0"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500" dirty="0" err="1">
                <a:latin typeface="Rubik"/>
                <a:ea typeface="Rubik"/>
                <a:cs typeface="Rubik"/>
                <a:sym typeface="Rubik"/>
              </a:rPr>
              <a:t>como</a:t>
            </a:r>
            <a:r>
              <a:rPr lang="en-US" sz="3500" dirty="0">
                <a:latin typeface="Rubik"/>
                <a:ea typeface="Rubik"/>
                <a:cs typeface="Rubik"/>
                <a:sym typeface="Rubik"/>
              </a:rPr>
              <a:t> de </a:t>
            </a:r>
            <a:r>
              <a:rPr lang="en-US" sz="3500" dirty="0" err="1">
                <a:latin typeface="Rubik"/>
                <a:ea typeface="Rubik"/>
                <a:cs typeface="Rubik"/>
                <a:sym typeface="Rubik"/>
              </a:rPr>
              <a:t>desarrollo</a:t>
            </a:r>
            <a:r>
              <a:rPr lang="en-US" sz="3500" dirty="0">
                <a:latin typeface="Rubik"/>
                <a:ea typeface="Rubik"/>
                <a:cs typeface="Rubik"/>
                <a:sym typeface="Rubik"/>
              </a:rPr>
              <a:t> personal.</a:t>
            </a:r>
            <a:endParaRPr sz="35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2" name="Google Shape;12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401" y="5317888"/>
            <a:ext cx="5119200" cy="448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65115" y="1587597"/>
            <a:ext cx="7111800" cy="35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l="22482" t="22404" r="21909" b="21919"/>
          <a:stretch/>
        </p:blipFill>
        <p:spPr>
          <a:xfrm>
            <a:off x="0" y="0"/>
            <a:ext cx="18288003" cy="1028700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/>
          <p:nvPr/>
        </p:nvSpPr>
        <p:spPr>
          <a:xfrm>
            <a:off x="450056" y="450056"/>
            <a:ext cx="578644" cy="578644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0" name="Google Shape;130;p5"/>
          <p:cNvSpPr/>
          <p:nvPr/>
        </p:nvSpPr>
        <p:spPr>
          <a:xfrm>
            <a:off x="9444124" y="1028700"/>
            <a:ext cx="7815176" cy="38146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1028700" y="5443624"/>
            <a:ext cx="7815176" cy="38146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599" b="1">
                <a:solidFill>
                  <a:srgbClr val="292876"/>
                </a:solidFill>
                <a:latin typeface="Rubik"/>
                <a:ea typeface="Rubik"/>
                <a:cs typeface="Rubik"/>
                <a:sym typeface="Rubik"/>
              </a:rPr>
              <a:t>Responsabilidad de la actualización permanente de las descripciones de todos los</a:t>
            </a:r>
            <a:endParaRPr sz="3599" b="1">
              <a:solidFill>
                <a:srgbClr val="292876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599" b="1">
                <a:solidFill>
                  <a:srgbClr val="292876"/>
                </a:solidFill>
                <a:latin typeface="Rubik"/>
                <a:ea typeface="Rubik"/>
                <a:cs typeface="Rubik"/>
                <a:sym typeface="Rubik"/>
              </a:rPr>
              <a:t>puestos de trabajo.</a:t>
            </a:r>
            <a:endParaRPr sz="3599" b="1">
              <a:solidFill>
                <a:srgbClr val="29287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17259300" y="9258300"/>
            <a:ext cx="578644" cy="578644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3" name="Google Shape;133;p5"/>
          <p:cNvSpPr/>
          <p:nvPr/>
        </p:nvSpPr>
        <p:spPr>
          <a:xfrm>
            <a:off x="17230725" y="469000"/>
            <a:ext cx="1057275" cy="559700"/>
          </a:xfrm>
          <a:custGeom>
            <a:avLst/>
            <a:gdLst/>
            <a:ahLst/>
            <a:cxnLst/>
            <a:rect l="l" t="t" r="r" b="b"/>
            <a:pathLst>
              <a:path w="437123" h="231404" extrusionOk="0">
                <a:moveTo>
                  <a:pt x="0" y="0"/>
                </a:moveTo>
                <a:lnTo>
                  <a:pt x="437123" y="0"/>
                </a:lnTo>
                <a:lnTo>
                  <a:pt x="437123" y="231404"/>
                </a:lnTo>
                <a:lnTo>
                  <a:pt x="0" y="231404"/>
                </a:lnTo>
                <a:close/>
              </a:path>
            </a:pathLst>
          </a:custGeom>
          <a:solidFill>
            <a:srgbClr val="C596E8"/>
          </a:solidFill>
          <a:ln>
            <a:noFill/>
          </a:ln>
        </p:spPr>
      </p:sp>
      <p:sp>
        <p:nvSpPr>
          <p:cNvPr id="134" name="Google Shape;134;p5"/>
          <p:cNvSpPr/>
          <p:nvPr/>
        </p:nvSpPr>
        <p:spPr>
          <a:xfrm>
            <a:off x="-28575" y="9258300"/>
            <a:ext cx="1057275" cy="559700"/>
          </a:xfrm>
          <a:custGeom>
            <a:avLst/>
            <a:gdLst/>
            <a:ahLst/>
            <a:cxnLst/>
            <a:rect l="l" t="t" r="r" b="b"/>
            <a:pathLst>
              <a:path w="437123" h="231404" extrusionOk="0">
                <a:moveTo>
                  <a:pt x="0" y="0"/>
                </a:moveTo>
                <a:lnTo>
                  <a:pt x="437123" y="0"/>
                </a:lnTo>
                <a:lnTo>
                  <a:pt x="437123" y="231404"/>
                </a:lnTo>
                <a:lnTo>
                  <a:pt x="0" y="231404"/>
                </a:lnTo>
                <a:close/>
              </a:path>
            </a:pathLst>
          </a:custGeom>
          <a:solidFill>
            <a:srgbClr val="C596E8"/>
          </a:solidFill>
          <a:ln>
            <a:noFill/>
          </a:ln>
        </p:spPr>
      </p:sp>
      <p:sp>
        <p:nvSpPr>
          <p:cNvPr id="135" name="Google Shape;135;p5"/>
          <p:cNvSpPr txBox="1"/>
          <p:nvPr/>
        </p:nvSpPr>
        <p:spPr>
          <a:xfrm>
            <a:off x="9743013" y="1578688"/>
            <a:ext cx="7217400" cy="27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 b="1">
                <a:solidFill>
                  <a:srgbClr val="292876"/>
                </a:solidFill>
                <a:latin typeface="Rubik"/>
                <a:ea typeface="Rubik"/>
                <a:cs typeface="Rubik"/>
                <a:sym typeface="Rubik"/>
              </a:rPr>
              <a:t>Estructura Organizativa. Análisis, descripción y valoración de los puestos de</a:t>
            </a:r>
            <a:endParaRPr sz="3599" b="1">
              <a:solidFill>
                <a:srgbClr val="292876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rtl="0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 b="1">
                <a:solidFill>
                  <a:srgbClr val="292876"/>
                </a:solidFill>
                <a:latin typeface="Rubik"/>
                <a:ea typeface="Rubik"/>
                <a:cs typeface="Rubik"/>
                <a:sym typeface="Rubik"/>
              </a:rPr>
              <a:t>trabajo.</a:t>
            </a:r>
            <a:endParaRPr sz="3599" b="1">
              <a:solidFill>
                <a:srgbClr val="29287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36" name="Google Shape;13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6822" y="1028700"/>
            <a:ext cx="5618919" cy="3814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92004" y="5336537"/>
            <a:ext cx="6519428" cy="4028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/>
          <p:nvPr/>
        </p:nvSpPr>
        <p:spPr>
          <a:xfrm>
            <a:off x="1028700" y="1028700"/>
            <a:ext cx="593143" cy="559700"/>
          </a:xfrm>
          <a:custGeom>
            <a:avLst/>
            <a:gdLst/>
            <a:ahLst/>
            <a:cxnLst/>
            <a:rect l="l" t="t" r="r" b="b"/>
            <a:pathLst>
              <a:path w="545872" h="515095" extrusionOk="0">
                <a:moveTo>
                  <a:pt x="0" y="0"/>
                </a:moveTo>
                <a:lnTo>
                  <a:pt x="545872" y="0"/>
                </a:lnTo>
                <a:lnTo>
                  <a:pt x="545872" y="515095"/>
                </a:lnTo>
                <a:lnTo>
                  <a:pt x="0" y="5150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3" name="Google Shape;143;p6"/>
          <p:cNvSpPr/>
          <p:nvPr/>
        </p:nvSpPr>
        <p:spPr>
          <a:xfrm>
            <a:off x="1126663" y="420938"/>
            <a:ext cx="10316584" cy="5756032"/>
          </a:xfrm>
          <a:custGeom>
            <a:avLst/>
            <a:gdLst/>
            <a:ahLst/>
            <a:cxnLst/>
            <a:rect l="l" t="t" r="r" b="b"/>
            <a:pathLst>
              <a:path w="12355190" h="8050395" extrusionOk="0">
                <a:moveTo>
                  <a:pt x="0" y="0"/>
                </a:moveTo>
                <a:lnTo>
                  <a:pt x="12355190" y="0"/>
                </a:lnTo>
                <a:lnTo>
                  <a:pt x="12355190" y="8050395"/>
                </a:lnTo>
                <a:lnTo>
                  <a:pt x="0" y="8050395"/>
                </a:lnTo>
                <a:close/>
              </a:path>
            </a:pathLst>
          </a:custGeom>
          <a:solidFill>
            <a:srgbClr val="F8F5F5"/>
          </a:solidFill>
          <a:ln>
            <a:noFill/>
          </a:ln>
        </p:spPr>
      </p:sp>
      <p:pic>
        <p:nvPicPr>
          <p:cNvPr id="144" name="Google Shape;14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843" y="8696258"/>
            <a:ext cx="995022" cy="55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 txBox="1"/>
          <p:nvPr/>
        </p:nvSpPr>
        <p:spPr>
          <a:xfrm>
            <a:off x="1262212" y="1074225"/>
            <a:ext cx="10045500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>
                <a:latin typeface="Rubik Medium"/>
                <a:ea typeface="Rubik Medium"/>
                <a:cs typeface="Rubik Medium"/>
                <a:sym typeface="Rubik Medium"/>
              </a:rPr>
              <a:t>Planificación</a:t>
            </a:r>
            <a:r>
              <a:rPr lang="en-US" sz="3000" dirty="0">
                <a:latin typeface="Rubik Medium"/>
                <a:ea typeface="Rubik Medium"/>
                <a:cs typeface="Rubik Medium"/>
                <a:sym typeface="Rubik Medium"/>
              </a:rPr>
              <a:t> de Carreras para </a:t>
            </a:r>
            <a:r>
              <a:rPr lang="en-US" sz="3000" dirty="0" err="1">
                <a:latin typeface="Rubik Medium"/>
                <a:ea typeface="Rubik Medium"/>
                <a:cs typeface="Rubik Medium"/>
                <a:sym typeface="Rubik Medium"/>
              </a:rPr>
              <a:t>todo</a:t>
            </a:r>
            <a:r>
              <a:rPr lang="en-US" sz="3000" dirty="0">
                <a:latin typeface="Rubik Medium"/>
                <a:ea typeface="Rubik Medium"/>
                <a:cs typeface="Rubik Medium"/>
                <a:sym typeface="Rubik Medium"/>
              </a:rPr>
              <a:t> el personal de la </a:t>
            </a:r>
            <a:r>
              <a:rPr lang="en-US" sz="3000" dirty="0" err="1">
                <a:latin typeface="Rubik Medium"/>
                <a:ea typeface="Rubik Medium"/>
                <a:cs typeface="Rubik Medium"/>
                <a:sym typeface="Rubik Medium"/>
              </a:rPr>
              <a:t>e</a:t>
            </a:r>
            <a:r>
              <a:rPr lang="en-US" sz="3000" dirty="0" err="1" smtClean="0">
                <a:latin typeface="Rubik Medium"/>
                <a:ea typeface="Rubik Medium"/>
                <a:cs typeface="Rubik Medium"/>
                <a:sym typeface="Rubik Medium"/>
              </a:rPr>
              <a:t>mpresa</a:t>
            </a:r>
            <a:r>
              <a:rPr lang="en-US" sz="3000" dirty="0">
                <a:latin typeface="Rubik Medium"/>
                <a:ea typeface="Rubik Medium"/>
                <a:cs typeface="Rubik Medium"/>
                <a:sym typeface="Rubik Medium"/>
              </a:rPr>
              <a:t>, </a:t>
            </a:r>
            <a:r>
              <a:rPr lang="en-US" sz="3000" dirty="0" err="1">
                <a:latin typeface="Rubik Medium"/>
                <a:ea typeface="Rubik Medium"/>
                <a:cs typeface="Rubik Medium"/>
                <a:sym typeface="Rubik Medium"/>
              </a:rPr>
              <a:t>teniendo</a:t>
            </a:r>
            <a:r>
              <a:rPr lang="en-US" sz="3000" dirty="0">
                <a:latin typeface="Rubik Medium"/>
                <a:ea typeface="Rubik Medium"/>
                <a:cs typeface="Rubik Medium"/>
                <a:sym typeface="Rubik Medium"/>
              </a:rPr>
              <a:t> </a:t>
            </a:r>
            <a:r>
              <a:rPr lang="en-US" sz="3000" dirty="0" err="1">
                <a:latin typeface="Rubik Medium"/>
                <a:ea typeface="Rubik Medium"/>
                <a:cs typeface="Rubik Medium"/>
                <a:sym typeface="Rubik Medium"/>
              </a:rPr>
              <a:t>en</a:t>
            </a:r>
            <a:r>
              <a:rPr lang="en-US" sz="3000" dirty="0">
                <a:latin typeface="Rubik Medium"/>
                <a:ea typeface="Rubik Medium"/>
                <a:cs typeface="Rubik Medium"/>
                <a:sym typeface="Rubik Medium"/>
              </a:rPr>
              <a:t> </a:t>
            </a:r>
            <a:r>
              <a:rPr lang="en-US" sz="3000" dirty="0" err="1">
                <a:latin typeface="Rubik Medium"/>
                <a:ea typeface="Rubik Medium"/>
                <a:cs typeface="Rubik Medium"/>
                <a:sym typeface="Rubik Medium"/>
              </a:rPr>
              <a:t>cuenta</a:t>
            </a:r>
            <a:r>
              <a:rPr lang="en-US" sz="3000" dirty="0">
                <a:latin typeface="Rubik Medium"/>
                <a:ea typeface="Rubik Medium"/>
                <a:cs typeface="Rubik Medium"/>
                <a:sym typeface="Rubik Medium"/>
              </a:rPr>
              <a:t> para </a:t>
            </a:r>
            <a:r>
              <a:rPr lang="en-US" sz="3000" dirty="0" err="1">
                <a:latin typeface="Rubik Medium"/>
                <a:ea typeface="Rubik Medium"/>
                <a:cs typeface="Rubik Medium"/>
                <a:sym typeface="Rubik Medium"/>
              </a:rPr>
              <a:t>ello</a:t>
            </a:r>
            <a:r>
              <a:rPr lang="en-US" sz="3000" dirty="0">
                <a:latin typeface="Rubik Medium"/>
                <a:ea typeface="Rubik Medium"/>
                <a:cs typeface="Rubik Medium"/>
                <a:sym typeface="Rubik Medium"/>
              </a:rPr>
              <a:t> la </a:t>
            </a:r>
            <a:r>
              <a:rPr lang="en-US" sz="3000" dirty="0" err="1">
                <a:latin typeface="Rubik Medium"/>
                <a:ea typeface="Rubik Medium"/>
                <a:cs typeface="Rubik Medium"/>
                <a:sym typeface="Rubik Medium"/>
              </a:rPr>
              <a:t>f</a:t>
            </a:r>
            <a:r>
              <a:rPr lang="en-US" sz="3000" dirty="0" err="1" smtClean="0">
                <a:latin typeface="Rubik Medium"/>
                <a:ea typeface="Rubik Medium"/>
                <a:cs typeface="Rubik Medium"/>
                <a:sym typeface="Rubik Medium"/>
              </a:rPr>
              <a:t>ormación</a:t>
            </a:r>
            <a:r>
              <a:rPr lang="en-US" sz="3000" dirty="0">
                <a:latin typeface="Rubik Medium"/>
                <a:ea typeface="Rubik Medium"/>
                <a:cs typeface="Rubik Medium"/>
                <a:sym typeface="Rubik Medium"/>
              </a:rPr>
              <a:t>, el </a:t>
            </a:r>
            <a:r>
              <a:rPr lang="en-US" sz="3000" dirty="0" err="1">
                <a:latin typeface="Rubik Medium"/>
                <a:ea typeface="Rubik Medium"/>
                <a:cs typeface="Rubik Medium"/>
                <a:sym typeface="Rubik Medium"/>
              </a:rPr>
              <a:t>potencial</a:t>
            </a:r>
            <a:r>
              <a:rPr lang="en-US" sz="3000" dirty="0">
                <a:latin typeface="Rubik Medium"/>
                <a:ea typeface="Rubik Medium"/>
                <a:cs typeface="Rubik Medium"/>
                <a:sym typeface="Rubik Medium"/>
              </a:rPr>
              <a:t> </a:t>
            </a:r>
            <a:r>
              <a:rPr lang="en-US" sz="3000" dirty="0" err="1">
                <a:latin typeface="Rubik Medium"/>
                <a:ea typeface="Rubik Medium"/>
                <a:cs typeface="Rubik Medium"/>
                <a:sym typeface="Rubik Medium"/>
              </a:rPr>
              <a:t>aptitudinal</a:t>
            </a:r>
            <a:r>
              <a:rPr lang="en-US" sz="3000" dirty="0">
                <a:latin typeface="Rubik Medium"/>
                <a:ea typeface="Rubik Medium"/>
                <a:cs typeface="Rubik Medium"/>
                <a:sym typeface="Rubik Medium"/>
              </a:rPr>
              <a:t>, las </a:t>
            </a:r>
            <a:r>
              <a:rPr lang="en-US" sz="3000" dirty="0" err="1">
                <a:latin typeface="Rubik Medium"/>
                <a:ea typeface="Rubik Medium"/>
                <a:cs typeface="Rubik Medium"/>
                <a:sym typeface="Rubik Medium"/>
              </a:rPr>
              <a:t>habilidades</a:t>
            </a:r>
            <a:r>
              <a:rPr lang="en-US" sz="3000" dirty="0">
                <a:latin typeface="Rubik Medium"/>
                <a:ea typeface="Rubik Medium"/>
                <a:cs typeface="Rubik Medium"/>
                <a:sym typeface="Rubik Medium"/>
              </a:rPr>
              <a:t> </a:t>
            </a:r>
            <a:r>
              <a:rPr lang="en-US" sz="3000" dirty="0" err="1">
                <a:latin typeface="Rubik Medium"/>
                <a:ea typeface="Rubik Medium"/>
                <a:cs typeface="Rubik Medium"/>
                <a:sym typeface="Rubik Medium"/>
              </a:rPr>
              <a:t>poseídas</a:t>
            </a:r>
            <a:r>
              <a:rPr lang="en-US" sz="3000" dirty="0">
                <a:latin typeface="Rubik Medium"/>
                <a:ea typeface="Rubik Medium"/>
                <a:cs typeface="Rubik Medium"/>
                <a:sym typeface="Rubik Medium"/>
              </a:rPr>
              <a:t> y la </a:t>
            </a:r>
            <a:r>
              <a:rPr lang="en-US" sz="3000" dirty="0" err="1">
                <a:latin typeface="Rubik Medium"/>
                <a:ea typeface="Rubik Medium"/>
                <a:cs typeface="Rubik Medium"/>
                <a:sym typeface="Rubik Medium"/>
              </a:rPr>
              <a:t>predicción</a:t>
            </a:r>
            <a:r>
              <a:rPr lang="en-US" sz="3000" dirty="0">
                <a:latin typeface="Rubik Medium"/>
                <a:ea typeface="Rubik Medium"/>
                <a:cs typeface="Rubik Medium"/>
                <a:sym typeface="Rubik Medium"/>
              </a:rPr>
              <a:t> del </a:t>
            </a:r>
            <a:r>
              <a:rPr lang="en-US" sz="3000" dirty="0" err="1">
                <a:latin typeface="Rubik Medium"/>
                <a:ea typeface="Rubik Medium"/>
                <a:cs typeface="Rubik Medium"/>
                <a:sym typeface="Rubik Medium"/>
              </a:rPr>
              <a:t>desempeño</a:t>
            </a:r>
            <a:r>
              <a:rPr lang="en-US" sz="3000" dirty="0">
                <a:latin typeface="Rubik Medium"/>
                <a:ea typeface="Rubik Medium"/>
                <a:cs typeface="Rubik Medium"/>
                <a:sym typeface="Rubik Medium"/>
              </a:rPr>
              <a:t> o </a:t>
            </a:r>
            <a:r>
              <a:rPr lang="en-US" sz="3000" dirty="0" err="1">
                <a:latin typeface="Rubik Medium"/>
                <a:ea typeface="Rubik Medium"/>
                <a:cs typeface="Rubik Medium"/>
                <a:sym typeface="Rubik Medium"/>
              </a:rPr>
              <a:t>rendimiento</a:t>
            </a:r>
            <a:r>
              <a:rPr lang="en-US" sz="3000" dirty="0">
                <a:latin typeface="Rubik Medium"/>
                <a:ea typeface="Rubik Medium"/>
                <a:cs typeface="Rubik Medium"/>
                <a:sym typeface="Rubik Medium"/>
              </a:rPr>
              <a:t> </a:t>
            </a:r>
            <a:r>
              <a:rPr lang="en-US" sz="3000" dirty="0" err="1">
                <a:latin typeface="Rubik Medium"/>
                <a:ea typeface="Rubik Medium"/>
                <a:cs typeface="Rubik Medium"/>
                <a:sym typeface="Rubik Medium"/>
              </a:rPr>
              <a:t>futuro</a:t>
            </a:r>
            <a:r>
              <a:rPr lang="en-US" sz="3000" dirty="0">
                <a:latin typeface="Rubik Medium"/>
                <a:ea typeface="Rubik Medium"/>
                <a:cs typeface="Rubik Medium"/>
                <a:sym typeface="Rubik Medium"/>
              </a:rPr>
              <a:t> de </a:t>
            </a:r>
            <a:r>
              <a:rPr lang="en-US" sz="3000" dirty="0" err="1">
                <a:latin typeface="Rubik Medium"/>
                <a:ea typeface="Rubik Medium"/>
                <a:cs typeface="Rubik Medium"/>
                <a:sym typeface="Rubik Medium"/>
              </a:rPr>
              <a:t>los</a:t>
            </a:r>
            <a:r>
              <a:rPr lang="en-US" sz="3000" dirty="0">
                <a:latin typeface="Rubik Medium"/>
                <a:ea typeface="Rubik Medium"/>
                <a:cs typeface="Rubik Medium"/>
                <a:sym typeface="Rubik Medium"/>
              </a:rPr>
              <a:t> </a:t>
            </a:r>
            <a:r>
              <a:rPr lang="en-US" sz="3000" dirty="0" err="1">
                <a:latin typeface="Rubik Medium"/>
                <a:ea typeface="Rubik Medium"/>
                <a:cs typeface="Rubik Medium"/>
                <a:sym typeface="Rubik Medium"/>
              </a:rPr>
              <a:t>empleados</a:t>
            </a:r>
            <a:r>
              <a:rPr lang="en-US" sz="3000" dirty="0">
                <a:latin typeface="Rubik Medium"/>
                <a:ea typeface="Rubik Medium"/>
                <a:cs typeface="Rubik Medium"/>
                <a:sym typeface="Rubik Medium"/>
              </a:rPr>
              <a:t>, </a:t>
            </a:r>
            <a:r>
              <a:rPr lang="en-US" sz="3000" dirty="0" err="1">
                <a:latin typeface="Rubik Medium"/>
                <a:ea typeface="Rubik Medium"/>
                <a:cs typeface="Rubik Medium"/>
                <a:sym typeface="Rubik Medium"/>
              </a:rPr>
              <a:t>estableciendo</a:t>
            </a:r>
            <a:r>
              <a:rPr lang="en-US" sz="3000" dirty="0">
                <a:latin typeface="Rubik Medium"/>
                <a:ea typeface="Rubik Medium"/>
                <a:cs typeface="Rubik Medium"/>
                <a:sym typeface="Rubik Medium"/>
              </a:rPr>
              <a:t> al </a:t>
            </a:r>
            <a:r>
              <a:rPr lang="en-US" sz="3000" dirty="0" err="1">
                <a:latin typeface="Rubik Medium"/>
                <a:ea typeface="Rubik Medium"/>
                <a:cs typeface="Rubik Medium"/>
                <a:sym typeface="Rubik Medium"/>
              </a:rPr>
              <a:t>mismo</a:t>
            </a:r>
            <a:r>
              <a:rPr lang="en-US" sz="3000" dirty="0">
                <a:latin typeface="Rubik Medium"/>
                <a:ea typeface="Rubik Medium"/>
                <a:cs typeface="Rubik Medium"/>
                <a:sym typeface="Rubik Medium"/>
              </a:rPr>
              <a:t> </a:t>
            </a:r>
            <a:r>
              <a:rPr lang="en-US" sz="3000" dirty="0" err="1">
                <a:latin typeface="Rubik Medium"/>
                <a:ea typeface="Rubik Medium"/>
                <a:cs typeface="Rubik Medium"/>
                <a:sym typeface="Rubik Medium"/>
              </a:rPr>
              <a:t>tiempo</a:t>
            </a:r>
            <a:r>
              <a:rPr lang="en-US" sz="3000" dirty="0">
                <a:latin typeface="Rubik Medium"/>
                <a:ea typeface="Rubik Medium"/>
                <a:cs typeface="Rubik Medium"/>
                <a:sym typeface="Rubik Medium"/>
              </a:rPr>
              <a:t> un </a:t>
            </a:r>
            <a:r>
              <a:rPr lang="en-US" sz="3000" dirty="0" err="1">
                <a:latin typeface="Rubik Medium"/>
                <a:ea typeface="Rubik Medium"/>
                <a:cs typeface="Rubik Medium"/>
                <a:sym typeface="Rubik Medium"/>
              </a:rPr>
              <a:t>diseño</a:t>
            </a:r>
            <a:r>
              <a:rPr lang="en-US" sz="3000" dirty="0">
                <a:latin typeface="Rubik Medium"/>
                <a:ea typeface="Rubik Medium"/>
                <a:cs typeface="Rubik Medium"/>
                <a:sym typeface="Rubik Medium"/>
              </a:rPr>
              <a:t> curricular individual de </a:t>
            </a:r>
            <a:r>
              <a:rPr lang="en-US" sz="3000" dirty="0" err="1">
                <a:latin typeface="Rubik Medium"/>
                <a:ea typeface="Rubik Medium"/>
                <a:cs typeface="Rubik Medium"/>
                <a:sym typeface="Rubik Medium"/>
              </a:rPr>
              <a:t>formación</a:t>
            </a:r>
            <a:r>
              <a:rPr lang="en-US" sz="3000" dirty="0">
                <a:latin typeface="Rubik Medium"/>
                <a:ea typeface="Rubik Medium"/>
                <a:cs typeface="Rubik Medium"/>
                <a:sym typeface="Rubik Medium"/>
              </a:rPr>
              <a:t> para la </a:t>
            </a:r>
            <a:r>
              <a:rPr lang="en-US" sz="3000" dirty="0" err="1">
                <a:latin typeface="Rubik Medium"/>
                <a:ea typeface="Rubik Medium"/>
                <a:cs typeface="Rubik Medium"/>
                <a:sym typeface="Rubik Medium"/>
              </a:rPr>
              <a:t>adaptación</a:t>
            </a:r>
            <a:r>
              <a:rPr lang="en-US" sz="3000" dirty="0">
                <a:latin typeface="Rubik Medium"/>
                <a:ea typeface="Rubik Medium"/>
                <a:cs typeface="Rubik Medium"/>
                <a:sym typeface="Rubik Medium"/>
              </a:rPr>
              <a:t> a </a:t>
            </a:r>
            <a:r>
              <a:rPr lang="en-US" sz="3000" dirty="0" err="1">
                <a:latin typeface="Rubik Medium"/>
                <a:ea typeface="Rubik Medium"/>
                <a:cs typeface="Rubik Medium"/>
                <a:sym typeface="Rubik Medium"/>
              </a:rPr>
              <a:t>los</a:t>
            </a:r>
            <a:r>
              <a:rPr lang="en-US" sz="3000" dirty="0">
                <a:latin typeface="Rubik Medium"/>
                <a:ea typeface="Rubik Medium"/>
                <a:cs typeface="Rubik Medium"/>
                <a:sym typeface="Rubik Medium"/>
              </a:rPr>
              <a:t> </a:t>
            </a:r>
            <a:r>
              <a:rPr lang="en-US" sz="3000" dirty="0" err="1">
                <a:latin typeface="Rubik Medium"/>
                <a:ea typeface="Rubik Medium"/>
                <a:cs typeface="Rubik Medium"/>
                <a:sym typeface="Rubik Medium"/>
              </a:rPr>
              <a:t>cambios</a:t>
            </a:r>
            <a:r>
              <a:rPr lang="en-US" sz="3000" dirty="0">
                <a:latin typeface="Rubik Medium"/>
                <a:ea typeface="Rubik Medium"/>
                <a:cs typeface="Rubik Medium"/>
                <a:sym typeface="Rubik Medium"/>
              </a:rPr>
              <a:t> de forma </a:t>
            </a:r>
            <a:r>
              <a:rPr lang="en-US" sz="3000" dirty="0" err="1">
                <a:latin typeface="Rubik Medium"/>
                <a:ea typeface="Rubik Medium"/>
                <a:cs typeface="Rubik Medium"/>
                <a:sym typeface="Rubik Medium"/>
              </a:rPr>
              <a:t>planificada</a:t>
            </a:r>
            <a:r>
              <a:rPr lang="en-US" sz="3000" dirty="0">
                <a:latin typeface="Rubik Medium"/>
                <a:ea typeface="Rubik Medium"/>
                <a:cs typeface="Rubik Medium"/>
                <a:sym typeface="Rubik Medium"/>
              </a:rPr>
              <a:t>.</a:t>
            </a:r>
            <a:endParaRPr sz="3000" dirty="0">
              <a:latin typeface="Rubik Medium"/>
              <a:ea typeface="Rubik Medium"/>
              <a:cs typeface="Rubik Medium"/>
              <a:sym typeface="Rubik Medium"/>
            </a:endParaRPr>
          </a:p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pic>
        <p:nvPicPr>
          <p:cNvPr id="146" name="Google Shape;14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01310" y="2148100"/>
            <a:ext cx="559700" cy="5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402426" y="6780261"/>
            <a:ext cx="559700" cy="5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99600" y="8117543"/>
            <a:ext cx="559700" cy="5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2200" y="6628775"/>
            <a:ext cx="7026749" cy="353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240285" y="1254775"/>
            <a:ext cx="4922190" cy="4922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e67163cd3_0_12"/>
          <p:cNvSpPr/>
          <p:nvPr/>
        </p:nvSpPr>
        <p:spPr>
          <a:xfrm>
            <a:off x="1396290" y="1325481"/>
            <a:ext cx="9914412" cy="7631195"/>
          </a:xfrm>
          <a:custGeom>
            <a:avLst/>
            <a:gdLst/>
            <a:ahLst/>
            <a:cxnLst/>
            <a:rect l="l" t="t" r="r" b="b"/>
            <a:pathLst>
              <a:path w="11266377" h="8671813" extrusionOk="0">
                <a:moveTo>
                  <a:pt x="0" y="0"/>
                </a:moveTo>
                <a:lnTo>
                  <a:pt x="11266377" y="0"/>
                </a:lnTo>
                <a:lnTo>
                  <a:pt x="11266377" y="8671813"/>
                </a:lnTo>
                <a:lnTo>
                  <a:pt x="0" y="86718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6" name="Google Shape;156;g12e67163cd3_0_12"/>
          <p:cNvSpPr txBox="1"/>
          <p:nvPr/>
        </p:nvSpPr>
        <p:spPr>
          <a:xfrm>
            <a:off x="1755800" y="1209300"/>
            <a:ext cx="8692200" cy="3555900"/>
          </a:xfrm>
          <a:prstGeom prst="rect">
            <a:avLst/>
          </a:prstGeom>
          <a:solidFill>
            <a:srgbClr val="C596E8"/>
          </a:solidFill>
          <a:ln w="9525" cap="flat" cmpd="sng">
            <a:solidFill>
              <a:schemeClr val="dk1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Rubik"/>
                <a:ea typeface="Rubik"/>
                <a:cs typeface="Rubik"/>
                <a:sym typeface="Rubik"/>
              </a:rPr>
              <a:t>Seguridad e Higiene en el Trabajo. </a:t>
            </a:r>
            <a:endParaRPr sz="3500"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7" name="Google Shape;157;g12e67163cd3_0_12"/>
          <p:cNvSpPr/>
          <p:nvPr/>
        </p:nvSpPr>
        <p:spPr>
          <a:xfrm>
            <a:off x="14930708" y="630663"/>
            <a:ext cx="578952" cy="578952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8" name="Google Shape;158;g12e67163cd3_0_12"/>
          <p:cNvSpPr/>
          <p:nvPr/>
        </p:nvSpPr>
        <p:spPr>
          <a:xfrm>
            <a:off x="16490506" y="4564856"/>
            <a:ext cx="578952" cy="578952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9" name="Google Shape;159;g12e67163cd3_0_12"/>
          <p:cNvSpPr/>
          <p:nvPr/>
        </p:nvSpPr>
        <p:spPr>
          <a:xfrm>
            <a:off x="817646" y="748850"/>
            <a:ext cx="578952" cy="578952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C596E8"/>
          </a:solidFill>
          <a:ln>
            <a:noFill/>
          </a:ln>
        </p:spPr>
      </p:sp>
      <p:sp>
        <p:nvSpPr>
          <p:cNvPr id="160" name="Google Shape;160;g12e67163cd3_0_12"/>
          <p:cNvSpPr/>
          <p:nvPr/>
        </p:nvSpPr>
        <p:spPr>
          <a:xfrm>
            <a:off x="10738349" y="9708356"/>
            <a:ext cx="578952" cy="578952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C596E8"/>
          </a:solidFill>
          <a:ln>
            <a:noFill/>
          </a:ln>
        </p:spPr>
      </p:sp>
      <p:sp>
        <p:nvSpPr>
          <p:cNvPr id="161" name="Google Shape;161;g12e67163cd3_0_12"/>
          <p:cNvSpPr/>
          <p:nvPr/>
        </p:nvSpPr>
        <p:spPr>
          <a:xfrm>
            <a:off x="13892377" y="1209307"/>
            <a:ext cx="1056745" cy="559419"/>
          </a:xfrm>
          <a:custGeom>
            <a:avLst/>
            <a:gdLst/>
            <a:ahLst/>
            <a:cxnLst/>
            <a:rect l="l" t="t" r="r" b="b"/>
            <a:pathLst>
              <a:path w="437123" h="231404" extrusionOk="0">
                <a:moveTo>
                  <a:pt x="0" y="0"/>
                </a:moveTo>
                <a:lnTo>
                  <a:pt x="437123" y="0"/>
                </a:lnTo>
                <a:lnTo>
                  <a:pt x="437123" y="231404"/>
                </a:lnTo>
                <a:lnTo>
                  <a:pt x="0" y="231404"/>
                </a:lnTo>
                <a:close/>
              </a:path>
            </a:pathLst>
          </a:custGeom>
          <a:solidFill>
            <a:srgbClr val="C596E8"/>
          </a:solidFill>
          <a:ln>
            <a:noFill/>
          </a:ln>
        </p:spPr>
      </p:sp>
      <p:sp>
        <p:nvSpPr>
          <p:cNvPr id="162" name="Google Shape;162;g12e67163cd3_0_12"/>
          <p:cNvSpPr txBox="1"/>
          <p:nvPr/>
        </p:nvSpPr>
        <p:spPr>
          <a:xfrm>
            <a:off x="8537598" y="5781300"/>
            <a:ext cx="8692200" cy="3555900"/>
          </a:xfrm>
          <a:prstGeom prst="rect">
            <a:avLst/>
          </a:prstGeom>
          <a:solidFill>
            <a:srgbClr val="C596E8"/>
          </a:solidFill>
          <a:ln w="9525" cap="flat" cmpd="sng">
            <a:solidFill>
              <a:schemeClr val="dk1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Rubik"/>
                <a:ea typeface="Rubik"/>
                <a:cs typeface="Rubik"/>
                <a:sym typeface="Rubik"/>
              </a:rPr>
              <a:t>Intervención en Prevención de Riesgos</a:t>
            </a:r>
            <a:endParaRPr sz="3500"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Rubik"/>
                <a:ea typeface="Rubik"/>
                <a:cs typeface="Rubik"/>
                <a:sym typeface="Rubik"/>
              </a:rPr>
              <a:t>Laborales desde la perspectiva de la Psicología de la Seguridad Laboral</a:t>
            </a:r>
            <a:endParaRPr sz="3500"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63" name="Google Shape;163;g12e67163cd3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4250" y="5400775"/>
            <a:ext cx="6124042" cy="35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2e67163cd3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10700" y="1506762"/>
            <a:ext cx="5766701" cy="3844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8"/>
          <p:cNvPicPr preferRelativeResize="0"/>
          <p:nvPr/>
        </p:nvPicPr>
        <p:blipFill rotWithShape="1">
          <a:blip r:embed="rId3">
            <a:alphaModFix/>
          </a:blip>
          <a:srcRect l="22482" t="-28127" r="21909" b="72451"/>
          <a:stretch/>
        </p:blipFill>
        <p:spPr>
          <a:xfrm>
            <a:off x="0" y="0"/>
            <a:ext cx="18288003" cy="1028700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8"/>
          <p:cNvSpPr/>
          <p:nvPr/>
        </p:nvSpPr>
        <p:spPr>
          <a:xfrm>
            <a:off x="16797861" y="6739673"/>
            <a:ext cx="593636" cy="560166"/>
          </a:xfrm>
          <a:custGeom>
            <a:avLst/>
            <a:gdLst/>
            <a:ahLst/>
            <a:cxnLst/>
            <a:rect l="l" t="t" r="r" b="b"/>
            <a:pathLst>
              <a:path w="545872" h="515095" extrusionOk="0">
                <a:moveTo>
                  <a:pt x="0" y="0"/>
                </a:moveTo>
                <a:lnTo>
                  <a:pt x="545872" y="0"/>
                </a:lnTo>
                <a:lnTo>
                  <a:pt x="545872" y="515095"/>
                </a:lnTo>
                <a:lnTo>
                  <a:pt x="0" y="5150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1" name="Google Shape;171;p18"/>
          <p:cNvSpPr/>
          <p:nvPr/>
        </p:nvSpPr>
        <p:spPr>
          <a:xfrm>
            <a:off x="1494752" y="441836"/>
            <a:ext cx="14578147" cy="3733599"/>
          </a:xfrm>
          <a:custGeom>
            <a:avLst/>
            <a:gdLst/>
            <a:ahLst/>
            <a:cxnLst/>
            <a:rect l="l" t="t" r="r" b="b"/>
            <a:pathLst>
              <a:path w="16566076" h="4242726" extrusionOk="0">
                <a:moveTo>
                  <a:pt x="0" y="0"/>
                </a:moveTo>
                <a:lnTo>
                  <a:pt x="16566076" y="0"/>
                </a:lnTo>
                <a:lnTo>
                  <a:pt x="16566076" y="4242726"/>
                </a:lnTo>
                <a:lnTo>
                  <a:pt x="0" y="4242726"/>
                </a:lnTo>
                <a:close/>
              </a:path>
            </a:pathLst>
          </a:custGeom>
          <a:solidFill>
            <a:srgbClr val="F8F5F5"/>
          </a:solidFill>
          <a:ln>
            <a:noFill/>
          </a:ln>
        </p:spPr>
      </p:sp>
      <p:sp>
        <p:nvSpPr>
          <p:cNvPr id="172" name="Google Shape;172;p18"/>
          <p:cNvSpPr/>
          <p:nvPr/>
        </p:nvSpPr>
        <p:spPr>
          <a:xfrm>
            <a:off x="2210464" y="5617407"/>
            <a:ext cx="14578147" cy="2802454"/>
          </a:xfrm>
          <a:custGeom>
            <a:avLst/>
            <a:gdLst/>
            <a:ahLst/>
            <a:cxnLst/>
            <a:rect l="l" t="t" r="r" b="b"/>
            <a:pathLst>
              <a:path w="16566076" h="3184607" extrusionOk="0">
                <a:moveTo>
                  <a:pt x="0" y="0"/>
                </a:moveTo>
                <a:lnTo>
                  <a:pt x="16566076" y="0"/>
                </a:lnTo>
                <a:lnTo>
                  <a:pt x="16566076" y="3184607"/>
                </a:lnTo>
                <a:lnTo>
                  <a:pt x="0" y="3184607"/>
                </a:lnTo>
                <a:close/>
              </a:path>
            </a:pathLst>
          </a:custGeom>
          <a:solidFill>
            <a:srgbClr val="292876"/>
          </a:solidFill>
          <a:ln>
            <a:noFill/>
          </a:ln>
        </p:spPr>
      </p:sp>
      <p:sp>
        <p:nvSpPr>
          <p:cNvPr id="173" name="Google Shape;173;p18"/>
          <p:cNvSpPr txBox="1"/>
          <p:nvPr/>
        </p:nvSpPr>
        <p:spPr>
          <a:xfrm>
            <a:off x="1904822" y="1305661"/>
            <a:ext cx="137580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9239D6"/>
                </a:solidFill>
                <a:latin typeface="Rubik Light"/>
                <a:ea typeface="Rubik Light"/>
                <a:cs typeface="Rubik Light"/>
                <a:sym typeface="Rubik Light"/>
              </a:rPr>
              <a:t>REFERENCIAS</a:t>
            </a:r>
            <a:endParaRPr sz="8000"/>
          </a:p>
        </p:txBody>
      </p:sp>
      <p:sp>
        <p:nvSpPr>
          <p:cNvPr id="174" name="Google Shape;174;p18"/>
          <p:cNvSpPr txBox="1"/>
          <p:nvPr/>
        </p:nvSpPr>
        <p:spPr>
          <a:xfrm>
            <a:off x="3022001" y="6000169"/>
            <a:ext cx="1296420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82600">
              <a:lnSpc>
                <a:spcPct val="140000"/>
              </a:lnSpc>
              <a:buClr>
                <a:srgbClr val="FFFFFF"/>
              </a:buClr>
              <a:buSzPts val="4000"/>
              <a:buChar char="➔"/>
            </a:pPr>
            <a:r>
              <a:rPr lang="en-US" sz="4000" dirty="0" err="1">
                <a:solidFill>
                  <a:srgbClr val="FFFFFF"/>
                </a:solidFill>
              </a:rPr>
              <a:t>Benjamín</a:t>
            </a:r>
            <a:r>
              <a:rPr lang="en-US" sz="4000" dirty="0">
                <a:solidFill>
                  <a:srgbClr val="FFFFFF"/>
                </a:solidFill>
              </a:rPr>
              <a:t>, </a:t>
            </a:r>
            <a:r>
              <a:rPr lang="en-US" sz="4000" dirty="0" smtClean="0">
                <a:solidFill>
                  <a:srgbClr val="FFFFFF"/>
                </a:solidFill>
              </a:rPr>
              <a:t>E</a:t>
            </a:r>
            <a:r>
              <a:rPr lang="en-US" sz="4000" dirty="0">
                <a:solidFill>
                  <a:srgbClr val="FFFFFF"/>
                </a:solidFill>
              </a:rPr>
              <a:t>. (</a:t>
            </a:r>
            <a:r>
              <a:rPr lang="en-US" sz="4000" dirty="0" smtClean="0">
                <a:solidFill>
                  <a:srgbClr val="FFFFFF"/>
                </a:solidFill>
              </a:rPr>
              <a:t>2009). </a:t>
            </a:r>
            <a:r>
              <a:rPr lang="en-US" sz="4000" dirty="0" err="1">
                <a:solidFill>
                  <a:srgbClr val="FFFFFF"/>
                </a:solidFill>
              </a:rPr>
              <a:t>Organización</a:t>
            </a:r>
            <a:r>
              <a:rPr lang="en-US" sz="4000" dirty="0">
                <a:solidFill>
                  <a:srgbClr val="FFFFFF"/>
                </a:solidFill>
              </a:rPr>
              <a:t> de las </a:t>
            </a:r>
            <a:r>
              <a:rPr lang="en-US" sz="4000" dirty="0" err="1">
                <a:solidFill>
                  <a:srgbClr val="FFFFFF"/>
                </a:solidFill>
              </a:rPr>
              <a:t>empresas</a:t>
            </a:r>
            <a:r>
              <a:rPr lang="en-US" sz="4000" dirty="0">
                <a:solidFill>
                  <a:srgbClr val="FFFFFF"/>
                </a:solidFill>
              </a:rPr>
              <a:t>. México: Mc </a:t>
            </a:r>
            <a:r>
              <a:rPr lang="en-US" sz="4000" dirty="0" err="1">
                <a:solidFill>
                  <a:srgbClr val="FFFFFF"/>
                </a:solidFill>
              </a:rPr>
              <a:t>Graw</a:t>
            </a:r>
            <a:r>
              <a:rPr lang="en-US" sz="4000" dirty="0">
                <a:solidFill>
                  <a:srgbClr val="FFFFFF"/>
                </a:solidFill>
              </a:rPr>
              <a:t> Hill</a:t>
            </a:r>
            <a:r>
              <a:rPr lang="en-US" sz="4000" dirty="0" smtClean="0">
                <a:solidFill>
                  <a:srgbClr val="FFFFFF"/>
                </a:solidFill>
              </a:rPr>
              <a:t>, </a:t>
            </a:r>
            <a:r>
              <a:rPr lang="en-US" sz="4000" dirty="0">
                <a:solidFill>
                  <a:srgbClr val="FFFFFF"/>
                </a:solidFill>
              </a:rPr>
              <a:t>ISBN: 287 </a:t>
            </a:r>
            <a:r>
              <a:rPr lang="en-US" sz="4000" dirty="0" err="1">
                <a:solidFill>
                  <a:srgbClr val="FFFFFF"/>
                </a:solidFill>
              </a:rPr>
              <a:t>págs</a:t>
            </a:r>
            <a:r>
              <a:rPr lang="en-US" sz="4000" dirty="0">
                <a:solidFill>
                  <a:srgbClr val="FFFFFF"/>
                </a:solidFill>
              </a:rPr>
              <a:t>.,  978-970-10-6935-6</a:t>
            </a:r>
            <a:endParaRPr sz="4000" dirty="0"/>
          </a:p>
        </p:txBody>
      </p:sp>
      <p:pic>
        <p:nvPicPr>
          <p:cNvPr id="175" name="Google Shape;17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6458" y="1305661"/>
            <a:ext cx="559699" cy="559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18"/>
          <p:cNvGrpSpPr/>
          <p:nvPr/>
        </p:nvGrpSpPr>
        <p:grpSpPr>
          <a:xfrm rot="10800000">
            <a:off x="1633673" y="8421631"/>
            <a:ext cx="1616086" cy="1138352"/>
            <a:chOff x="0" y="0"/>
            <a:chExt cx="2154782" cy="1517803"/>
          </a:xfrm>
        </p:grpSpPr>
        <p:sp>
          <p:nvSpPr>
            <p:cNvPr id="177" name="Google Shape;177;p18"/>
            <p:cNvSpPr/>
            <p:nvPr/>
          </p:nvSpPr>
          <p:spPr>
            <a:xfrm>
              <a:off x="1384441" y="0"/>
              <a:ext cx="770341" cy="770341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78" name="Google Shape;178;p18"/>
            <p:cNvSpPr/>
            <p:nvPr/>
          </p:nvSpPr>
          <p:spPr>
            <a:xfrm>
              <a:off x="0" y="771525"/>
              <a:ext cx="1409722" cy="746278"/>
            </a:xfrm>
            <a:custGeom>
              <a:avLst/>
              <a:gdLst/>
              <a:ahLst/>
              <a:cxnLst/>
              <a:rect l="l" t="t" r="r" b="b"/>
              <a:pathLst>
                <a:path w="437123" h="231404" extrusionOk="0">
                  <a:moveTo>
                    <a:pt x="0" y="0"/>
                  </a:moveTo>
                  <a:lnTo>
                    <a:pt x="437123" y="0"/>
                  </a:lnTo>
                  <a:lnTo>
                    <a:pt x="437123" y="231404"/>
                  </a:lnTo>
                  <a:lnTo>
                    <a:pt x="0" y="231404"/>
                  </a:lnTo>
                  <a:close/>
                </a:path>
              </a:pathLst>
            </a:custGeom>
            <a:solidFill>
              <a:srgbClr val="C596E8"/>
            </a:solidFill>
            <a:ln>
              <a:noFill/>
            </a:ln>
          </p:spPr>
        </p:sp>
      </p:grpSp>
      <p:sp>
        <p:nvSpPr>
          <p:cNvPr id="179" name="Google Shape;179;p18"/>
          <p:cNvSpPr/>
          <p:nvPr/>
        </p:nvSpPr>
        <p:spPr>
          <a:xfrm>
            <a:off x="12405740" y="745961"/>
            <a:ext cx="593636" cy="560166"/>
          </a:xfrm>
          <a:custGeom>
            <a:avLst/>
            <a:gdLst/>
            <a:ahLst/>
            <a:cxnLst/>
            <a:rect l="l" t="t" r="r" b="b"/>
            <a:pathLst>
              <a:path w="545872" h="515095" extrusionOk="0">
                <a:moveTo>
                  <a:pt x="0" y="0"/>
                </a:moveTo>
                <a:lnTo>
                  <a:pt x="545872" y="0"/>
                </a:lnTo>
                <a:lnTo>
                  <a:pt x="545872" y="515095"/>
                </a:lnTo>
                <a:lnTo>
                  <a:pt x="0" y="5150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Personalizado</PresentationFormat>
  <Paragraphs>19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Rubik</vt:lpstr>
      <vt:lpstr>Arial</vt:lpstr>
      <vt:lpstr>Rubik Medium</vt:lpstr>
      <vt:lpstr>Catamaran</vt:lpstr>
      <vt:lpstr>Calibri</vt:lpstr>
      <vt:lpstr>Rubik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USUARIO</cp:lastModifiedBy>
  <cp:revision>1</cp:revision>
  <dcterms:created xsi:type="dcterms:W3CDTF">2006-08-16T00:00:00Z</dcterms:created>
  <dcterms:modified xsi:type="dcterms:W3CDTF">2022-08-25T21:50:18Z</dcterms:modified>
</cp:coreProperties>
</file>