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mael Alejandro Meza Rodriguez" userId="1cda6936c503568d" providerId="LiveId" clId="{889E592D-F8D1-416D-BAE3-9142EAEC52E2}"/>
    <pc:docChg chg="modSld">
      <pc:chgData name="Ismael Alejandro Meza Rodriguez" userId="1cda6936c503568d" providerId="LiveId" clId="{889E592D-F8D1-416D-BAE3-9142EAEC52E2}" dt="2021-08-06T06:31:14.265" v="1" actId="1440"/>
      <pc:docMkLst>
        <pc:docMk/>
      </pc:docMkLst>
      <pc:sldChg chg="modSp">
        <pc:chgData name="Ismael Alejandro Meza Rodriguez" userId="1cda6936c503568d" providerId="LiveId" clId="{889E592D-F8D1-416D-BAE3-9142EAEC52E2}" dt="2021-08-06T06:31:14.265" v="1" actId="1440"/>
        <pc:sldMkLst>
          <pc:docMk/>
          <pc:sldMk cId="769667326" sldId="256"/>
        </pc:sldMkLst>
        <pc:picChg chg="mod">
          <ac:chgData name="Ismael Alejandro Meza Rodriguez" userId="1cda6936c503568d" providerId="LiveId" clId="{889E592D-F8D1-416D-BAE3-9142EAEC52E2}" dt="2021-08-06T06:31:14.265" v="1" actId="1440"/>
          <ac:picMkLst>
            <pc:docMk/>
            <pc:sldMk cId="769667326" sldId="256"/>
            <ac:picMk id="1026" creationId="{D26F29E8-005C-4077-9702-43D0992DFAC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8/5/2021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8/5/2021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8/5/2021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8/5/2021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core.ac.uk/download/pdf/132551004.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22FACB-0E86-4A8A-A099-3DA8D65C450B}"/>
              </a:ext>
            </a:extLst>
          </p:cNvPr>
          <p:cNvSpPr>
            <a:spLocks noGrp="1"/>
          </p:cNvSpPr>
          <p:nvPr>
            <p:ph type="ctrTitle"/>
          </p:nvPr>
        </p:nvSpPr>
        <p:spPr/>
        <p:txBody>
          <a:bodyPr>
            <a:normAutofit/>
          </a:bodyPr>
          <a:lstStyle/>
          <a:p>
            <a:r>
              <a:rPr lang="es-MX" dirty="0"/>
              <a:t>La identidad</a:t>
            </a:r>
          </a:p>
        </p:txBody>
      </p:sp>
      <p:sp>
        <p:nvSpPr>
          <p:cNvPr id="3" name="Subtítulo 2">
            <a:extLst>
              <a:ext uri="{FF2B5EF4-FFF2-40B4-BE49-F238E27FC236}">
                <a16:creationId xmlns:a16="http://schemas.microsoft.com/office/drawing/2014/main" id="{5F719BE1-6681-48FD-9BA4-4EBFD5DBD1ED}"/>
              </a:ext>
            </a:extLst>
          </p:cNvPr>
          <p:cNvSpPr>
            <a:spLocks noGrp="1"/>
          </p:cNvSpPr>
          <p:nvPr>
            <p:ph type="subTitle" idx="1"/>
          </p:nvPr>
        </p:nvSpPr>
        <p:spPr/>
        <p:txBody>
          <a:bodyPr/>
          <a:lstStyle/>
          <a:p>
            <a:r>
              <a:rPr lang="es-MX" dirty="0"/>
              <a:t>como pertenencia, como narración o como performance</a:t>
            </a:r>
          </a:p>
        </p:txBody>
      </p:sp>
      <p:pic>
        <p:nvPicPr>
          <p:cNvPr id="1026" name="Picture 2" descr="Construir la propia identidad">
            <a:extLst>
              <a:ext uri="{FF2B5EF4-FFF2-40B4-BE49-F238E27FC236}">
                <a16:creationId xmlns:a16="http://schemas.microsoft.com/office/drawing/2014/main" id="{D26F29E8-005C-4077-9702-43D0992DF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35522">
            <a:off x="8577678" y="652545"/>
            <a:ext cx="2828925" cy="1619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667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1832683-E71C-4322-A1E5-5329510F4A2D}"/>
              </a:ext>
            </a:extLst>
          </p:cNvPr>
          <p:cNvPicPr>
            <a:picLocks noChangeAspect="1"/>
          </p:cNvPicPr>
          <p:nvPr/>
        </p:nvPicPr>
        <p:blipFill>
          <a:blip r:embed="rId2"/>
          <a:stretch>
            <a:fillRect/>
          </a:stretch>
        </p:blipFill>
        <p:spPr>
          <a:xfrm>
            <a:off x="3339549" y="182217"/>
            <a:ext cx="5718674" cy="6493565"/>
          </a:xfrm>
          <a:prstGeom prst="rect">
            <a:avLst/>
          </a:prstGeom>
          <a:ln>
            <a:noFill/>
          </a:ln>
          <a:effectLst>
            <a:outerShdw blurRad="190500" algn="tl" rotWithShape="0">
              <a:srgbClr val="000000">
                <a:alpha val="70000"/>
              </a:srgbClr>
            </a:outerShdw>
          </a:effectLst>
        </p:spPr>
      </p:pic>
      <p:sp>
        <p:nvSpPr>
          <p:cNvPr id="7" name="CuadroTexto 6">
            <a:extLst>
              <a:ext uri="{FF2B5EF4-FFF2-40B4-BE49-F238E27FC236}">
                <a16:creationId xmlns:a16="http://schemas.microsoft.com/office/drawing/2014/main" id="{A55544D3-03CD-4885-9B99-7D16FCA8781F}"/>
              </a:ext>
            </a:extLst>
          </p:cNvPr>
          <p:cNvSpPr txBox="1"/>
          <p:nvPr/>
        </p:nvSpPr>
        <p:spPr>
          <a:xfrm>
            <a:off x="9263269" y="4890053"/>
            <a:ext cx="2928731" cy="12003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MX" b="1" dirty="0"/>
              <a:t>El carácter narrativo en la identidad (Tabla extraída de: Esteban </a:t>
            </a:r>
            <a:r>
              <a:rPr lang="es-MX" b="1" i="1" dirty="0"/>
              <a:t>et. al. </a:t>
            </a:r>
            <a:r>
              <a:rPr lang="es-MX" b="1" dirty="0"/>
              <a:t>2010)</a:t>
            </a:r>
          </a:p>
        </p:txBody>
      </p:sp>
    </p:spTree>
    <p:extLst>
      <p:ext uri="{BB962C8B-B14F-4D97-AF65-F5344CB8AC3E}">
        <p14:creationId xmlns:p14="http://schemas.microsoft.com/office/powerpoint/2010/main" val="3852369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3CADB5-3A51-4EBE-84FC-91ECC4307BB5}"/>
              </a:ext>
            </a:extLst>
          </p:cNvPr>
          <p:cNvSpPr>
            <a:spLocks noGrp="1"/>
          </p:cNvSpPr>
          <p:nvPr>
            <p:ph type="title"/>
          </p:nvPr>
        </p:nvSpPr>
        <p:spPr/>
        <p:txBody>
          <a:bodyPr/>
          <a:lstStyle/>
          <a:p>
            <a:r>
              <a:rPr lang="es-MX" dirty="0"/>
              <a:t>La identidad como performance</a:t>
            </a:r>
          </a:p>
        </p:txBody>
      </p:sp>
      <p:sp>
        <p:nvSpPr>
          <p:cNvPr id="3" name="CuadroTexto 2">
            <a:extLst>
              <a:ext uri="{FF2B5EF4-FFF2-40B4-BE49-F238E27FC236}">
                <a16:creationId xmlns:a16="http://schemas.microsoft.com/office/drawing/2014/main" id="{6C9AFBDA-A71F-43E2-AA63-CDE1F03ECB23}"/>
              </a:ext>
            </a:extLst>
          </p:cNvPr>
          <p:cNvSpPr txBox="1"/>
          <p:nvPr/>
        </p:nvSpPr>
        <p:spPr>
          <a:xfrm>
            <a:off x="1451579" y="2173357"/>
            <a:ext cx="9603275" cy="1754326"/>
          </a:xfrm>
          <a:prstGeom prst="rect">
            <a:avLst/>
          </a:prstGeom>
          <a:noFill/>
        </p:spPr>
        <p:txBody>
          <a:bodyPr wrap="square" rtlCol="0">
            <a:spAutoFit/>
          </a:bodyPr>
          <a:lstStyle/>
          <a:p>
            <a:r>
              <a:rPr lang="es-MX" dirty="0"/>
              <a:t>La enorme variedad de abordajes sobre este fenómeno, desde diversas perspectivas y disciplinas, no deja duda: el </a:t>
            </a:r>
            <a:r>
              <a:rPr lang="es-MX" dirty="0" err="1"/>
              <a:t>selfie</a:t>
            </a:r>
            <a:r>
              <a:rPr lang="es-MX" dirty="0"/>
              <a:t> se ha convertido en un lugar privilegiado donde pulsar las tendencias predominantes en la contemporánea construcción de identidades. Al fin y al cabo, a través de la producción de una </a:t>
            </a:r>
            <a:r>
              <a:rPr lang="es-MX" dirty="0" err="1"/>
              <a:t>auto-imagen</a:t>
            </a:r>
            <a:r>
              <a:rPr lang="es-MX" dirty="0"/>
              <a:t> estamos diciendo algo sobre cómo queremos vernos y ser vistos, estamos produciendo una «autodefinición visual» (Martín Prada, 2018: 85, citado en Ayerbe y Cuenca, 2018).</a:t>
            </a:r>
          </a:p>
        </p:txBody>
      </p:sp>
      <p:pic>
        <p:nvPicPr>
          <p:cNvPr id="4" name="Imagen 3">
            <a:extLst>
              <a:ext uri="{FF2B5EF4-FFF2-40B4-BE49-F238E27FC236}">
                <a16:creationId xmlns:a16="http://schemas.microsoft.com/office/drawing/2014/main" id="{7B2E5345-F42B-4CAA-8CAF-E48E73C453DB}"/>
              </a:ext>
            </a:extLst>
          </p:cNvPr>
          <p:cNvPicPr>
            <a:picLocks noChangeAspect="1"/>
          </p:cNvPicPr>
          <p:nvPr/>
        </p:nvPicPr>
        <p:blipFill>
          <a:blip r:embed="rId2"/>
          <a:stretch>
            <a:fillRect/>
          </a:stretch>
        </p:blipFill>
        <p:spPr>
          <a:xfrm>
            <a:off x="4342985" y="3927683"/>
            <a:ext cx="3506029" cy="17530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278388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E63BD9-BA5C-46F5-AE29-662A56D30E55}"/>
              </a:ext>
            </a:extLst>
          </p:cNvPr>
          <p:cNvSpPr>
            <a:spLocks noGrp="1"/>
          </p:cNvSpPr>
          <p:nvPr>
            <p:ph type="title"/>
          </p:nvPr>
        </p:nvSpPr>
        <p:spPr/>
        <p:txBody>
          <a:bodyPr/>
          <a:lstStyle/>
          <a:p>
            <a:r>
              <a:rPr lang="es-MX" dirty="0"/>
              <a:t>Referencias </a:t>
            </a:r>
          </a:p>
        </p:txBody>
      </p:sp>
      <p:sp>
        <p:nvSpPr>
          <p:cNvPr id="3" name="Marcador de contenido 2">
            <a:extLst>
              <a:ext uri="{FF2B5EF4-FFF2-40B4-BE49-F238E27FC236}">
                <a16:creationId xmlns:a16="http://schemas.microsoft.com/office/drawing/2014/main" id="{3D2B27C2-D565-4DF3-B797-2643FFBCCD2E}"/>
              </a:ext>
            </a:extLst>
          </p:cNvPr>
          <p:cNvSpPr>
            <a:spLocks noGrp="1"/>
          </p:cNvSpPr>
          <p:nvPr>
            <p:ph idx="1"/>
          </p:nvPr>
        </p:nvSpPr>
        <p:spPr/>
        <p:txBody>
          <a:bodyPr>
            <a:normAutofit fontScale="92500" lnSpcReduction="20000"/>
          </a:bodyPr>
          <a:lstStyle/>
          <a:p>
            <a:r>
              <a:rPr lang="es-MX" dirty="0"/>
              <a:t>Páramo, Pablo </a:t>
            </a:r>
            <a:r>
              <a:rPr lang="es-MX" i="1" dirty="0"/>
              <a:t>LA CONSTRUCCIÓN PSICOSOCIAL DE LA IDENTIDAD Y DEL SELF </a:t>
            </a:r>
            <a:r>
              <a:rPr lang="es-MX" dirty="0"/>
              <a:t>(2008) Revista Latinoamericana de Psicología, vol. 40, núm. 3, (pp. 539-550) Fundación Universitaria Konrad Lorenz. Bogotá, Colombia</a:t>
            </a:r>
          </a:p>
          <a:p>
            <a:r>
              <a:rPr lang="es-MX" dirty="0"/>
              <a:t>Esteban, Nadal y Vila. (2010). </a:t>
            </a:r>
            <a:r>
              <a:rPr lang="es-MX" i="1" dirty="0"/>
              <a:t>LA CONSTRUCCIÓN NARRATIVA DE LA IDENTIDAD A TRAVÉS DEL CONFLICTO Y LA VENTRILOCUACIÓN </a:t>
            </a:r>
            <a:r>
              <a:rPr lang="es-MX" dirty="0"/>
              <a:t>. Julio 20, 2021, de </a:t>
            </a:r>
            <a:r>
              <a:rPr lang="es-MX" dirty="0" err="1"/>
              <a:t>Universitat</a:t>
            </a:r>
            <a:r>
              <a:rPr lang="es-MX" dirty="0"/>
              <a:t> de Girona Sitio web: </a:t>
            </a:r>
            <a:r>
              <a:rPr lang="es-MX" dirty="0">
                <a:hlinkClick r:id="rId2"/>
              </a:rPr>
              <a:t>https://core.ac.uk/download/pdf/132551004.pdf</a:t>
            </a:r>
            <a:endParaRPr lang="es-MX" dirty="0"/>
          </a:p>
          <a:p>
            <a:r>
              <a:rPr lang="es-MX" dirty="0"/>
              <a:t>Cuenca y </a:t>
            </a:r>
            <a:r>
              <a:rPr lang="es-MX" dirty="0" err="1"/>
              <a:t>Ayarbe</a:t>
            </a:r>
            <a:r>
              <a:rPr lang="es-MX" dirty="0"/>
              <a:t> (2018) </a:t>
            </a:r>
            <a:r>
              <a:rPr lang="es-MX" i="1" dirty="0"/>
              <a:t>EL SELFIE COMO PERFORMANCE DE LA IDENTIDAD. EXPLORANDO LA PERFORMATIVIDAD DE LA AUTO-IMAGEN DESDE EL ARTE DE ACCIÓN </a:t>
            </a:r>
            <a:r>
              <a:rPr lang="es-MX" dirty="0"/>
              <a:t>Papeles del CEIC. International </a:t>
            </a:r>
            <a:r>
              <a:rPr lang="es-MX" dirty="0" err="1"/>
              <a:t>Journal</a:t>
            </a:r>
            <a:r>
              <a:rPr lang="es-MX" dirty="0"/>
              <a:t> </a:t>
            </a:r>
            <a:r>
              <a:rPr lang="es-MX" dirty="0" err="1"/>
              <a:t>on</a:t>
            </a:r>
            <a:r>
              <a:rPr lang="es-MX" dirty="0"/>
              <a:t> </a:t>
            </a:r>
            <a:r>
              <a:rPr lang="es-MX" dirty="0" err="1"/>
              <a:t>Collective</a:t>
            </a:r>
            <a:r>
              <a:rPr lang="es-MX" dirty="0"/>
              <a:t> </a:t>
            </a:r>
            <a:r>
              <a:rPr lang="es-MX" dirty="0" err="1"/>
              <a:t>Identity</a:t>
            </a:r>
            <a:r>
              <a:rPr lang="es-MX" dirty="0"/>
              <a:t> </a:t>
            </a:r>
            <a:r>
              <a:rPr lang="es-MX" dirty="0" err="1"/>
              <a:t>Research</a:t>
            </a:r>
            <a:r>
              <a:rPr lang="es-MX" dirty="0"/>
              <a:t>, núm. 2, (pp. 1-16, 2019) Universidad del País Vasco/</a:t>
            </a:r>
            <a:r>
              <a:rPr lang="es-MX" dirty="0" err="1"/>
              <a:t>Euskal</a:t>
            </a:r>
            <a:r>
              <a:rPr lang="es-MX" dirty="0"/>
              <a:t> </a:t>
            </a:r>
            <a:r>
              <a:rPr lang="es-MX" dirty="0" err="1"/>
              <a:t>Herriko</a:t>
            </a:r>
            <a:r>
              <a:rPr lang="es-MX" dirty="0"/>
              <a:t> </a:t>
            </a:r>
            <a:r>
              <a:rPr lang="es-MX" dirty="0" err="1"/>
              <a:t>Unibertsitatea</a:t>
            </a:r>
            <a:r>
              <a:rPr lang="es-MX" dirty="0"/>
              <a:t>.</a:t>
            </a:r>
          </a:p>
        </p:txBody>
      </p:sp>
    </p:spTree>
    <p:extLst>
      <p:ext uri="{BB962C8B-B14F-4D97-AF65-F5344CB8AC3E}">
        <p14:creationId xmlns:p14="http://schemas.microsoft.com/office/powerpoint/2010/main" val="2055822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4E8B00-40FC-4FDA-91FD-21C372C2E074}"/>
              </a:ext>
            </a:extLst>
          </p:cNvPr>
          <p:cNvSpPr>
            <a:spLocks noGrp="1"/>
          </p:cNvSpPr>
          <p:nvPr>
            <p:ph type="title"/>
          </p:nvPr>
        </p:nvSpPr>
        <p:spPr/>
        <p:txBody>
          <a:bodyPr/>
          <a:lstStyle/>
          <a:p>
            <a:r>
              <a:rPr lang="es-MX" dirty="0"/>
              <a:t>¿Qué entendemos por identidad? </a:t>
            </a:r>
          </a:p>
        </p:txBody>
      </p:sp>
      <p:sp>
        <p:nvSpPr>
          <p:cNvPr id="3" name="CuadroTexto 2">
            <a:extLst>
              <a:ext uri="{FF2B5EF4-FFF2-40B4-BE49-F238E27FC236}">
                <a16:creationId xmlns:a16="http://schemas.microsoft.com/office/drawing/2014/main" id="{925AC351-CCDD-4C04-8CBE-6B591EAB09D5}"/>
              </a:ext>
            </a:extLst>
          </p:cNvPr>
          <p:cNvSpPr txBox="1"/>
          <p:nvPr/>
        </p:nvSpPr>
        <p:spPr>
          <a:xfrm>
            <a:off x="1325217" y="2001077"/>
            <a:ext cx="9356035" cy="1754326"/>
          </a:xfrm>
          <a:prstGeom prst="rect">
            <a:avLst/>
          </a:prstGeom>
          <a:noFill/>
        </p:spPr>
        <p:txBody>
          <a:bodyPr wrap="square" rtlCol="0">
            <a:spAutoFit/>
          </a:bodyPr>
          <a:lstStyle/>
          <a:p>
            <a:r>
              <a:rPr lang="es-MX" dirty="0"/>
              <a:t>Por identidad se entiende las características que posee un individuo, mediante las cuales es conocido. Sin desconocer los aspectos biológicos que la conforman, buena parte de la identidad personal la formamos a partir de las interacciones sociales que comienzan con la familia, en la escuela y con la gente que se conoce a lo largo de la vida. La identidad así construida va a influir en la manera como actuamos en el mundo (Paramo, 2008).</a:t>
            </a:r>
          </a:p>
          <a:p>
            <a:endParaRPr lang="es-MX" dirty="0"/>
          </a:p>
        </p:txBody>
      </p:sp>
    </p:spTree>
    <p:extLst>
      <p:ext uri="{BB962C8B-B14F-4D97-AF65-F5344CB8AC3E}">
        <p14:creationId xmlns:p14="http://schemas.microsoft.com/office/powerpoint/2010/main" val="166107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A9A01-7575-49FA-84BC-84CCAA1959FA}"/>
              </a:ext>
            </a:extLst>
          </p:cNvPr>
          <p:cNvSpPr>
            <a:spLocks noGrp="1"/>
          </p:cNvSpPr>
          <p:nvPr>
            <p:ph type="title"/>
          </p:nvPr>
        </p:nvSpPr>
        <p:spPr/>
        <p:txBody>
          <a:bodyPr/>
          <a:lstStyle/>
          <a:p>
            <a:r>
              <a:rPr lang="es-MX" dirty="0"/>
              <a:t>¿Es lo mismo identidad que personalidad? </a:t>
            </a:r>
          </a:p>
        </p:txBody>
      </p:sp>
      <p:sp>
        <p:nvSpPr>
          <p:cNvPr id="3" name="CuadroTexto 2">
            <a:extLst>
              <a:ext uri="{FF2B5EF4-FFF2-40B4-BE49-F238E27FC236}">
                <a16:creationId xmlns:a16="http://schemas.microsoft.com/office/drawing/2014/main" id="{3EFCCF0F-4EAC-43DD-984F-222E8E94C6BE}"/>
              </a:ext>
            </a:extLst>
          </p:cNvPr>
          <p:cNvSpPr txBox="1"/>
          <p:nvPr/>
        </p:nvSpPr>
        <p:spPr>
          <a:xfrm>
            <a:off x="1451579" y="2160104"/>
            <a:ext cx="9603275" cy="2031325"/>
          </a:xfrm>
          <a:prstGeom prst="rect">
            <a:avLst/>
          </a:prstGeom>
          <a:noFill/>
        </p:spPr>
        <p:txBody>
          <a:bodyPr wrap="square" rtlCol="0">
            <a:spAutoFit/>
          </a:bodyPr>
          <a:lstStyle/>
          <a:p>
            <a:r>
              <a:rPr lang="es-MX" dirty="0"/>
              <a:t>El concepto de identidad se diferencia del de personalidad o viene a sustituirlo, precisamente en el énfasis que se otorga en la situación social, la interacción con otros y la influencia de las instituciones en la construcción de tal identidad. </a:t>
            </a:r>
          </a:p>
          <a:p>
            <a:endParaRPr lang="es-MX" dirty="0"/>
          </a:p>
          <a:p>
            <a:r>
              <a:rPr lang="es-MX" dirty="0"/>
              <a:t>La noción de personalidad, de gran tradición psicológica, enfatiza en las expresiones internas del individuo, que lo hacen comportarse de una manera estable una vez integrada durante la infancia, a lo largo del tiempo o de la vida de la persona y que a la vez lo hace reconocible por parte de los demás</a:t>
            </a:r>
          </a:p>
        </p:txBody>
      </p:sp>
    </p:spTree>
    <p:extLst>
      <p:ext uri="{BB962C8B-B14F-4D97-AF65-F5344CB8AC3E}">
        <p14:creationId xmlns:p14="http://schemas.microsoft.com/office/powerpoint/2010/main" val="1442679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7420D-61DC-433B-8AC6-ADE88584F972}"/>
              </a:ext>
            </a:extLst>
          </p:cNvPr>
          <p:cNvSpPr>
            <a:spLocks noGrp="1"/>
          </p:cNvSpPr>
          <p:nvPr>
            <p:ph type="title"/>
          </p:nvPr>
        </p:nvSpPr>
        <p:spPr/>
        <p:txBody>
          <a:bodyPr/>
          <a:lstStyle/>
          <a:p>
            <a:r>
              <a:rPr lang="es-MX" dirty="0"/>
              <a:t>La identidad creando pertenencia: “La identidad Social”</a:t>
            </a:r>
          </a:p>
        </p:txBody>
      </p:sp>
      <p:sp>
        <p:nvSpPr>
          <p:cNvPr id="3" name="CuadroTexto 2">
            <a:extLst>
              <a:ext uri="{FF2B5EF4-FFF2-40B4-BE49-F238E27FC236}">
                <a16:creationId xmlns:a16="http://schemas.microsoft.com/office/drawing/2014/main" id="{486B0E70-54D2-43FD-B393-0671402633F5}"/>
              </a:ext>
            </a:extLst>
          </p:cNvPr>
          <p:cNvSpPr txBox="1"/>
          <p:nvPr/>
        </p:nvSpPr>
        <p:spPr>
          <a:xfrm>
            <a:off x="1451578" y="1947791"/>
            <a:ext cx="9603275" cy="2585323"/>
          </a:xfrm>
          <a:prstGeom prst="rect">
            <a:avLst/>
          </a:prstGeom>
          <a:noFill/>
        </p:spPr>
        <p:txBody>
          <a:bodyPr wrap="square" rtlCol="0">
            <a:spAutoFit/>
          </a:bodyPr>
          <a:lstStyle/>
          <a:p>
            <a:r>
              <a:rPr lang="es-MX" dirty="0"/>
              <a:t>La identidad es producto en gran medida de la interacción social, también es posible suponer que estas influencias sociales y culturales pueden dar lugar a identidades colectivas derivadas de las contingencias que nos llevan a identificarnos como pertenecientes o afiliados a un entorno social significativo como la familia, la religión, la escuela, etc. (Turner, 1990, citado en: Paramo, 2008). </a:t>
            </a:r>
          </a:p>
          <a:p>
            <a:endParaRPr lang="es-MX" dirty="0"/>
          </a:p>
          <a:p>
            <a:r>
              <a:rPr lang="es-MX" dirty="0"/>
              <a:t>Nuestra identidad queda ligada así, por medio de las instituciones sociales, a los demás. La identidad social se refiere entonces a aquella parte de un individuo que se deriva de la afiliación que hacen de los individuos, las instituciones sociales a grupos sociales, conjuntamente con el significado valorativo (Paramo, 2008) </a:t>
            </a:r>
          </a:p>
        </p:txBody>
      </p:sp>
      <p:pic>
        <p:nvPicPr>
          <p:cNvPr id="4" name="Imagen 3">
            <a:extLst>
              <a:ext uri="{FF2B5EF4-FFF2-40B4-BE49-F238E27FC236}">
                <a16:creationId xmlns:a16="http://schemas.microsoft.com/office/drawing/2014/main" id="{8EB8B662-7C9A-4EB2-BB72-C6A6F29EDE26}"/>
              </a:ext>
            </a:extLst>
          </p:cNvPr>
          <p:cNvPicPr>
            <a:picLocks noChangeAspect="1"/>
          </p:cNvPicPr>
          <p:nvPr/>
        </p:nvPicPr>
        <p:blipFill>
          <a:blip r:embed="rId2"/>
          <a:stretch>
            <a:fillRect/>
          </a:stretch>
        </p:blipFill>
        <p:spPr>
          <a:xfrm>
            <a:off x="7612908" y="4627151"/>
            <a:ext cx="3127513" cy="2083343"/>
          </a:xfrm>
          <a:prstGeom prst="rect">
            <a:avLst/>
          </a:prstGeom>
          <a:ln>
            <a:noFill/>
          </a:ln>
          <a:effectLst>
            <a:softEdge rad="112500"/>
          </a:effectLst>
        </p:spPr>
      </p:pic>
    </p:spTree>
    <p:extLst>
      <p:ext uri="{BB962C8B-B14F-4D97-AF65-F5344CB8AC3E}">
        <p14:creationId xmlns:p14="http://schemas.microsoft.com/office/powerpoint/2010/main" val="1825474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E4692-C5EA-40FC-9C98-0DB39F70EC5B}"/>
              </a:ext>
            </a:extLst>
          </p:cNvPr>
          <p:cNvSpPr>
            <a:spLocks noGrp="1"/>
          </p:cNvSpPr>
          <p:nvPr>
            <p:ph type="title"/>
          </p:nvPr>
        </p:nvSpPr>
        <p:spPr/>
        <p:txBody>
          <a:bodyPr/>
          <a:lstStyle/>
          <a:p>
            <a:r>
              <a:rPr lang="es-MX" dirty="0"/>
              <a:t>La identidad creando pertenencia:  “La identidad espacial”</a:t>
            </a:r>
          </a:p>
        </p:txBody>
      </p:sp>
      <p:sp>
        <p:nvSpPr>
          <p:cNvPr id="3" name="CuadroTexto 2">
            <a:extLst>
              <a:ext uri="{FF2B5EF4-FFF2-40B4-BE49-F238E27FC236}">
                <a16:creationId xmlns:a16="http://schemas.microsoft.com/office/drawing/2014/main" id="{867B62CB-3899-41C1-82FF-2E337921CE19}"/>
              </a:ext>
            </a:extLst>
          </p:cNvPr>
          <p:cNvSpPr txBox="1"/>
          <p:nvPr/>
        </p:nvSpPr>
        <p:spPr>
          <a:xfrm>
            <a:off x="1451579" y="2107096"/>
            <a:ext cx="9603275" cy="3416320"/>
          </a:xfrm>
          <a:prstGeom prst="rect">
            <a:avLst/>
          </a:prstGeom>
          <a:noFill/>
        </p:spPr>
        <p:txBody>
          <a:bodyPr wrap="square" rtlCol="0">
            <a:spAutoFit/>
          </a:bodyPr>
          <a:lstStyle/>
          <a:p>
            <a:r>
              <a:rPr lang="es-MX" dirty="0"/>
              <a:t>Las relaciones con el espacio hacen igualmente parte de nuestra identidad y por eso hacemos de nuestras posesiones una extensión de nuestro cuerpo (Páramo 2007; </a:t>
            </a:r>
            <a:r>
              <a:rPr lang="es-MX" dirty="0" err="1"/>
              <a:t>Sack</a:t>
            </a:r>
            <a:r>
              <a:rPr lang="es-MX" dirty="0"/>
              <a:t>, 1997, citado en: Paramo 2008). Personalizamos el espacio colocando objetos para darle nuestro sello personal, nuestra casa refleja en la decoración parte de nosotros mismos. Nuestros bienes se constituyen en parte de nuestra identidad y reflejan buena parte de lo que somos y de la manera como somos reconocidos.</a:t>
            </a:r>
          </a:p>
          <a:p>
            <a:endParaRPr lang="es-MX" dirty="0"/>
          </a:p>
          <a:p>
            <a:r>
              <a:rPr lang="es-MX" dirty="0"/>
              <a:t>Otra manera de ver el papel que juega el espacio en la formación de nuestras identidades es en la identificación de roles que asumimos en los espacios públicos. Para Goffman (1971) las personas están envueltas permanentemente en diferentes dramas, en los cuales cambian sus roles y actuaciones de acuerdo a la situación, lo cual contribuye a ejercer control sobre el auto concepto que resulta de las observaciones que hacen los demás (Paramo, 2008).</a:t>
            </a:r>
          </a:p>
          <a:p>
            <a:endParaRPr lang="es-MX" dirty="0"/>
          </a:p>
        </p:txBody>
      </p:sp>
    </p:spTree>
    <p:extLst>
      <p:ext uri="{BB962C8B-B14F-4D97-AF65-F5344CB8AC3E}">
        <p14:creationId xmlns:p14="http://schemas.microsoft.com/office/powerpoint/2010/main" val="1309032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ACB92-BE79-4C45-B71F-8DA72DDB1A39}"/>
              </a:ext>
            </a:extLst>
          </p:cNvPr>
          <p:cNvSpPr>
            <a:spLocks noGrp="1"/>
          </p:cNvSpPr>
          <p:nvPr>
            <p:ph type="title"/>
          </p:nvPr>
        </p:nvSpPr>
        <p:spPr>
          <a:xfrm>
            <a:off x="1438327" y="804519"/>
            <a:ext cx="9603275" cy="1049235"/>
          </a:xfrm>
        </p:spPr>
        <p:txBody>
          <a:bodyPr>
            <a:normAutofit/>
          </a:bodyPr>
          <a:lstStyle/>
          <a:p>
            <a:r>
              <a:rPr lang="es-MX" dirty="0"/>
              <a:t>El lenguaje y el discurso en la configuración de la identidad</a:t>
            </a:r>
          </a:p>
        </p:txBody>
      </p:sp>
      <p:sp>
        <p:nvSpPr>
          <p:cNvPr id="3" name="CuadroTexto 2">
            <a:extLst>
              <a:ext uri="{FF2B5EF4-FFF2-40B4-BE49-F238E27FC236}">
                <a16:creationId xmlns:a16="http://schemas.microsoft.com/office/drawing/2014/main" id="{51124E20-C52D-4A28-A2EC-83C6FE0D16E3}"/>
              </a:ext>
            </a:extLst>
          </p:cNvPr>
          <p:cNvSpPr txBox="1"/>
          <p:nvPr/>
        </p:nvSpPr>
        <p:spPr>
          <a:xfrm>
            <a:off x="1438327" y="2107096"/>
            <a:ext cx="9603275" cy="3139321"/>
          </a:xfrm>
          <a:prstGeom prst="rect">
            <a:avLst/>
          </a:prstGeom>
          <a:noFill/>
        </p:spPr>
        <p:txBody>
          <a:bodyPr wrap="square" rtlCol="0">
            <a:spAutoFit/>
          </a:bodyPr>
          <a:lstStyle/>
          <a:p>
            <a:r>
              <a:rPr lang="es-MX" dirty="0"/>
              <a:t>Los textos sobre psicología del aprendizaje nos han enseñado que existen diferentes mecanismos por los cuales aprendemos y dirigimos nuestras acciones. Se han señalado las implicaciones para el aprendizaje, la salud, la manera de relacionamos con los demás y alcanzar metas personales a partir de mecanismos que conllevan asociaciones entre estímulos, el aprendizaje por observación, y la acción por consecuencias, como mecanismos que influyen en la manera como actuamos. Es importante explorar ahora la manera como quizás los humanos podemos adquirir la mayor parte de la información sobre nuestras relaciones con el entorno y que nos permiten construir nuestra identidad: el lenguaje. La invención del lenguaje y la escritura permitió la creación de códigos a través de letras y números que nos permitieron hablar de lo que hacíamos sin que los eventos fueran experimentados simultáneamente, transmitir dicha información a otros y evaluar nuestra propia conducta a partir de estos códigos simbólicos. </a:t>
            </a:r>
          </a:p>
        </p:txBody>
      </p:sp>
    </p:spTree>
    <p:extLst>
      <p:ext uri="{BB962C8B-B14F-4D97-AF65-F5344CB8AC3E}">
        <p14:creationId xmlns:p14="http://schemas.microsoft.com/office/powerpoint/2010/main" val="336209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478F170-0904-4DE4-BB62-48009A6B0271}"/>
              </a:ext>
            </a:extLst>
          </p:cNvPr>
          <p:cNvSpPr txBox="1"/>
          <p:nvPr/>
        </p:nvSpPr>
        <p:spPr>
          <a:xfrm>
            <a:off x="1033670" y="304800"/>
            <a:ext cx="10243930" cy="3970318"/>
          </a:xfrm>
          <a:prstGeom prst="rect">
            <a:avLst/>
          </a:prstGeom>
          <a:noFill/>
        </p:spPr>
        <p:txBody>
          <a:bodyPr wrap="square" rtlCol="0">
            <a:spAutoFit/>
          </a:bodyPr>
          <a:lstStyle/>
          <a:p>
            <a:r>
              <a:rPr lang="es-MX" dirty="0"/>
              <a:t>Tanto psicólogos como sociólogos están de acuerdo en que nuestra identidad (la manera como somos reconocidos por los demás) es el resultado de la interacción que tenemos con los demás. Y es gracias al lenguaje y el discurso, precisamente, que comenzamos a construir socialmente la identidad del individuo. El lenguaje nos hace personas; a través del lenguaje creamos las condiciones para identificar a las personas, y como veremos a continuación, para reconocerse a sí mismas a partir de lo que los demás dicen de ellas y de la diferenciación respecto de los demás (Paramo, 2008).</a:t>
            </a:r>
          </a:p>
          <a:p>
            <a:endParaRPr lang="es-MX" dirty="0"/>
          </a:p>
          <a:p>
            <a:r>
              <a:rPr lang="es-MX" dirty="0"/>
              <a:t>la identidad es una trama construida por diferentes fibras como la raza, edad, clase social, estado de salud física o mental, orientación sexual, género, nivel educativo, etc., las que en su conjunto constituyen la identidad. Cada una de estas fibras corresponde a un discurso presente en la cultura y lo que somos resulta del entramado de todos estos discursos para cada individuo, los cuales trabajan permanentemente construyendo nuestras identidades. Lo que significa que nuestras identidades no son fijas, no están determinadas por nuestra naturaleza, ni son producto de la accidentalidad. Por el contrario, parecen resultar de los discursos ideológicos e igualmente de los que van construyendo las disciplinas científicas</a:t>
            </a:r>
          </a:p>
        </p:txBody>
      </p:sp>
      <p:pic>
        <p:nvPicPr>
          <p:cNvPr id="4" name="Imagen 3">
            <a:extLst>
              <a:ext uri="{FF2B5EF4-FFF2-40B4-BE49-F238E27FC236}">
                <a16:creationId xmlns:a16="http://schemas.microsoft.com/office/drawing/2014/main" id="{8AF6C2B9-752B-44E7-B384-80AC5DC6658F}"/>
              </a:ext>
            </a:extLst>
          </p:cNvPr>
          <p:cNvPicPr>
            <a:picLocks noChangeAspect="1"/>
          </p:cNvPicPr>
          <p:nvPr/>
        </p:nvPicPr>
        <p:blipFill>
          <a:blip r:embed="rId2"/>
          <a:stretch>
            <a:fillRect/>
          </a:stretch>
        </p:blipFill>
        <p:spPr>
          <a:xfrm>
            <a:off x="4068417" y="4445223"/>
            <a:ext cx="3617843" cy="21079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12157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E9DB18-E0B1-4719-B869-18BFB5D1FEE3}"/>
              </a:ext>
            </a:extLst>
          </p:cNvPr>
          <p:cNvSpPr>
            <a:spLocks noGrp="1"/>
          </p:cNvSpPr>
          <p:nvPr>
            <p:ph type="title"/>
          </p:nvPr>
        </p:nvSpPr>
        <p:spPr/>
        <p:txBody>
          <a:bodyPr/>
          <a:lstStyle/>
          <a:p>
            <a:r>
              <a:rPr lang="es-MX" dirty="0"/>
              <a:t>LA Identidad como narración</a:t>
            </a:r>
          </a:p>
        </p:txBody>
      </p:sp>
      <p:sp>
        <p:nvSpPr>
          <p:cNvPr id="3" name="CuadroTexto 2">
            <a:extLst>
              <a:ext uri="{FF2B5EF4-FFF2-40B4-BE49-F238E27FC236}">
                <a16:creationId xmlns:a16="http://schemas.microsoft.com/office/drawing/2014/main" id="{A0100573-DFE9-4898-A08E-4D37B6EF814E}"/>
              </a:ext>
            </a:extLst>
          </p:cNvPr>
          <p:cNvSpPr txBox="1"/>
          <p:nvPr/>
        </p:nvSpPr>
        <p:spPr>
          <a:xfrm>
            <a:off x="1451579" y="2120348"/>
            <a:ext cx="9603275" cy="2308324"/>
          </a:xfrm>
          <a:prstGeom prst="rect">
            <a:avLst/>
          </a:prstGeom>
          <a:noFill/>
        </p:spPr>
        <p:txBody>
          <a:bodyPr wrap="square" rtlCol="0">
            <a:spAutoFit/>
          </a:bodyPr>
          <a:lstStyle/>
          <a:p>
            <a:r>
              <a:rPr lang="es-MX" dirty="0"/>
              <a:t>La identidad (la definición que hacemos de nosotros mismos; quiénes somos, quiénes hemos sido,</a:t>
            </a:r>
          </a:p>
          <a:p>
            <a:r>
              <a:rPr lang="es-MX" dirty="0"/>
              <a:t>quiénes queremos ser) poco tiene que ver con los genes y los cerebros y mucho con los cuentos, mitos, historias y leyendas de una determinada comunidad. En una palabra, con los ‘recursos textuales’ (lengua, oral y escrita, notación matemática, mapas, figuras y gráficos, ordenadores e Internet, museos o equipos de fútbol) que nos ofrece la cultura (</a:t>
            </a:r>
            <a:r>
              <a:rPr lang="es-MX" dirty="0" err="1"/>
              <a:t>Wertsch</a:t>
            </a:r>
            <a:r>
              <a:rPr lang="es-MX" dirty="0"/>
              <a:t>, 2002, Citado en: Esteban, Nadal y Vila, 2010). La historia narrada es un ingrediente esencial en la formación de la identidad ya que las narrativas sirven como instrumento cultural que permiten crear y recrear la idea de quiénes somos, qué queremos y quiénes son los otros (Esteban </a:t>
            </a:r>
            <a:r>
              <a:rPr lang="es-MX" i="1" dirty="0"/>
              <a:t>et. al. </a:t>
            </a:r>
            <a:r>
              <a:rPr lang="es-MX" dirty="0"/>
              <a:t>2010).</a:t>
            </a:r>
          </a:p>
        </p:txBody>
      </p:sp>
    </p:spTree>
    <p:extLst>
      <p:ext uri="{BB962C8B-B14F-4D97-AF65-F5344CB8AC3E}">
        <p14:creationId xmlns:p14="http://schemas.microsoft.com/office/powerpoint/2010/main" val="130232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023B524-378F-4DA7-8BAB-E1D00BBE1500}"/>
              </a:ext>
            </a:extLst>
          </p:cNvPr>
          <p:cNvSpPr>
            <a:spLocks noGrp="1"/>
          </p:cNvSpPr>
          <p:nvPr>
            <p:ph type="title"/>
          </p:nvPr>
        </p:nvSpPr>
        <p:spPr>
          <a:xfrm>
            <a:off x="1451579" y="552727"/>
            <a:ext cx="9603275" cy="1049235"/>
          </a:xfrm>
        </p:spPr>
        <p:txBody>
          <a:bodyPr/>
          <a:lstStyle/>
          <a:p>
            <a:r>
              <a:rPr lang="es-MX" dirty="0"/>
              <a:t>¿Cómo se puede delimitar la identidad desde la narrativa? </a:t>
            </a:r>
          </a:p>
        </p:txBody>
      </p:sp>
      <p:sp>
        <p:nvSpPr>
          <p:cNvPr id="4" name="Marcador de contenido 3">
            <a:extLst>
              <a:ext uri="{FF2B5EF4-FFF2-40B4-BE49-F238E27FC236}">
                <a16:creationId xmlns:a16="http://schemas.microsoft.com/office/drawing/2014/main" id="{B22E2220-B605-44F9-A79D-195DD8FFBE18}"/>
              </a:ext>
            </a:extLst>
          </p:cNvPr>
          <p:cNvSpPr>
            <a:spLocks noGrp="1"/>
          </p:cNvSpPr>
          <p:nvPr>
            <p:ph idx="1"/>
          </p:nvPr>
        </p:nvSpPr>
        <p:spPr>
          <a:xfrm>
            <a:off x="1451579" y="2214514"/>
            <a:ext cx="9603275" cy="3450613"/>
          </a:xfrm>
        </p:spPr>
        <p:txBody>
          <a:bodyPr>
            <a:normAutofit fontScale="85000" lnSpcReduction="10000"/>
          </a:bodyPr>
          <a:lstStyle/>
          <a:p>
            <a:r>
              <a:rPr lang="es-MX" dirty="0"/>
              <a:t>La identidad toma forma en interacciones concretas, locales y específicas (de Fina, Schiffrin &amp; Bamberg, 2006, citado en: Esteban </a:t>
            </a:r>
            <a:r>
              <a:rPr lang="es-MX" i="1" dirty="0"/>
              <a:t>et. al. </a:t>
            </a:r>
            <a:r>
              <a:rPr lang="es-MX" dirty="0"/>
              <a:t>2010). </a:t>
            </a:r>
          </a:p>
          <a:p>
            <a:r>
              <a:rPr lang="es-MX" dirty="0"/>
              <a:t>La identidad se encuentra distribuida entre los agentes activos y los recursos textuales que éstos utilizan (</a:t>
            </a:r>
            <a:r>
              <a:rPr lang="es-MX" dirty="0" err="1"/>
              <a:t>Wertsch</a:t>
            </a:r>
            <a:r>
              <a:rPr lang="es-MX" dirty="0"/>
              <a:t>, 1997, citado en Esteban </a:t>
            </a:r>
            <a:r>
              <a:rPr lang="es-MX" i="1" dirty="0"/>
              <a:t>et. al. </a:t>
            </a:r>
            <a:r>
              <a:rPr lang="es-MX" dirty="0"/>
              <a:t>2010). De modo que la identidad puede estar relacionada con la historia que uno cuenta sobre sí mismo.</a:t>
            </a:r>
          </a:p>
          <a:p>
            <a:r>
              <a:rPr lang="es-MX" dirty="0"/>
              <a:t>La identidad es un fenómeno público y social (Tajfel, 1984 citado en: Esteban </a:t>
            </a:r>
            <a:r>
              <a:rPr lang="es-MX" i="1" dirty="0"/>
              <a:t>et. al. </a:t>
            </a:r>
            <a:r>
              <a:rPr lang="es-MX" dirty="0"/>
              <a:t>2010). Son de naturaleza cultural, es decir, son arbitrarios y convencionales. </a:t>
            </a:r>
          </a:p>
          <a:p>
            <a:r>
              <a:rPr lang="es-MX" dirty="0"/>
              <a:t>La identidad es ante todo un acto retórico de comunicación y diálogo realizado en un contexto, con unos valores de interlocución definidos por los protagonistas del diálogo, en que uno intenta persuadir al otro sobre algo o alguien (Bakhtin, 1981, citado en: Esteban </a:t>
            </a:r>
            <a:r>
              <a:rPr lang="es-MX" i="1" dirty="0"/>
              <a:t>et. al. </a:t>
            </a:r>
            <a:r>
              <a:rPr lang="es-MX" dirty="0"/>
              <a:t>2010). </a:t>
            </a:r>
          </a:p>
        </p:txBody>
      </p:sp>
    </p:spTree>
    <p:extLst>
      <p:ext uri="{BB962C8B-B14F-4D97-AF65-F5344CB8AC3E}">
        <p14:creationId xmlns:p14="http://schemas.microsoft.com/office/powerpoint/2010/main" val="1811321564"/>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TM10001114[[fn=Galería]]</Template>
  <TotalTime>136</TotalTime>
  <Words>1519</Words>
  <Application>Microsoft Office PowerPoint</Application>
  <PresentationFormat>Panorámica</PresentationFormat>
  <Paragraphs>36</Paragraphs>
  <Slides>12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12</vt:i4>
      </vt:variant>
    </vt:vector>
  </HeadingPairs>
  <TitlesOfParts>
    <vt:vector size="15" baseType="lpstr">
      <vt:lpstr>Arial</vt:lpstr>
      <vt:lpstr>Gill Sans MT</vt:lpstr>
      <vt:lpstr>Galería</vt:lpstr>
      <vt:lpstr>La identidad</vt:lpstr>
      <vt:lpstr>¿Qué entendemos por identidad? </vt:lpstr>
      <vt:lpstr>¿Es lo mismo identidad que personalidad? </vt:lpstr>
      <vt:lpstr>La identidad creando pertenencia: “La identidad Social”</vt:lpstr>
      <vt:lpstr>La identidad creando pertenencia:  “La identidad espacial”</vt:lpstr>
      <vt:lpstr>El lenguaje y el discurso en la configuración de la identidad</vt:lpstr>
      <vt:lpstr>Presentación de PowerPoint</vt:lpstr>
      <vt:lpstr>LA Identidad como narración</vt:lpstr>
      <vt:lpstr>¿Cómo se puede delimitar la identidad desde la narrativa? </vt:lpstr>
      <vt:lpstr>Presentación de PowerPoint</vt:lpstr>
      <vt:lpstr>La identidad como performance</vt:lpstr>
      <vt:lpstr>Referencias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identidad</dc:title>
  <dc:creator>Ismael Alejandro Meza Rodriguez</dc:creator>
  <cp:lastModifiedBy>Ismael Alejandro Meza Rodriguez</cp:lastModifiedBy>
  <cp:revision>1</cp:revision>
  <dcterms:created xsi:type="dcterms:W3CDTF">2021-08-06T04:14:31Z</dcterms:created>
  <dcterms:modified xsi:type="dcterms:W3CDTF">2021-08-06T06:31:17Z</dcterms:modified>
</cp:coreProperties>
</file>