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2" r:id="rId3"/>
    <p:sldId id="269" r:id="rId4"/>
    <p:sldId id="270" r:id="rId5"/>
    <p:sldId id="271" r:id="rId6"/>
    <p:sldId id="273" r:id="rId7"/>
    <p:sldId id="274" r:id="rId8"/>
    <p:sldId id="275" r:id="rId9"/>
    <p:sldId id="276" r:id="rId10"/>
    <p:sldId id="277"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MX" dirty="0"/>
              <a:t>La pregunta de investigación y alcance de</a:t>
            </a:r>
            <a:br>
              <a:rPr lang="es-ES" dirty="0"/>
            </a:br>
            <a:r>
              <a:rPr lang="es-MX" dirty="0"/>
              <a:t>la investigación</a:t>
            </a:r>
          </a:p>
        </p:txBody>
      </p:sp>
      <p:sp>
        <p:nvSpPr>
          <p:cNvPr id="3" name="Subtítulo 2"/>
          <p:cNvSpPr>
            <a:spLocks noGrp="1"/>
          </p:cNvSpPr>
          <p:nvPr>
            <p:ph type="subTitle" idx="1"/>
          </p:nvPr>
        </p:nvSpPr>
        <p:spPr/>
        <p:txBody>
          <a:bodyPr/>
          <a:lstStyle/>
          <a:p>
            <a:endParaRPr lang="es-MX"/>
          </a:p>
        </p:txBody>
      </p:sp>
    </p:spTree>
    <p:extLst>
      <p:ext uri="{BB962C8B-B14F-4D97-AF65-F5344CB8AC3E}">
        <p14:creationId xmlns:p14="http://schemas.microsoft.com/office/powerpoint/2010/main" val="1770410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402FEF-5072-41A7-812A-007ED89017C9}"/>
              </a:ext>
            </a:extLst>
          </p:cNvPr>
          <p:cNvSpPr>
            <a:spLocks noGrp="1"/>
          </p:cNvSpPr>
          <p:nvPr>
            <p:ph type="title"/>
          </p:nvPr>
        </p:nvSpPr>
        <p:spPr/>
        <p:txBody>
          <a:bodyPr/>
          <a:lstStyle/>
          <a:p>
            <a:r>
              <a:rPr lang="es-MX" dirty="0"/>
              <a:t>Recomendación</a:t>
            </a:r>
          </a:p>
        </p:txBody>
      </p:sp>
      <p:sp>
        <p:nvSpPr>
          <p:cNvPr id="3" name="Marcador de contenido 2">
            <a:extLst>
              <a:ext uri="{FF2B5EF4-FFF2-40B4-BE49-F238E27FC236}">
                <a16:creationId xmlns:a16="http://schemas.microsoft.com/office/drawing/2014/main" id="{4CD2B7C5-69C1-41FF-8AC8-D426E71FF326}"/>
              </a:ext>
            </a:extLst>
          </p:cNvPr>
          <p:cNvSpPr>
            <a:spLocks noGrp="1"/>
          </p:cNvSpPr>
          <p:nvPr>
            <p:ph idx="1"/>
          </p:nvPr>
        </p:nvSpPr>
        <p:spPr/>
        <p:txBody>
          <a:bodyPr>
            <a:normAutofit/>
          </a:bodyPr>
          <a:lstStyle/>
          <a:p>
            <a:r>
              <a:rPr lang="es-MX" dirty="0"/>
              <a:t>De acuerdo con Sampieri, Collado, &amp; Lucio (2014):</a:t>
            </a:r>
          </a:p>
          <a:p>
            <a:endParaRPr lang="es-MX" dirty="0"/>
          </a:p>
          <a:p>
            <a:r>
              <a:rPr lang="es-MX" dirty="0"/>
              <a:t>Los cuatro alcances del proceso de la investigación cuantitativa son igualmente válidos e importantes y han contribuido al avance de las diferentes ciencias. Cada uno tiene sus objetivos y razón de ser. En este sentido, un estudiante no debe preocuparse de si su estudio va a ser o iniciarse como exploratorio, descriptivo, correlacional o explicativo; más bien, debe interesarse por hacerlo bien y contribuir al conocimiento de un fenómeno (p.99).</a:t>
            </a:r>
          </a:p>
        </p:txBody>
      </p:sp>
    </p:spTree>
    <p:extLst>
      <p:ext uri="{BB962C8B-B14F-4D97-AF65-F5344CB8AC3E}">
        <p14:creationId xmlns:p14="http://schemas.microsoft.com/office/powerpoint/2010/main" val="1822767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Bibliografía</a:t>
            </a:r>
          </a:p>
        </p:txBody>
      </p:sp>
      <p:sp>
        <p:nvSpPr>
          <p:cNvPr id="3" name="Marcador de contenido 2"/>
          <p:cNvSpPr>
            <a:spLocks noGrp="1"/>
          </p:cNvSpPr>
          <p:nvPr>
            <p:ph idx="1"/>
          </p:nvPr>
        </p:nvSpPr>
        <p:spPr/>
        <p:txBody>
          <a:bodyPr/>
          <a:lstStyle/>
          <a:p>
            <a:r>
              <a:rPr lang="es-ES" dirty="0"/>
              <a:t>Sampieri, R., </a:t>
            </a:r>
            <a:r>
              <a:rPr lang="es-ES" dirty="0" err="1"/>
              <a:t>Fernandez</a:t>
            </a:r>
            <a:r>
              <a:rPr lang="es-ES" dirty="0"/>
              <a:t>, C., &amp; Baptista, P.. (2006). Planteamiento del problema. En Metodología de la investigación(48-51). México: McGraw Hill.</a:t>
            </a:r>
          </a:p>
          <a:p>
            <a:r>
              <a:rPr lang="es-MX" dirty="0"/>
              <a:t>Sampieri, R., Collado, C. &amp; Lucio, P. (2014). Metodología de la investigación. México, D.F: McGraw-Hill </a:t>
            </a:r>
            <a:r>
              <a:rPr lang="es-MX" dirty="0" err="1"/>
              <a:t>Education</a:t>
            </a:r>
            <a:r>
              <a:rPr lang="es-MX" dirty="0"/>
              <a:t>.</a:t>
            </a:r>
          </a:p>
        </p:txBody>
      </p:sp>
    </p:spTree>
    <p:extLst>
      <p:ext uri="{BB962C8B-B14F-4D97-AF65-F5344CB8AC3E}">
        <p14:creationId xmlns:p14="http://schemas.microsoft.com/office/powerpoint/2010/main" val="451657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27B1CF-D5B0-4350-BABB-8098AF70EF5B}"/>
              </a:ext>
            </a:extLst>
          </p:cNvPr>
          <p:cNvSpPr>
            <a:spLocks noGrp="1"/>
          </p:cNvSpPr>
          <p:nvPr>
            <p:ph type="title"/>
          </p:nvPr>
        </p:nvSpPr>
        <p:spPr/>
        <p:txBody>
          <a:bodyPr/>
          <a:lstStyle/>
          <a:p>
            <a:r>
              <a:rPr lang="es-MX" dirty="0"/>
              <a:t>La pregunta de investigación</a:t>
            </a:r>
          </a:p>
        </p:txBody>
      </p:sp>
      <p:sp>
        <p:nvSpPr>
          <p:cNvPr id="3" name="Marcador de contenido 2">
            <a:extLst>
              <a:ext uri="{FF2B5EF4-FFF2-40B4-BE49-F238E27FC236}">
                <a16:creationId xmlns:a16="http://schemas.microsoft.com/office/drawing/2014/main" id="{12653EE3-1E47-4DE1-A711-BC6FF78FFB66}"/>
              </a:ext>
            </a:extLst>
          </p:cNvPr>
          <p:cNvSpPr>
            <a:spLocks noGrp="1"/>
          </p:cNvSpPr>
          <p:nvPr>
            <p:ph idx="1"/>
          </p:nvPr>
        </p:nvSpPr>
        <p:spPr/>
        <p:txBody>
          <a:bodyPr/>
          <a:lstStyle/>
          <a:p>
            <a:r>
              <a:rPr lang="es-MX" dirty="0"/>
              <a:t>Además de definir los objetivos concretos de la investigación, es conveniente plantear, por medio de una o varias preguntas, el problema que se estudiará.</a:t>
            </a:r>
          </a:p>
          <a:p>
            <a:r>
              <a:rPr lang="es-MX" dirty="0"/>
              <a:t>No siempre en la pregunta o las preguntas se comunica el problema en su totalidad, con toda su riqueza y contenido. A veces solamente el propósito del estudio, aunque las preguntas deben resumir lo que habrá de ser la investigación. </a:t>
            </a:r>
          </a:p>
          <a:p>
            <a:r>
              <a:rPr lang="es-MX" dirty="0"/>
              <a:t>Las preguntas demasiado generales no conducen a una investigación concreta</a:t>
            </a:r>
          </a:p>
          <a:p>
            <a:endParaRPr lang="es-MX" dirty="0"/>
          </a:p>
        </p:txBody>
      </p:sp>
    </p:spTree>
    <p:extLst>
      <p:ext uri="{BB962C8B-B14F-4D97-AF65-F5344CB8AC3E}">
        <p14:creationId xmlns:p14="http://schemas.microsoft.com/office/powerpoint/2010/main" val="3857148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r>
              <a:rPr lang="es-MX" dirty="0"/>
              <a:t>Las preguntas pueden ser más o menos, pero en la mayoría de los casos es mejor que sean precisas, sobre todo en el de estudiantes que se inician dentro de la investigación. Desde luego, hay macro estudios que investigan muchas dimensiones de un problema y que, inicialmente, llegan a plantear preguntas mas generales. Sin embargo, casi todos los estudios versan sobre cuestiones mas especificas y limitadas</a:t>
            </a:r>
          </a:p>
        </p:txBody>
      </p:sp>
      <p:sp>
        <p:nvSpPr>
          <p:cNvPr id="4" name="Título 3"/>
          <p:cNvSpPr>
            <a:spLocks noGrp="1"/>
          </p:cNvSpPr>
          <p:nvPr>
            <p:ph type="title"/>
          </p:nvPr>
        </p:nvSpPr>
        <p:spPr/>
        <p:txBody>
          <a:bodyPr/>
          <a:lstStyle/>
          <a:p>
            <a:endParaRPr lang="es-MX"/>
          </a:p>
        </p:txBody>
      </p:sp>
    </p:spTree>
    <p:extLst>
      <p:ext uri="{BB962C8B-B14F-4D97-AF65-F5344CB8AC3E}">
        <p14:creationId xmlns:p14="http://schemas.microsoft.com/office/powerpoint/2010/main" val="2270928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Requisitos que deben cumplir las preguntas de investigación</a:t>
            </a:r>
          </a:p>
        </p:txBody>
      </p:sp>
      <p:sp>
        <p:nvSpPr>
          <p:cNvPr id="3" name="Marcador de contenido 2"/>
          <p:cNvSpPr>
            <a:spLocks noGrp="1"/>
          </p:cNvSpPr>
          <p:nvPr>
            <p:ph idx="1"/>
          </p:nvPr>
        </p:nvSpPr>
        <p:spPr/>
        <p:txBody>
          <a:bodyPr/>
          <a:lstStyle/>
          <a:p>
            <a:r>
              <a:rPr lang="es-MX" dirty="0"/>
              <a:t>Que no se conozcan las respuestas (si se conocen, no valdría la pena realizar el estudio)</a:t>
            </a:r>
          </a:p>
          <a:p>
            <a:r>
              <a:rPr lang="es-MX" dirty="0"/>
              <a:t>Que puedan responderse con evidencia empírica (datos observables o medibles)</a:t>
            </a:r>
          </a:p>
          <a:p>
            <a:r>
              <a:rPr lang="es-MX" dirty="0"/>
              <a:t>Que impliquen usar medios éticos</a:t>
            </a:r>
          </a:p>
          <a:p>
            <a:r>
              <a:rPr lang="es-MX" dirty="0"/>
              <a:t>Que sean claras</a:t>
            </a:r>
          </a:p>
          <a:p>
            <a:r>
              <a:rPr lang="es-MX" dirty="0"/>
              <a:t>Que el conocimiento que se obtenga sea sustancial (que aporte conocimiento a un campo </a:t>
            </a:r>
            <a:r>
              <a:rPr lang="es-MX"/>
              <a:t>de estudio)</a:t>
            </a:r>
            <a:endParaRPr lang="es-MX" dirty="0"/>
          </a:p>
        </p:txBody>
      </p:sp>
    </p:spTree>
    <p:extLst>
      <p:ext uri="{BB962C8B-B14F-4D97-AF65-F5344CB8AC3E}">
        <p14:creationId xmlns:p14="http://schemas.microsoft.com/office/powerpoint/2010/main" val="1920478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2BA55D-96F4-4FF8-AD01-D83FBD62B2F3}"/>
              </a:ext>
            </a:extLst>
          </p:cNvPr>
          <p:cNvSpPr>
            <a:spLocks noGrp="1"/>
          </p:cNvSpPr>
          <p:nvPr>
            <p:ph type="title"/>
          </p:nvPr>
        </p:nvSpPr>
        <p:spPr/>
        <p:txBody>
          <a:bodyPr/>
          <a:lstStyle/>
          <a:p>
            <a:r>
              <a:rPr lang="es-MX" dirty="0"/>
              <a:t>Alcance de la investigación</a:t>
            </a:r>
          </a:p>
        </p:txBody>
      </p:sp>
      <p:sp>
        <p:nvSpPr>
          <p:cNvPr id="3" name="Marcador de contenido 2">
            <a:extLst>
              <a:ext uri="{FF2B5EF4-FFF2-40B4-BE49-F238E27FC236}">
                <a16:creationId xmlns:a16="http://schemas.microsoft.com/office/drawing/2014/main" id="{9BD83778-C79A-4B77-B38F-ABB094C78D9E}"/>
              </a:ext>
            </a:extLst>
          </p:cNvPr>
          <p:cNvSpPr>
            <a:spLocks noGrp="1"/>
          </p:cNvSpPr>
          <p:nvPr>
            <p:ph idx="1"/>
          </p:nvPr>
        </p:nvSpPr>
        <p:spPr>
          <a:xfrm>
            <a:off x="791565" y="2053045"/>
            <a:ext cx="3315199" cy="3039291"/>
          </a:xfrm>
        </p:spPr>
        <p:txBody>
          <a:bodyPr>
            <a:normAutofit fontScale="92500" lnSpcReduction="20000"/>
          </a:bodyPr>
          <a:lstStyle/>
          <a:p>
            <a:r>
              <a:rPr lang="es-MX" dirty="0"/>
              <a:t>Un aspecto importante a siempre tomar en cuenta es el alcance que tendrá la investigación, pues esta delimita y centra el dónde estará posicionada la investigación (no el dónde se realizará), puesto que existen diversas formas de investigación y en cada una se requieren características especificas para llevarlos a cabo.</a:t>
            </a:r>
          </a:p>
          <a:p>
            <a:endParaRPr lang="es-MX" dirty="0"/>
          </a:p>
        </p:txBody>
      </p:sp>
      <p:pic>
        <p:nvPicPr>
          <p:cNvPr id="5" name="Imagen 4">
            <a:extLst>
              <a:ext uri="{FF2B5EF4-FFF2-40B4-BE49-F238E27FC236}">
                <a16:creationId xmlns:a16="http://schemas.microsoft.com/office/drawing/2014/main" id="{65C1E788-D47B-466D-913D-036285C5EFB2}"/>
              </a:ext>
            </a:extLst>
          </p:cNvPr>
          <p:cNvPicPr>
            <a:picLocks noChangeAspect="1"/>
          </p:cNvPicPr>
          <p:nvPr/>
        </p:nvPicPr>
        <p:blipFill>
          <a:blip r:embed="rId2"/>
          <a:stretch>
            <a:fillRect/>
          </a:stretch>
        </p:blipFill>
        <p:spPr>
          <a:xfrm>
            <a:off x="4106764" y="2362847"/>
            <a:ext cx="7897327" cy="2419688"/>
          </a:xfrm>
          <a:prstGeom prst="rect">
            <a:avLst/>
          </a:prstGeom>
        </p:spPr>
      </p:pic>
    </p:spTree>
    <p:extLst>
      <p:ext uri="{BB962C8B-B14F-4D97-AF65-F5344CB8AC3E}">
        <p14:creationId xmlns:p14="http://schemas.microsoft.com/office/powerpoint/2010/main" val="3678460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C82B1C-61C1-4AA4-AD7A-13496743553E}"/>
              </a:ext>
            </a:extLst>
          </p:cNvPr>
          <p:cNvSpPr>
            <a:spLocks noGrp="1"/>
          </p:cNvSpPr>
          <p:nvPr>
            <p:ph type="title"/>
          </p:nvPr>
        </p:nvSpPr>
        <p:spPr/>
        <p:txBody>
          <a:bodyPr/>
          <a:lstStyle/>
          <a:p>
            <a:r>
              <a:rPr lang="es-MX" dirty="0"/>
              <a:t>Estudio exploratorio</a:t>
            </a:r>
          </a:p>
        </p:txBody>
      </p:sp>
      <p:sp>
        <p:nvSpPr>
          <p:cNvPr id="3" name="Marcador de contenido 2">
            <a:extLst>
              <a:ext uri="{FF2B5EF4-FFF2-40B4-BE49-F238E27FC236}">
                <a16:creationId xmlns:a16="http://schemas.microsoft.com/office/drawing/2014/main" id="{DF1AE51D-5C49-4777-AEEB-4F3FEA73CBF8}"/>
              </a:ext>
            </a:extLst>
          </p:cNvPr>
          <p:cNvSpPr>
            <a:spLocks noGrp="1"/>
          </p:cNvSpPr>
          <p:nvPr>
            <p:ph idx="1"/>
          </p:nvPr>
        </p:nvSpPr>
        <p:spPr/>
        <p:txBody>
          <a:bodyPr/>
          <a:lstStyle/>
          <a:p>
            <a:r>
              <a:rPr lang="es-MX" dirty="0"/>
              <a:t>De acuerdo con Sampieri, Collado, &amp; Lucio (2014) (p.91):</a:t>
            </a:r>
          </a:p>
          <a:p>
            <a:r>
              <a:rPr lang="es-MX" dirty="0"/>
              <a:t>Se realiza cuando el objetivo es examinar un tema o problema de investigación poco estudiado, del cual se tienen muchas dudas o no se ha abordado antes.</a:t>
            </a:r>
          </a:p>
          <a:p>
            <a:endParaRPr lang="es-MX" dirty="0"/>
          </a:p>
          <a:p>
            <a:r>
              <a:rPr lang="es-MX" dirty="0"/>
              <a:t>Sirve para familiarizarnos con fenómenos relativamente desconocidos, obtener información sobre la posibilidad de llevar a cabo una investigación más completa respecto de un contexto particular, indagar nuevos problemas, identificar conceptos o variables promisorias, establecer prioridades para investigaciones futuras, o sugerir afirmaciones y postulados.</a:t>
            </a:r>
          </a:p>
        </p:txBody>
      </p:sp>
    </p:spTree>
    <p:extLst>
      <p:ext uri="{BB962C8B-B14F-4D97-AF65-F5344CB8AC3E}">
        <p14:creationId xmlns:p14="http://schemas.microsoft.com/office/powerpoint/2010/main" val="4038946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4D8A34-4F73-42ED-9FA9-5D4F1075D15C}"/>
              </a:ext>
            </a:extLst>
          </p:cNvPr>
          <p:cNvSpPr>
            <a:spLocks noGrp="1"/>
          </p:cNvSpPr>
          <p:nvPr>
            <p:ph type="title"/>
          </p:nvPr>
        </p:nvSpPr>
        <p:spPr/>
        <p:txBody>
          <a:bodyPr/>
          <a:lstStyle/>
          <a:p>
            <a:r>
              <a:rPr lang="es-MX" dirty="0"/>
              <a:t>Estudio descriptivo</a:t>
            </a:r>
          </a:p>
        </p:txBody>
      </p:sp>
      <p:sp>
        <p:nvSpPr>
          <p:cNvPr id="3" name="Marcador de contenido 2">
            <a:extLst>
              <a:ext uri="{FF2B5EF4-FFF2-40B4-BE49-F238E27FC236}">
                <a16:creationId xmlns:a16="http://schemas.microsoft.com/office/drawing/2014/main" id="{C028CB50-C5B4-4D4D-B12E-9A25602A2D03}"/>
              </a:ext>
            </a:extLst>
          </p:cNvPr>
          <p:cNvSpPr>
            <a:spLocks noGrp="1"/>
          </p:cNvSpPr>
          <p:nvPr>
            <p:ph idx="1"/>
          </p:nvPr>
        </p:nvSpPr>
        <p:spPr/>
        <p:txBody>
          <a:bodyPr/>
          <a:lstStyle/>
          <a:p>
            <a:r>
              <a:rPr lang="es-MX" dirty="0"/>
              <a:t>De acuerdo con Sampieri, Collado, &amp; Lucio (2014) (p.92):</a:t>
            </a:r>
          </a:p>
          <a:p>
            <a:r>
              <a:rPr lang="es-MX" dirty="0"/>
              <a:t>Se busca especificar las propiedades, las características y los perfiles de personas, grupos, comunidades, procesos, objetos o cualquier otro fenómeno que se someta a un análisis. Es decir, únicamente pretenden medir o recoger información de manera independiente o conjunta sobre los conceptos o las variables a las que se refieren, esto es, su objetivo no es indicar cómo se relacionan éstas.</a:t>
            </a:r>
          </a:p>
          <a:p>
            <a:endParaRPr lang="es-MX" dirty="0"/>
          </a:p>
          <a:p>
            <a:r>
              <a:rPr lang="es-MX" dirty="0"/>
              <a:t>Así como los estudios exploratorios sirven fundamentalmente para descubrir y prefigurar, los estudios descriptivos son útiles para mostrar con precisión los ángulos o dimensiones de un fenómeno, suceso, comunidad, contexto o situación.</a:t>
            </a:r>
          </a:p>
          <a:p>
            <a:endParaRPr lang="es-MX" dirty="0"/>
          </a:p>
        </p:txBody>
      </p:sp>
    </p:spTree>
    <p:extLst>
      <p:ext uri="{BB962C8B-B14F-4D97-AF65-F5344CB8AC3E}">
        <p14:creationId xmlns:p14="http://schemas.microsoft.com/office/powerpoint/2010/main" val="1898399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D6777F-BEE7-4FAD-A29C-3D6B7E799022}"/>
              </a:ext>
            </a:extLst>
          </p:cNvPr>
          <p:cNvSpPr>
            <a:spLocks noGrp="1"/>
          </p:cNvSpPr>
          <p:nvPr>
            <p:ph type="title"/>
          </p:nvPr>
        </p:nvSpPr>
        <p:spPr/>
        <p:txBody>
          <a:bodyPr/>
          <a:lstStyle/>
          <a:p>
            <a:r>
              <a:rPr lang="es-MX" dirty="0"/>
              <a:t>Estudio correlacional</a:t>
            </a:r>
          </a:p>
        </p:txBody>
      </p:sp>
      <p:sp>
        <p:nvSpPr>
          <p:cNvPr id="3" name="Marcador de contenido 2">
            <a:extLst>
              <a:ext uri="{FF2B5EF4-FFF2-40B4-BE49-F238E27FC236}">
                <a16:creationId xmlns:a16="http://schemas.microsoft.com/office/drawing/2014/main" id="{24E55772-A17D-4994-BD0D-25CA1392D70D}"/>
              </a:ext>
            </a:extLst>
          </p:cNvPr>
          <p:cNvSpPr>
            <a:spLocks noGrp="1"/>
          </p:cNvSpPr>
          <p:nvPr>
            <p:ph idx="1"/>
          </p:nvPr>
        </p:nvSpPr>
        <p:spPr/>
        <p:txBody>
          <a:bodyPr/>
          <a:lstStyle/>
          <a:p>
            <a:r>
              <a:rPr lang="es-MX" dirty="0"/>
              <a:t>De acuerdo con Sampieri, Collado, &amp; Lucio (2014) (p.93, 94):</a:t>
            </a:r>
          </a:p>
          <a:p>
            <a:r>
              <a:rPr lang="es-MX" dirty="0"/>
              <a:t>Este tipo de estudios tiene como finalidad conocer la relación o grado de asociación que exista entre dos o más conceptos, categorías o variables en una muestra o contexto en particular. En ocasiones sólo se analiza la relación entre dos variables, pero con frecuencia se ubican en el estudio vínculos entre tres, cuatro o más variables.</a:t>
            </a:r>
          </a:p>
          <a:p>
            <a:endParaRPr lang="es-MX" dirty="0"/>
          </a:p>
          <a:p>
            <a:r>
              <a:rPr lang="es-MX" dirty="0"/>
              <a:t>La investigación correlacional tiene, en alguna medida, un valor explicativo, aunque parcial, ya que el hecho de saber que dos conceptos o variables se relacionan aporta cierta información explicativa.</a:t>
            </a:r>
          </a:p>
        </p:txBody>
      </p:sp>
    </p:spTree>
    <p:extLst>
      <p:ext uri="{BB962C8B-B14F-4D97-AF65-F5344CB8AC3E}">
        <p14:creationId xmlns:p14="http://schemas.microsoft.com/office/powerpoint/2010/main" val="345485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146A82-6B8F-4253-A7F9-ECA53A9BEB7B}"/>
              </a:ext>
            </a:extLst>
          </p:cNvPr>
          <p:cNvSpPr>
            <a:spLocks noGrp="1"/>
          </p:cNvSpPr>
          <p:nvPr>
            <p:ph type="title"/>
          </p:nvPr>
        </p:nvSpPr>
        <p:spPr/>
        <p:txBody>
          <a:bodyPr/>
          <a:lstStyle/>
          <a:p>
            <a:r>
              <a:rPr lang="es-MX" dirty="0"/>
              <a:t>Estudio explicativo</a:t>
            </a:r>
          </a:p>
        </p:txBody>
      </p:sp>
      <p:sp>
        <p:nvSpPr>
          <p:cNvPr id="3" name="Marcador de contenido 2">
            <a:extLst>
              <a:ext uri="{FF2B5EF4-FFF2-40B4-BE49-F238E27FC236}">
                <a16:creationId xmlns:a16="http://schemas.microsoft.com/office/drawing/2014/main" id="{00428991-F1B6-46EF-8BF7-00A9E0694267}"/>
              </a:ext>
            </a:extLst>
          </p:cNvPr>
          <p:cNvSpPr>
            <a:spLocks noGrp="1"/>
          </p:cNvSpPr>
          <p:nvPr>
            <p:ph idx="1"/>
          </p:nvPr>
        </p:nvSpPr>
        <p:spPr/>
        <p:txBody>
          <a:bodyPr>
            <a:normAutofit/>
          </a:bodyPr>
          <a:lstStyle/>
          <a:p>
            <a:r>
              <a:rPr lang="es-MX" dirty="0"/>
              <a:t>De acuerdo con Sampieri, Collado, &amp; Lucio (2014) (p.95):</a:t>
            </a:r>
          </a:p>
          <a:p>
            <a:r>
              <a:rPr lang="es-MX" dirty="0"/>
              <a:t>Este va más allá de la descripción de conceptos o fenómenos o del establecimiento de relaciones entre conceptos; es decir, están dirigidos a responder por las causas de los eventos y fenómenos físicos o sociales. Como su nombre lo indica, su interés se centra en explicar por qué ocurre un fenómeno y en qué condiciones se manifiesta o por qué se relacionan dos o más variables. </a:t>
            </a:r>
          </a:p>
          <a:p>
            <a:endParaRPr lang="es-MX" dirty="0"/>
          </a:p>
          <a:p>
            <a:r>
              <a:rPr lang="es-MX" dirty="0"/>
              <a:t>Se encuentra más estructurado que los demás alcances (de hecho, implica los propósitos de éstos); además de que proporciona un sentido de entendimiento del fenómeno a que hace referencia.</a:t>
            </a:r>
          </a:p>
        </p:txBody>
      </p:sp>
    </p:spTree>
    <p:extLst>
      <p:ext uri="{BB962C8B-B14F-4D97-AF65-F5344CB8AC3E}">
        <p14:creationId xmlns:p14="http://schemas.microsoft.com/office/powerpoint/2010/main" val="313820071"/>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18981</TotalTime>
  <Words>914</Words>
  <Application>Microsoft Office PowerPoint</Application>
  <PresentationFormat>Panorámica</PresentationFormat>
  <Paragraphs>41</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Century Gothic</vt:lpstr>
      <vt:lpstr>Wingdings 3</vt:lpstr>
      <vt:lpstr>Espiral</vt:lpstr>
      <vt:lpstr>La pregunta de investigación y alcance de la investigación</vt:lpstr>
      <vt:lpstr>La pregunta de investigación</vt:lpstr>
      <vt:lpstr>Presentación de PowerPoint</vt:lpstr>
      <vt:lpstr>Requisitos que deben cumplir las preguntas de investigación</vt:lpstr>
      <vt:lpstr>Alcance de la investigación</vt:lpstr>
      <vt:lpstr>Estudio exploratorio</vt:lpstr>
      <vt:lpstr>Estudio descriptivo</vt:lpstr>
      <vt:lpstr>Estudio correlacional</vt:lpstr>
      <vt:lpstr>Estudio explicativo</vt:lpstr>
      <vt:lpstr>Recomendación</vt:lpstr>
      <vt:lpstr>Bibliografía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Investigación cuantitativa en psicología</dc:title>
  <dc:creator>edgar gomez garcia</dc:creator>
  <cp:lastModifiedBy>BRAYAM ANTONY CORNEJO CRUZ</cp:lastModifiedBy>
  <cp:revision>21</cp:revision>
  <dcterms:created xsi:type="dcterms:W3CDTF">2021-03-24T22:26:39Z</dcterms:created>
  <dcterms:modified xsi:type="dcterms:W3CDTF">2021-06-15T21:48:38Z</dcterms:modified>
</cp:coreProperties>
</file>