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DM Sans" panose="020B0604020202020204" charset="0"/>
      <p:regular r:id="rId9"/>
      <p:bold r:id="rId10"/>
      <p:italic r:id="rId11"/>
      <p:boldItalic r:id="rId12"/>
    </p:embeddedFont>
    <p:embeddedFont>
      <p:font typeface="Catamaran" panose="020B060402020202020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jMRmoivxleISQAT3cMxzIaURK/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9" d="100"/>
          <a:sy n="29" d="100"/>
        </p:scale>
        <p:origin x="18" y="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f405c5e0d1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f405c5e0d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1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6630706">
            <a:off x="10246424" y="2486740"/>
            <a:ext cx="5000753" cy="484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l="2888" r="2888"/>
          <a:stretch/>
        </p:blipFill>
        <p:spPr>
          <a:xfrm rot="-5514009">
            <a:off x="5590257" y="1007261"/>
            <a:ext cx="6084290" cy="87261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" name="Google Shape;86;p1"/>
          <p:cNvGrpSpPr/>
          <p:nvPr/>
        </p:nvGrpSpPr>
        <p:grpSpPr>
          <a:xfrm>
            <a:off x="4807076" y="3811750"/>
            <a:ext cx="7650675" cy="3406150"/>
            <a:chOff x="-1727930" y="-3"/>
            <a:chExt cx="10200900" cy="4541533"/>
          </a:xfrm>
        </p:grpSpPr>
        <p:sp>
          <p:nvSpPr>
            <p:cNvPr id="87" name="Google Shape;87;p1"/>
            <p:cNvSpPr/>
            <p:nvPr/>
          </p:nvSpPr>
          <p:spPr>
            <a:xfrm>
              <a:off x="-1200031" y="-3"/>
              <a:ext cx="9588300" cy="20859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02754" y="2285515"/>
              <a:ext cx="6878923" cy="22560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 txBox="1"/>
            <p:nvPr/>
          </p:nvSpPr>
          <p:spPr>
            <a:xfrm>
              <a:off x="-1727930" y="119397"/>
              <a:ext cx="102009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0">
                  <a:solidFill>
                    <a:srgbClr val="FFFFFF"/>
                  </a:solidFill>
                </a:rPr>
                <a:t>CAMPOS DE </a:t>
              </a:r>
              <a:endParaRPr sz="9000"/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285637" y="2424131"/>
              <a:ext cx="7216800" cy="211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317">
                  <a:solidFill>
                    <a:srgbClr val="FFFFFF"/>
                  </a:solidFill>
                </a:rPr>
                <a:t>ACCIÓN</a:t>
              </a:r>
              <a:endParaRPr/>
            </a:p>
          </p:txBody>
        </p:sp>
      </p:grpSp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83673">
            <a:off x="12087426" y="6393196"/>
            <a:ext cx="2424849" cy="2389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495375">
            <a:off x="11953017" y="6421786"/>
            <a:ext cx="1093111" cy="371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3100" y="5031547"/>
            <a:ext cx="3408840" cy="5113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25325" y="152400"/>
            <a:ext cx="3705400" cy="37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5423850" y="8997775"/>
            <a:ext cx="10042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tamaran"/>
                <a:ea typeface="Catamaran"/>
                <a:cs typeface="Catamaran"/>
                <a:sym typeface="Catamaran"/>
              </a:rPr>
              <a:t>Elaborado por: Sara Pérez Monzón</a:t>
            </a:r>
            <a:endParaRPr sz="3000"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 amt="16000"/>
          </a:blip>
          <a:srcRect t="31103" b="31103"/>
          <a:stretch/>
        </p:blipFill>
        <p:spPr>
          <a:xfrm>
            <a:off x="0" y="0"/>
            <a:ext cx="18288002" cy="1028699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2285052" y="1666625"/>
            <a:ext cx="9815700" cy="39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latin typeface="DM Sans"/>
                <a:ea typeface="DM Sans"/>
                <a:cs typeface="DM Sans"/>
                <a:sym typeface="DM Sans"/>
              </a:rPr>
              <a:t>Los psicólogos organizacionales dotan a las empresas del personal con las mejores competencias para ocupar un puesto, cuando ya se encuentran en el puesto realizan la evaluación y capacitación para lograr con ello elevar la productividad de la empresa en general ( Benjamín, 2009)</a:t>
            </a:r>
            <a:endParaRPr sz="3100"/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0276171">
            <a:off x="861094" y="2335306"/>
            <a:ext cx="1099217" cy="105123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 rot="-115802">
            <a:off x="428980" y="533035"/>
            <a:ext cx="2067434" cy="87699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 txBox="1"/>
          <p:nvPr/>
        </p:nvSpPr>
        <p:spPr>
          <a:xfrm>
            <a:off x="10439300" y="5144233"/>
            <a:ext cx="429900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82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6630705">
            <a:off x="11036431" y="-2343642"/>
            <a:ext cx="6368766" cy="6171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14816190" y="3978998"/>
            <a:ext cx="2214450" cy="69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/>
          <p:nvPr/>
        </p:nvSpPr>
        <p:spPr>
          <a:xfrm rot="-116006">
            <a:off x="742838" y="8956811"/>
            <a:ext cx="1084818" cy="87690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 rot="-116054">
            <a:off x="16024610" y="8940283"/>
            <a:ext cx="1004372" cy="87690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9" name="Google Shape;109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81150" y="6181325"/>
            <a:ext cx="6525701" cy="367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/>
          <p:cNvPicPr preferRelativeResize="0"/>
          <p:nvPr/>
        </p:nvPicPr>
        <p:blipFill rotWithShape="1">
          <a:blip r:embed="rId3">
            <a:alphaModFix/>
          </a:blip>
          <a:srcRect l="2888" r="2888"/>
          <a:stretch/>
        </p:blipFill>
        <p:spPr>
          <a:xfrm rot="-5294955">
            <a:off x="2532053" y="-1224535"/>
            <a:ext cx="3230070" cy="723501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1280143" y="1613713"/>
            <a:ext cx="5733900" cy="16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222222"/>
                </a:solidFill>
                <a:latin typeface="DM Sans"/>
                <a:ea typeface="DM Sans"/>
                <a:cs typeface="DM Sans"/>
                <a:sym typeface="DM Sans"/>
              </a:rPr>
              <a:t>Puede ser </a:t>
            </a:r>
            <a:r>
              <a:rPr lang="en-US"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miembro del equipo directivo, gerente de: </a:t>
            </a:r>
            <a:endParaRPr sz="3200" b="1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25" b="1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16" name="Google Shape;11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6630706">
            <a:off x="10704730" y="109514"/>
            <a:ext cx="7419038" cy="71897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oogle Shape;117;p3"/>
          <p:cNvGrpSpPr/>
          <p:nvPr/>
        </p:nvGrpSpPr>
        <p:grpSpPr>
          <a:xfrm>
            <a:off x="8458782" y="519091"/>
            <a:ext cx="2982989" cy="2770143"/>
            <a:chOff x="-5757980" y="-1815185"/>
            <a:chExt cx="2423421" cy="2449936"/>
          </a:xfrm>
        </p:grpSpPr>
        <p:pic>
          <p:nvPicPr>
            <p:cNvPr id="118" name="Google Shape;118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228721">
              <a:off x="-5691976" y="-1487219"/>
              <a:ext cx="2084936" cy="20549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2107771">
              <a:off x="-4280669" y="-1573836"/>
              <a:ext cx="939880" cy="3191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p3"/>
            <p:cNvSpPr txBox="1"/>
            <p:nvPr/>
          </p:nvSpPr>
          <p:spPr>
            <a:xfrm rot="21824">
              <a:off x="-5334726" y="-769922"/>
              <a:ext cx="1370428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3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Personal.</a:t>
              </a:r>
              <a:endParaRPr sz="3000"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121" name="Google Shape;121;p3"/>
          <p:cNvGrpSpPr/>
          <p:nvPr/>
        </p:nvGrpSpPr>
        <p:grpSpPr>
          <a:xfrm>
            <a:off x="4486860" y="4965060"/>
            <a:ext cx="3453893" cy="3015308"/>
            <a:chOff x="-5691976" y="-1573836"/>
            <a:chExt cx="2351187" cy="2141554"/>
          </a:xfrm>
        </p:grpSpPr>
        <p:pic>
          <p:nvPicPr>
            <p:cNvPr id="122" name="Google Shape;122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228721">
              <a:off x="-5691976" y="-1487219"/>
              <a:ext cx="2084936" cy="20549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2107771">
              <a:off x="-4280669" y="-1573836"/>
              <a:ext cx="939880" cy="3191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p3"/>
            <p:cNvSpPr txBox="1"/>
            <p:nvPr/>
          </p:nvSpPr>
          <p:spPr>
            <a:xfrm rot="22006">
              <a:off x="-5538495" y="-992772"/>
              <a:ext cx="1859242" cy="1131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-US" sz="3000" dirty="0" err="1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Desarrollo</a:t>
              </a:r>
              <a:r>
                <a:rPr lang="en-US" sz="3000" dirty="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3000" dirty="0" err="1" smtClean="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organizacional</a:t>
              </a:r>
              <a:r>
                <a:rPr lang="en-US" sz="3000" dirty="0" smtClean="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. </a:t>
              </a:r>
              <a:endParaRPr sz="30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endParaRPr sz="30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125" name="Google Shape;125;p3"/>
          <p:cNvGrpSpPr/>
          <p:nvPr/>
        </p:nvGrpSpPr>
        <p:grpSpPr>
          <a:xfrm>
            <a:off x="585128" y="4875362"/>
            <a:ext cx="3675845" cy="3210618"/>
            <a:chOff x="-5691976" y="-1573836"/>
            <a:chExt cx="2351187" cy="2141554"/>
          </a:xfrm>
        </p:grpSpPr>
        <p:pic>
          <p:nvPicPr>
            <p:cNvPr id="126" name="Google Shape;126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228721">
              <a:off x="-5691976" y="-1487219"/>
              <a:ext cx="2084936" cy="20549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2107771">
              <a:off x="-4280669" y="-1573836"/>
              <a:ext cx="939880" cy="3191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Google Shape;128;p3"/>
            <p:cNvSpPr txBox="1"/>
            <p:nvPr/>
          </p:nvSpPr>
          <p:spPr>
            <a:xfrm rot="21824">
              <a:off x="-5334726" y="-793004"/>
              <a:ext cx="1370428" cy="7082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-US" sz="3000" dirty="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3000" dirty="0" err="1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Recursos</a:t>
              </a:r>
              <a:r>
                <a:rPr lang="en-US" sz="3000" dirty="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3000" dirty="0" err="1" smtClean="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Humanos</a:t>
              </a:r>
              <a:r>
                <a:rPr lang="en-US" sz="3000" dirty="0" smtClean="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.</a:t>
              </a:r>
              <a:endParaRPr sz="5400" dirty="0"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129" name="Google Shape;129;p3"/>
          <p:cNvGrpSpPr/>
          <p:nvPr/>
        </p:nvGrpSpPr>
        <p:grpSpPr>
          <a:xfrm>
            <a:off x="12088297" y="3818467"/>
            <a:ext cx="3788776" cy="3449510"/>
            <a:chOff x="-5757980" y="-1815185"/>
            <a:chExt cx="2423421" cy="2449936"/>
          </a:xfrm>
        </p:grpSpPr>
        <p:pic>
          <p:nvPicPr>
            <p:cNvPr id="130" name="Google Shape;130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228721">
              <a:off x="-5691976" y="-1487219"/>
              <a:ext cx="2084936" cy="20549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2107771">
              <a:off x="-4280669" y="-1573836"/>
              <a:ext cx="939880" cy="3191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Google Shape;132;p3"/>
            <p:cNvSpPr txBox="1"/>
            <p:nvPr/>
          </p:nvSpPr>
          <p:spPr>
            <a:xfrm rot="21396">
              <a:off x="-5452867" y="-986300"/>
              <a:ext cx="1735234" cy="108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-US" sz="3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Planeación Organizacional. </a:t>
              </a:r>
              <a:endParaRPr sz="3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endParaRPr sz="3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133" name="Google Shape;133;p3"/>
          <p:cNvGrpSpPr/>
          <p:nvPr/>
        </p:nvGrpSpPr>
        <p:grpSpPr>
          <a:xfrm>
            <a:off x="12173663" y="826989"/>
            <a:ext cx="3041026" cy="2731980"/>
            <a:chOff x="-5691976" y="-1573836"/>
            <a:chExt cx="2351187" cy="2141554"/>
          </a:xfrm>
        </p:grpSpPr>
        <p:pic>
          <p:nvPicPr>
            <p:cNvPr id="134" name="Google Shape;134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228721">
              <a:off x="-5691976" y="-1487219"/>
              <a:ext cx="2084936" cy="20549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2107771">
              <a:off x="-4280669" y="-1573836"/>
              <a:ext cx="939880" cy="3191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Google Shape;136;p3"/>
            <p:cNvSpPr txBox="1"/>
            <p:nvPr/>
          </p:nvSpPr>
          <p:spPr>
            <a:xfrm rot="21824">
              <a:off x="-5334729" y="-796278"/>
              <a:ext cx="1593651" cy="832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-US" sz="3000" dirty="0" err="1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Desarrollo</a:t>
              </a:r>
              <a:r>
                <a:rPr lang="en-US" sz="3000" dirty="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3000" dirty="0" err="1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ejecutivo</a:t>
              </a:r>
              <a:r>
                <a:rPr lang="en-US" sz="3000" dirty="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.</a:t>
              </a:r>
              <a:endParaRPr sz="30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137" name="Google Shape;137;p3"/>
          <p:cNvGrpSpPr/>
          <p:nvPr/>
        </p:nvGrpSpPr>
        <p:grpSpPr>
          <a:xfrm>
            <a:off x="8822960" y="4457587"/>
            <a:ext cx="3041026" cy="3015308"/>
            <a:chOff x="-5691976" y="-1573836"/>
            <a:chExt cx="2351187" cy="2141554"/>
          </a:xfrm>
        </p:grpSpPr>
        <p:pic>
          <p:nvPicPr>
            <p:cNvPr id="138" name="Google Shape;138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228721">
              <a:off x="-5691976" y="-1487219"/>
              <a:ext cx="2084936" cy="20549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2107771">
              <a:off x="-4280669" y="-1573836"/>
              <a:ext cx="939880" cy="3191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" name="Google Shape;140;p3"/>
            <p:cNvSpPr txBox="1"/>
            <p:nvPr/>
          </p:nvSpPr>
          <p:spPr>
            <a:xfrm rot="21824">
              <a:off x="-5484043" y="-1026102"/>
              <a:ext cx="1622994" cy="1131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-US" sz="3000" dirty="0" err="1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Desarrollo</a:t>
              </a:r>
              <a:r>
                <a:rPr lang="en-US" sz="3000" dirty="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 de </a:t>
              </a:r>
              <a:r>
                <a:rPr lang="en-US" sz="3000" dirty="0" smtClean="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personal.</a:t>
              </a:r>
              <a:endParaRPr sz="3000" dirty="0"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pic>
        <p:nvPicPr>
          <p:cNvPr id="141" name="Google Shape;141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37350" y="8186475"/>
            <a:ext cx="4859573" cy="211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22750" y="139800"/>
            <a:ext cx="2983000" cy="2983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3"/>
          <p:cNvGrpSpPr/>
          <p:nvPr/>
        </p:nvGrpSpPr>
        <p:grpSpPr>
          <a:xfrm>
            <a:off x="9836831" y="7540874"/>
            <a:ext cx="3181391" cy="2421455"/>
            <a:chOff x="-5691976" y="-1573836"/>
            <a:chExt cx="2351187" cy="2141554"/>
          </a:xfrm>
        </p:grpSpPr>
        <p:pic>
          <p:nvPicPr>
            <p:cNvPr id="144" name="Google Shape;144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228721">
              <a:off x="-5691976" y="-1487219"/>
              <a:ext cx="2084936" cy="20549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2107771">
              <a:off x="-4280669" y="-1573836"/>
              <a:ext cx="939880" cy="3191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Google Shape;146;p3"/>
            <p:cNvSpPr txBox="1"/>
            <p:nvPr/>
          </p:nvSpPr>
          <p:spPr>
            <a:xfrm rot="22006">
              <a:off x="-5468564" y="-955724"/>
              <a:ext cx="1787237" cy="87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-US" sz="3000" dirty="0" err="1" smtClean="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Capacitación</a:t>
              </a:r>
              <a:r>
                <a:rPr lang="en-US" sz="3000" dirty="0" smtClean="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.</a:t>
              </a:r>
              <a:endParaRPr sz="30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"/>
          <p:cNvSpPr/>
          <p:nvPr/>
        </p:nvSpPr>
        <p:spPr>
          <a:xfrm>
            <a:off x="-25" y="3843250"/>
            <a:ext cx="18288000" cy="5983200"/>
          </a:xfrm>
          <a:prstGeom prst="rect">
            <a:avLst/>
          </a:prstGeom>
          <a:solidFill>
            <a:srgbClr val="E0D2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2" name="Google Shape;15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215950">
            <a:off x="-232859" y="-990495"/>
            <a:ext cx="4456085" cy="43183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5"/>
          <p:cNvGrpSpPr/>
          <p:nvPr/>
        </p:nvGrpSpPr>
        <p:grpSpPr>
          <a:xfrm>
            <a:off x="1043780" y="1028700"/>
            <a:ext cx="13916700" cy="1318937"/>
            <a:chOff x="11" y="0"/>
            <a:chExt cx="18555600" cy="1758583"/>
          </a:xfrm>
        </p:grpSpPr>
        <p:sp>
          <p:nvSpPr>
            <p:cNvPr id="154" name="Google Shape;154;p5"/>
            <p:cNvSpPr/>
            <p:nvPr/>
          </p:nvSpPr>
          <p:spPr>
            <a:xfrm>
              <a:off x="11" y="0"/>
              <a:ext cx="18555600" cy="1448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5"/>
            <p:cNvSpPr txBox="1"/>
            <p:nvPr/>
          </p:nvSpPr>
          <p:spPr>
            <a:xfrm>
              <a:off x="190803" y="292967"/>
              <a:ext cx="16717500" cy="1465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998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5102" dirty="0" err="1">
                  <a:solidFill>
                    <a:srgbClr val="FFFFFF"/>
                  </a:solidFill>
                </a:rPr>
                <a:t>Profesor</a:t>
              </a:r>
              <a:r>
                <a:rPr lang="en-US" sz="5102" dirty="0">
                  <a:solidFill>
                    <a:srgbClr val="FFFFFF"/>
                  </a:solidFill>
                </a:rPr>
                <a:t> titular, </a:t>
              </a:r>
              <a:r>
                <a:rPr lang="en-US" sz="5102" dirty="0" err="1">
                  <a:solidFill>
                    <a:srgbClr val="FFFFFF"/>
                  </a:solidFill>
                </a:rPr>
                <a:t>a</a:t>
              </a:r>
              <a:r>
                <a:rPr lang="en-US" sz="5102" dirty="0" err="1" smtClean="0">
                  <a:solidFill>
                    <a:srgbClr val="FFFFFF"/>
                  </a:solidFill>
                </a:rPr>
                <a:t>sociado</a:t>
              </a:r>
              <a:r>
                <a:rPr lang="en-US" sz="5102" dirty="0" smtClean="0">
                  <a:solidFill>
                    <a:srgbClr val="FFFFFF"/>
                  </a:solidFill>
                </a:rPr>
                <a:t> </a:t>
              </a:r>
              <a:r>
                <a:rPr lang="en-US" sz="5102" dirty="0">
                  <a:solidFill>
                    <a:srgbClr val="FFFFFF"/>
                  </a:solidFill>
                </a:rPr>
                <a:t>o </a:t>
              </a:r>
              <a:r>
                <a:rPr lang="en-US" sz="5102" dirty="0" err="1">
                  <a:solidFill>
                    <a:srgbClr val="FFFFFF"/>
                  </a:solidFill>
                </a:rPr>
                <a:t>asistente</a:t>
              </a:r>
              <a:r>
                <a:rPr lang="en-US" sz="5102" dirty="0">
                  <a:solidFill>
                    <a:srgbClr val="FFFFFF"/>
                  </a:solidFill>
                </a:rPr>
                <a:t> de:</a:t>
              </a:r>
              <a:endParaRPr dirty="0"/>
            </a:p>
          </p:txBody>
        </p:sp>
      </p:grpSp>
      <p:sp>
        <p:nvSpPr>
          <p:cNvPr id="156" name="Google Shape;156;p5"/>
          <p:cNvSpPr txBox="1"/>
          <p:nvPr/>
        </p:nvSpPr>
        <p:spPr>
          <a:xfrm>
            <a:off x="464675" y="5110912"/>
            <a:ext cx="6770100" cy="3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82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DM Sans"/>
              <a:buChar char="❖"/>
            </a:pPr>
            <a:r>
              <a:rPr lang="en-US" sz="4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Psicología. </a:t>
            </a:r>
            <a:endParaRPr sz="4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482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DM Sans"/>
              <a:buChar char="❖"/>
            </a:pPr>
            <a:r>
              <a:rPr lang="en-US" sz="4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Administración. </a:t>
            </a:r>
            <a:endParaRPr sz="4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482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DM Sans"/>
              <a:buChar char="❖"/>
            </a:pPr>
            <a:r>
              <a:rPr lang="en-US" sz="4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Conducta Organizacional. </a:t>
            </a:r>
            <a:endParaRPr sz="4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482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DM Sans"/>
              <a:buChar char="❖"/>
            </a:pPr>
            <a:r>
              <a:rPr lang="en-US" sz="4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Relaciones Industriales.</a:t>
            </a:r>
            <a:endParaRPr sz="4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482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DM Sans"/>
              <a:buChar char="❖"/>
            </a:pPr>
            <a:r>
              <a:rPr lang="en-US" sz="4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Recursos Humanos.</a:t>
            </a:r>
            <a:endParaRPr sz="4631" b="1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57" name="Google Shape;15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215950">
            <a:off x="14755941" y="6664730"/>
            <a:ext cx="4456085" cy="431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23900" y="598944"/>
            <a:ext cx="4137155" cy="250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79825" y="4055300"/>
            <a:ext cx="3619500" cy="2662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60" name="Google Shape;160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923900" y="4055300"/>
            <a:ext cx="3619500" cy="2382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61" name="Google Shape;161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70375" y="7147375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935725" y="6717504"/>
            <a:ext cx="4340700" cy="2988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6630706">
            <a:off x="14191219" y="-1612768"/>
            <a:ext cx="5000753" cy="484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1"/>
          <p:cNvPicPr preferRelativeResize="0"/>
          <p:nvPr/>
        </p:nvPicPr>
        <p:blipFill rotWithShape="1">
          <a:blip r:embed="rId4">
            <a:alphaModFix/>
          </a:blip>
          <a:srcRect l="2888" r="2888"/>
          <a:stretch/>
        </p:blipFill>
        <p:spPr>
          <a:xfrm rot="-5294955">
            <a:off x="12950405" y="-264684"/>
            <a:ext cx="4269581" cy="612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1"/>
          <p:cNvPicPr preferRelativeResize="0"/>
          <p:nvPr/>
        </p:nvPicPr>
        <p:blipFill rotWithShape="1">
          <a:blip r:embed="rId5">
            <a:alphaModFix/>
          </a:blip>
          <a:srcRect l="2888" r="2888"/>
          <a:stretch/>
        </p:blipFill>
        <p:spPr>
          <a:xfrm rot="-5294955">
            <a:off x="6440197" y="-423502"/>
            <a:ext cx="4269581" cy="612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1"/>
          <p:cNvPicPr preferRelativeResize="0"/>
          <p:nvPr/>
        </p:nvPicPr>
        <p:blipFill rotWithShape="1">
          <a:blip r:embed="rId6">
            <a:alphaModFix/>
          </a:blip>
          <a:srcRect l="2888" r="2888"/>
          <a:stretch/>
        </p:blipFill>
        <p:spPr>
          <a:xfrm rot="-5294955">
            <a:off x="12950405" y="4587006"/>
            <a:ext cx="4269581" cy="612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1"/>
          <p:cNvPicPr preferRelativeResize="0"/>
          <p:nvPr/>
        </p:nvPicPr>
        <p:blipFill rotWithShape="1">
          <a:blip r:embed="rId7">
            <a:alphaModFix/>
          </a:blip>
          <a:srcRect l="2888" r="2888"/>
          <a:stretch/>
        </p:blipFill>
        <p:spPr>
          <a:xfrm rot="-5294955">
            <a:off x="6440197" y="4428188"/>
            <a:ext cx="4269581" cy="612349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1"/>
          <p:cNvSpPr/>
          <p:nvPr/>
        </p:nvSpPr>
        <p:spPr>
          <a:xfrm rot="-13220">
            <a:off x="1059881" y="3995851"/>
            <a:ext cx="5070637" cy="229531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 txBox="1"/>
          <p:nvPr/>
        </p:nvSpPr>
        <p:spPr>
          <a:xfrm rot="-13146">
            <a:off x="1320141" y="4313991"/>
            <a:ext cx="4550133" cy="1659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33">
                <a:solidFill>
                  <a:srgbClr val="FFFFFF"/>
                </a:solidFill>
              </a:rPr>
              <a:t>Como consultor:</a:t>
            </a:r>
            <a:endParaRPr/>
          </a:p>
        </p:txBody>
      </p:sp>
      <p:sp>
        <p:nvSpPr>
          <p:cNvPr id="174" name="Google Shape;174;p11"/>
          <p:cNvSpPr txBox="1"/>
          <p:nvPr/>
        </p:nvSpPr>
        <p:spPr>
          <a:xfrm>
            <a:off x="6849050" y="6417550"/>
            <a:ext cx="35043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Investigador: Sector Privado.</a:t>
            </a:r>
            <a:endParaRPr sz="40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5" name="Google Shape;175;p11"/>
          <p:cNvSpPr txBox="1"/>
          <p:nvPr/>
        </p:nvSpPr>
        <p:spPr>
          <a:xfrm>
            <a:off x="7353300" y="1909800"/>
            <a:ext cx="30000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Consultor Corporativo</a:t>
            </a:r>
            <a:endParaRPr sz="40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6" name="Google Shape;176;p11"/>
          <p:cNvSpPr txBox="1"/>
          <p:nvPr/>
        </p:nvSpPr>
        <p:spPr>
          <a:xfrm>
            <a:off x="13296900" y="1909800"/>
            <a:ext cx="30000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Consultor Privado</a:t>
            </a:r>
            <a:endParaRPr sz="40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7" name="Google Shape;177;p11"/>
          <p:cNvSpPr txBox="1"/>
          <p:nvPr/>
        </p:nvSpPr>
        <p:spPr>
          <a:xfrm>
            <a:off x="13296900" y="6417550"/>
            <a:ext cx="35043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Investigador: Gobierno.</a:t>
            </a:r>
            <a:endParaRPr sz="40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78" name="Google Shape;178;p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53600" y="6300899"/>
            <a:ext cx="2834700" cy="3862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79" name="Google Shape;179;p1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92450" y="410900"/>
            <a:ext cx="4557000" cy="3020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f405c5e0d1_0_70"/>
          <p:cNvPicPr preferRelativeResize="0"/>
          <p:nvPr/>
        </p:nvPicPr>
        <p:blipFill rotWithShape="1">
          <a:blip r:embed="rId3">
            <a:alphaModFix amt="16000"/>
          </a:blip>
          <a:srcRect t="31104" b="31100"/>
          <a:stretch/>
        </p:blipFill>
        <p:spPr>
          <a:xfrm>
            <a:off x="0" y="0"/>
            <a:ext cx="18288002" cy="1028699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f405c5e0d1_0_70"/>
          <p:cNvSpPr txBox="1"/>
          <p:nvPr/>
        </p:nvSpPr>
        <p:spPr>
          <a:xfrm>
            <a:off x="2297750" y="2090175"/>
            <a:ext cx="12324300" cy="3847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u="sng" dirty="0">
                <a:highlight>
                  <a:srgbClr val="E0D2EF"/>
                </a:highlight>
                <a:latin typeface="DM Sans"/>
                <a:ea typeface="DM Sans"/>
                <a:cs typeface="DM Sans"/>
                <a:sym typeface="DM Sans"/>
              </a:rPr>
              <a:t>REFERENCIAS </a:t>
            </a:r>
            <a:endParaRPr sz="4000" u="sng" dirty="0">
              <a:highlight>
                <a:srgbClr val="E0D2E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482600" algn="just">
              <a:lnSpc>
                <a:spcPct val="115000"/>
              </a:lnSpc>
              <a:buClr>
                <a:schemeClr val="dk1"/>
              </a:buClr>
              <a:buSzPts val="4000"/>
              <a:buFont typeface="DM Sans"/>
              <a:buChar char="●"/>
            </a:pPr>
            <a:r>
              <a:rPr lang="en-US" sz="400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Benjamín</a:t>
            </a:r>
            <a:r>
              <a:rPr lang="en-US" sz="40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E. (2009). </a:t>
            </a:r>
            <a:r>
              <a:rPr lang="en-US" sz="400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Organización</a:t>
            </a:r>
            <a:r>
              <a:rPr lang="en-US" sz="40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de las </a:t>
            </a:r>
            <a:r>
              <a:rPr lang="en-US" sz="400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empresas</a:t>
            </a:r>
            <a:r>
              <a:rPr lang="en-US" sz="40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 México: Mc </a:t>
            </a:r>
            <a:r>
              <a:rPr lang="en-US" sz="400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Graw</a:t>
            </a:r>
            <a:r>
              <a:rPr lang="en-US" sz="40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Hill. ISBN: 287 </a:t>
            </a:r>
            <a:r>
              <a:rPr lang="en-US" sz="400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págs</a:t>
            </a:r>
            <a:r>
              <a:rPr lang="en-US" sz="40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.,  978-970-10-6935-6</a:t>
            </a:r>
            <a:endParaRPr sz="4000" dirty="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86" name="Google Shape;186;gf405c5e0d1_0_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0276171">
            <a:off x="861094" y="2335306"/>
            <a:ext cx="1099217" cy="105123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f405c5e0d1_0_70"/>
          <p:cNvSpPr/>
          <p:nvPr/>
        </p:nvSpPr>
        <p:spPr>
          <a:xfrm rot="-115746">
            <a:off x="428982" y="533050"/>
            <a:ext cx="2067572" cy="87690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f405c5e0d1_0_70"/>
          <p:cNvSpPr txBox="1"/>
          <p:nvPr/>
        </p:nvSpPr>
        <p:spPr>
          <a:xfrm>
            <a:off x="10439300" y="5144233"/>
            <a:ext cx="429900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82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pic>
        <p:nvPicPr>
          <p:cNvPr id="189" name="Google Shape;189;gf405c5e0d1_0_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6630705">
            <a:off x="7010377" y="-1435703"/>
            <a:ext cx="11594717" cy="1123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f405c5e0d1_0_7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14950490" y="5483098"/>
            <a:ext cx="2214450" cy="69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f405c5e0d1_0_70"/>
          <p:cNvSpPr/>
          <p:nvPr/>
        </p:nvSpPr>
        <p:spPr>
          <a:xfrm rot="-116006">
            <a:off x="742838" y="8956811"/>
            <a:ext cx="1084818" cy="87690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f405c5e0d1_0_70"/>
          <p:cNvSpPr/>
          <p:nvPr/>
        </p:nvSpPr>
        <p:spPr>
          <a:xfrm rot="-116054">
            <a:off x="16024610" y="8940283"/>
            <a:ext cx="1004372" cy="87690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Office PowerPoint</Application>
  <PresentationFormat>Personalizado</PresentationFormat>
  <Paragraphs>28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DM Sans</vt:lpstr>
      <vt:lpstr>Arial</vt:lpstr>
      <vt:lpstr>Catamaran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USUARIO</cp:lastModifiedBy>
  <cp:revision>1</cp:revision>
  <dcterms:created xsi:type="dcterms:W3CDTF">2006-08-16T00:00:00Z</dcterms:created>
  <dcterms:modified xsi:type="dcterms:W3CDTF">2022-08-25T21:58:40Z</dcterms:modified>
</cp:coreProperties>
</file>