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153"/>
  </p:normalViewPr>
  <p:slideViewPr>
    <p:cSldViewPr snapToGrid="0" snapToObjects="1">
      <p:cViewPr varScale="1">
        <p:scale>
          <a:sx n="73" d="100"/>
          <a:sy n="73"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11/6/2022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11/6/2022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redalyc.org/pdf/310/31045568044.pdf" TargetMode="External"/><Relationship Id="rId2" Type="http://schemas.openxmlformats.org/officeDocument/2006/relationships/hyperlink" Target="http://aulavirtual.iberoamericana.edu.co/recursosel/documentos_para-descarga/Principios%20de%20aprendizaje%20y%20conducta%20-%20Domjan%209th.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BAAC93-8DF5-B623-5C7F-F9EC86069371}"/>
              </a:ext>
            </a:extLst>
          </p:cNvPr>
          <p:cNvSpPr>
            <a:spLocks noGrp="1"/>
          </p:cNvSpPr>
          <p:nvPr>
            <p:ph type="ctrTitle"/>
          </p:nvPr>
        </p:nvSpPr>
        <p:spPr>
          <a:xfrm>
            <a:off x="687453" y="1561953"/>
            <a:ext cx="8637073" cy="2541431"/>
          </a:xfrm>
        </p:spPr>
        <p:txBody>
          <a:bodyPr>
            <a:normAutofit fontScale="90000"/>
          </a:bodyPr>
          <a:lstStyle/>
          <a:p>
            <a:pPr algn="ctr"/>
            <a:r>
              <a:rPr lang="es-MX" b="1" i="1" u="sng" dirty="0"/>
              <a:t>CONDICIONAMIENTO EXCITATORIO</a:t>
            </a:r>
            <a:r>
              <a:rPr lang="es-MX" dirty="0"/>
              <a:t/>
            </a:r>
            <a:br>
              <a:rPr lang="es-MX" dirty="0"/>
            </a:br>
            <a:endParaRPr lang="es-MX" dirty="0"/>
          </a:p>
        </p:txBody>
      </p:sp>
    </p:spTree>
    <p:extLst>
      <p:ext uri="{BB962C8B-B14F-4D97-AF65-F5344CB8AC3E}">
        <p14:creationId xmlns:p14="http://schemas.microsoft.com/office/powerpoint/2010/main" val="1960134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221F1D9-06DC-7D00-6841-E56EA50F7391}"/>
              </a:ext>
            </a:extLst>
          </p:cNvPr>
          <p:cNvSpPr txBox="1"/>
          <p:nvPr/>
        </p:nvSpPr>
        <p:spPr>
          <a:xfrm>
            <a:off x="1126923" y="1972655"/>
            <a:ext cx="9938154" cy="2169825"/>
          </a:xfrm>
          <a:prstGeom prst="rect">
            <a:avLst/>
          </a:prstGeom>
          <a:noFill/>
        </p:spPr>
        <p:txBody>
          <a:bodyPr wrap="square">
            <a:spAutoFit/>
          </a:bodyPr>
          <a:lstStyle/>
          <a:p>
            <a:pPr algn="ctr">
              <a:lnSpc>
                <a:spcPct val="150000"/>
              </a:lnSpc>
            </a:pPr>
            <a:r>
              <a:rPr lang="es-MX" sz="1800" dirty="0">
                <a:effectLst/>
                <a:latin typeface="Bell MT" panose="02020503060305020303" pitchFamily="18" charset="0"/>
                <a:ea typeface="Calibri" panose="020F0502020204030204" pitchFamily="34" charset="0"/>
                <a:cs typeface="Times New Roman" panose="02020603050405020304" pitchFamily="18" charset="0"/>
              </a:rPr>
              <a:t>En el estudio de la conducta y el aprendizaje animal y humano, el condicionamiento </a:t>
            </a:r>
            <a:r>
              <a:rPr lang="es-MX" sz="1800" dirty="0" smtClean="0">
                <a:effectLst/>
                <a:latin typeface="Bell MT" panose="02020503060305020303" pitchFamily="18" charset="0"/>
                <a:ea typeface="Calibri" panose="020F0502020204030204" pitchFamily="34" charset="0"/>
                <a:cs typeface="Times New Roman" panose="02020603050405020304" pitchFamily="18" charset="0"/>
              </a:rPr>
              <a:t>clásico </a:t>
            </a:r>
            <a:r>
              <a:rPr lang="es-MX" sz="1800" dirty="0">
                <a:effectLst/>
                <a:latin typeface="Bell MT" panose="02020503060305020303" pitchFamily="18" charset="0"/>
                <a:ea typeface="Calibri" panose="020F0502020204030204" pitchFamily="34" charset="0"/>
                <a:cs typeface="Times New Roman" panose="02020603050405020304" pitchFamily="18" charset="0"/>
              </a:rPr>
              <a:t>ha sido un </a:t>
            </a:r>
            <a:r>
              <a:rPr lang="es-MX" sz="1800" dirty="0" smtClean="0">
                <a:effectLst/>
                <a:latin typeface="Bell MT" panose="02020503060305020303" pitchFamily="18" charset="0"/>
                <a:ea typeface="Calibri" panose="020F0502020204030204" pitchFamily="34" charset="0"/>
                <a:cs typeface="Times New Roman" panose="02020603050405020304" pitchFamily="18" charset="0"/>
              </a:rPr>
              <a:t>referente. En </a:t>
            </a:r>
            <a:r>
              <a:rPr lang="es-MX" sz="1800" dirty="0">
                <a:effectLst/>
                <a:latin typeface="Bell MT" panose="02020503060305020303" pitchFamily="18" charset="0"/>
                <a:ea typeface="Calibri" panose="020F0502020204030204" pitchFamily="34" charset="0"/>
                <a:cs typeface="Times New Roman" panose="02020603050405020304" pitchFamily="18" charset="0"/>
              </a:rPr>
              <a:t>este, la respuesta que un organismo despliega automáticamente ante un estímulo se transfiere a otro por medio de una asociación entre </a:t>
            </a:r>
            <a:r>
              <a:rPr lang="es-MX" sz="1800" dirty="0" smtClean="0">
                <a:effectLst/>
                <a:latin typeface="Bell MT" panose="02020503060305020303" pitchFamily="18" charset="0"/>
                <a:ea typeface="Calibri" panose="020F0502020204030204" pitchFamily="34" charset="0"/>
                <a:cs typeface="Times New Roman" panose="02020603050405020304" pitchFamily="18" charset="0"/>
              </a:rPr>
              <a:t>ambos. </a:t>
            </a:r>
          </a:p>
          <a:p>
            <a:pPr algn="ctr">
              <a:lnSpc>
                <a:spcPct val="150000"/>
              </a:lnSpc>
            </a:pPr>
            <a:r>
              <a:rPr lang="es-MX" sz="1800" dirty="0" smtClean="0">
                <a:effectLst/>
                <a:latin typeface="Bell MT" panose="02020503060305020303" pitchFamily="18" charset="0"/>
                <a:ea typeface="Calibri" panose="020F0502020204030204" pitchFamily="34" charset="0"/>
                <a:cs typeface="Times New Roman" panose="02020603050405020304" pitchFamily="18" charset="0"/>
              </a:rPr>
              <a:t>Dentro </a:t>
            </a:r>
            <a:r>
              <a:rPr lang="es-MX" sz="1800" dirty="0">
                <a:effectLst/>
                <a:latin typeface="Bell MT" panose="02020503060305020303" pitchFamily="18" charset="0"/>
                <a:ea typeface="Calibri" panose="020F0502020204030204" pitchFamily="34" charset="0"/>
                <a:cs typeface="Times New Roman" panose="02020603050405020304" pitchFamily="18" charset="0"/>
              </a:rPr>
              <a:t>del condicionamiento clásico podemos hallar varios tipos de condicionamientos entre los que destacan: el condicionamiento excitatorio e </a:t>
            </a:r>
            <a:r>
              <a:rPr lang="es-MX" sz="1800" dirty="0" smtClean="0">
                <a:effectLst/>
                <a:latin typeface="Bell MT" panose="02020503060305020303" pitchFamily="18" charset="0"/>
                <a:ea typeface="Calibri" panose="020F0502020204030204" pitchFamily="34" charset="0"/>
                <a:cs typeface="Times New Roman" panose="02020603050405020304" pitchFamily="18" charset="0"/>
              </a:rPr>
              <a:t>inhibitorio (</a:t>
            </a:r>
            <a:r>
              <a:rPr lang="es-MX" sz="1800" dirty="0" smtClean="0">
                <a:effectLst/>
                <a:latin typeface="Bell MT" panose="02020503060305020303" pitchFamily="18" charset="0"/>
                <a:ea typeface="Calibri" panose="020F0502020204030204" pitchFamily="34" charset="0"/>
                <a:cs typeface="Times New Roman" panose="02020603050405020304" pitchFamily="18" charset="0"/>
              </a:rPr>
              <a:t>Domjan</a:t>
            </a:r>
            <a:r>
              <a:rPr lang="es-MX" sz="1800" dirty="0" smtClean="0">
                <a:effectLst/>
                <a:latin typeface="Bell MT" panose="02020503060305020303" pitchFamily="18" charset="0"/>
                <a:ea typeface="Calibri" panose="020F0502020204030204" pitchFamily="34" charset="0"/>
                <a:cs typeface="Times New Roman" panose="02020603050405020304" pitchFamily="18" charset="0"/>
              </a:rPr>
              <a:t>, 2010).</a:t>
            </a:r>
            <a:endParaRPr lang="es-MX" sz="1600" dirty="0">
              <a:effectLst/>
              <a:latin typeface="Bell MT" panose="02020503060305020303" pitchFamily="18" charset="0"/>
              <a:ea typeface="Calibri" panose="020F0502020204030204" pitchFamily="34" charset="0"/>
              <a:cs typeface="Times New Roman" panose="02020603050405020304" pitchFamily="18" charset="0"/>
            </a:endParaRPr>
          </a:p>
        </p:txBody>
      </p:sp>
      <p:pic>
        <p:nvPicPr>
          <p:cNvPr id="1026" name="Picture 2" descr="Conducta y condicionamiento | •Ciencia• Amino">
            <a:extLst>
              <a:ext uri="{FF2B5EF4-FFF2-40B4-BE49-F238E27FC236}">
                <a16:creationId xmlns:a16="http://schemas.microsoft.com/office/drawing/2014/main" id="{D36DFC67-5E24-71F1-4607-AD2ADA018B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1669" y="5016118"/>
            <a:ext cx="3566159" cy="1554716"/>
          </a:xfrm>
          <a:prstGeom prst="rect">
            <a:avLst/>
          </a:prstGeom>
          <a:extLst>
            <a:ext uri="{909E8E84-426E-40DD-AFC4-6F175D3DCCD1}">
              <a14:hiddenFill xmlns:a14="http://schemas.microsoft.com/office/drawing/2010/main">
                <a:solidFill>
                  <a:srgbClr val="FFFFFF"/>
                </a:solidFill>
              </a14:hiddenFill>
            </a:ext>
          </a:extLst>
        </p:spPr>
      </p:pic>
      <p:sp>
        <p:nvSpPr>
          <p:cNvPr id="3" name="Rectángulo 2"/>
          <p:cNvSpPr/>
          <p:nvPr/>
        </p:nvSpPr>
        <p:spPr>
          <a:xfrm>
            <a:off x="1627180" y="813704"/>
            <a:ext cx="8937640" cy="646331"/>
          </a:xfrm>
          <a:prstGeom prst="rect">
            <a:avLst/>
          </a:prstGeom>
          <a:noFill/>
        </p:spPr>
        <p:txBody>
          <a:bodyPr wrap="none" lIns="91440" tIns="45720" rIns="91440" bIns="45720">
            <a:spAutoFit/>
          </a:bodyPr>
          <a:lstStyle/>
          <a:p>
            <a:pPr algn="ctr"/>
            <a:r>
              <a:rPr lang="es-ES" sz="36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CONDICIONAMIENTO EXCITATORIO</a:t>
            </a:r>
            <a:endParaRPr lang="es-ES"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2294708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2BCB2C9C-19BB-815B-489B-CDCFF0C3D4EA}"/>
              </a:ext>
            </a:extLst>
          </p:cNvPr>
          <p:cNvSpPr txBox="1"/>
          <p:nvPr/>
        </p:nvSpPr>
        <p:spPr>
          <a:xfrm>
            <a:off x="1573237" y="787124"/>
            <a:ext cx="9045525" cy="4524315"/>
          </a:xfrm>
          <a:prstGeom prst="rect">
            <a:avLst/>
          </a:prstGeom>
          <a:noFill/>
        </p:spPr>
        <p:txBody>
          <a:bodyPr wrap="square">
            <a:spAutoFit/>
          </a:bodyPr>
          <a:lstStyle/>
          <a:p>
            <a:pPr algn="ctr">
              <a:lnSpc>
                <a:spcPct val="150000"/>
              </a:lnSpc>
            </a:pPr>
            <a:r>
              <a:rPr lang="es-MX" sz="1600" dirty="0">
                <a:effectLst/>
                <a:latin typeface="Bell MT" panose="02020503060305020303" pitchFamily="18" charset="0"/>
                <a:ea typeface="Calibri" panose="020F0502020204030204" pitchFamily="34" charset="0"/>
                <a:cs typeface="Times New Roman" panose="02020603050405020304" pitchFamily="18" charset="0"/>
              </a:rPr>
              <a:t>Antes de profundizar, revisaremos brevemente unos conceptos centrales que nos permitirán </a:t>
            </a:r>
            <a:r>
              <a:rPr lang="es-MX" sz="1600" dirty="0" smtClean="0">
                <a:effectLst/>
                <a:latin typeface="Bell MT" panose="02020503060305020303" pitchFamily="18" charset="0"/>
                <a:ea typeface="Calibri" panose="020F0502020204030204" pitchFamily="34" charset="0"/>
                <a:cs typeface="Times New Roman" panose="02020603050405020304" pitchFamily="18" charset="0"/>
              </a:rPr>
              <a:t>comprenderlo </a:t>
            </a:r>
            <a:r>
              <a:rPr lang="es-MX" sz="1600" dirty="0">
                <a:effectLst/>
                <a:latin typeface="Bell MT" panose="02020503060305020303" pitchFamily="18" charset="0"/>
                <a:ea typeface="Calibri" panose="020F0502020204030204" pitchFamily="34" charset="0"/>
                <a:cs typeface="Times New Roman" panose="02020603050405020304" pitchFamily="18" charset="0"/>
              </a:rPr>
              <a:t>mejor:</a:t>
            </a:r>
            <a:endParaRPr lang="es-MX" sz="1400" dirty="0">
              <a:effectLst/>
              <a:latin typeface="Bell MT" panose="02020503060305020303" pitchFamily="18" charset="0"/>
              <a:ea typeface="Calibri" panose="020F0502020204030204" pitchFamily="34" charset="0"/>
              <a:cs typeface="Times New Roman" panose="02020603050405020304" pitchFamily="18" charset="0"/>
            </a:endParaRPr>
          </a:p>
          <a:p>
            <a:pPr algn="just">
              <a:lnSpc>
                <a:spcPct val="150000"/>
              </a:lnSpc>
            </a:pPr>
            <a:r>
              <a:rPr lang="es-MX" sz="1600" dirty="0">
                <a:effectLst/>
                <a:latin typeface="Bell MT" panose="02020503060305020303" pitchFamily="18" charset="0"/>
                <a:ea typeface="Calibri" panose="020F0502020204030204" pitchFamily="34" charset="0"/>
                <a:cs typeface="Times New Roman" panose="02020603050405020304" pitchFamily="18" charset="0"/>
              </a:rPr>
              <a:t> </a:t>
            </a:r>
            <a:endParaRPr lang="es-MX" sz="1400" dirty="0">
              <a:effectLst/>
              <a:latin typeface="Bell MT" panose="02020503060305020303"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es-MX" sz="1600" dirty="0" smtClean="0">
                <a:effectLst/>
                <a:latin typeface="Bell MT" panose="02020503060305020303" pitchFamily="18" charset="0"/>
                <a:ea typeface="Calibri" panose="020F0502020204030204" pitchFamily="34" charset="0"/>
                <a:cs typeface="Times New Roman" panose="02020603050405020304" pitchFamily="18" charset="0"/>
              </a:rPr>
              <a:t>Estímulo </a:t>
            </a:r>
            <a:r>
              <a:rPr lang="es-MX" sz="1600" dirty="0">
                <a:effectLst/>
                <a:latin typeface="Bell MT" panose="02020503060305020303" pitchFamily="18" charset="0"/>
                <a:ea typeface="Calibri" panose="020F0502020204030204" pitchFamily="34" charset="0"/>
                <a:cs typeface="Times New Roman" panose="02020603050405020304" pitchFamily="18" charset="0"/>
              </a:rPr>
              <a:t>incondicionado (EI</a:t>
            </a:r>
            <a:r>
              <a:rPr lang="es-MX" sz="1600" dirty="0" smtClean="0">
                <a:effectLst/>
                <a:latin typeface="Bell MT" panose="02020503060305020303" pitchFamily="18" charset="0"/>
                <a:ea typeface="Calibri" panose="020F0502020204030204" pitchFamily="34" charset="0"/>
                <a:cs typeface="Times New Roman" panose="02020603050405020304" pitchFamily="18" charset="0"/>
              </a:rPr>
              <a:t>): Es </a:t>
            </a:r>
            <a:r>
              <a:rPr lang="es-MX" sz="1600" dirty="0">
                <a:effectLst/>
                <a:latin typeface="Bell MT" panose="02020503060305020303" pitchFamily="18" charset="0"/>
                <a:ea typeface="Calibri" panose="020F0502020204030204" pitchFamily="34" charset="0"/>
                <a:cs typeface="Times New Roman" panose="02020603050405020304" pitchFamily="18" charset="0"/>
              </a:rPr>
              <a:t>cualquier estímulo con intensidad suficiente para producir una respuesta. No requiere experiencia por parte del organismo para producir la respuesta</a:t>
            </a:r>
            <a:r>
              <a:rPr lang="es-MX" sz="1600" dirty="0" smtClean="0">
                <a:effectLst/>
                <a:latin typeface="Bell MT" panose="02020503060305020303" pitchFamily="18" charset="0"/>
                <a:ea typeface="Calibri" panose="020F0502020204030204" pitchFamily="34" charset="0"/>
                <a:cs typeface="Times New Roman" panose="02020603050405020304" pitchFamily="18" charset="0"/>
              </a:rPr>
              <a:t>.</a:t>
            </a:r>
          </a:p>
          <a:p>
            <a:pPr marL="342900" lvl="0" indent="-342900" algn="just">
              <a:lnSpc>
                <a:spcPct val="150000"/>
              </a:lnSpc>
              <a:buFont typeface="+mj-lt"/>
              <a:buAutoNum type="alphaLcParenR"/>
            </a:pPr>
            <a:r>
              <a:rPr lang="es-MX" sz="1600" dirty="0" smtClean="0">
                <a:effectLst/>
                <a:latin typeface="Bell MT" panose="02020503060305020303" pitchFamily="18" charset="0"/>
                <a:ea typeface="Calibri" panose="020F0502020204030204" pitchFamily="34" charset="0"/>
                <a:cs typeface="Times New Roman" panose="02020603050405020304" pitchFamily="18" charset="0"/>
              </a:rPr>
              <a:t>Respuesta </a:t>
            </a:r>
            <a:r>
              <a:rPr lang="es-MX" sz="1600" dirty="0">
                <a:effectLst/>
                <a:latin typeface="Bell MT" panose="02020503060305020303" pitchFamily="18" charset="0"/>
                <a:ea typeface="Calibri" panose="020F0502020204030204" pitchFamily="34" charset="0"/>
                <a:cs typeface="Times New Roman" panose="02020603050405020304" pitchFamily="18" charset="0"/>
              </a:rPr>
              <a:t>incondicionada (RI): </a:t>
            </a:r>
            <a:r>
              <a:rPr lang="es-MX" sz="1600" dirty="0" smtClean="0">
                <a:latin typeface="Bell MT" panose="02020503060305020303" pitchFamily="18" charset="0"/>
                <a:ea typeface="Calibri" panose="020F0502020204030204" pitchFamily="34" charset="0"/>
                <a:cs typeface="Times New Roman" panose="02020603050405020304" pitchFamily="18" charset="0"/>
              </a:rPr>
              <a:t>Es</a:t>
            </a:r>
            <a:r>
              <a:rPr lang="es-MX" sz="1600" dirty="0" smtClean="0">
                <a:effectLst/>
                <a:latin typeface="Bell MT" panose="02020503060305020303" pitchFamily="18" charset="0"/>
                <a:ea typeface="Calibri" panose="020F0502020204030204" pitchFamily="34" charset="0"/>
                <a:cs typeface="Times New Roman" panose="02020603050405020304" pitchFamily="18" charset="0"/>
              </a:rPr>
              <a:t> </a:t>
            </a:r>
            <a:r>
              <a:rPr lang="es-MX" sz="1600" dirty="0">
                <a:effectLst/>
                <a:latin typeface="Bell MT" panose="02020503060305020303" pitchFamily="18" charset="0"/>
                <a:ea typeface="Calibri" panose="020F0502020204030204" pitchFamily="34" charset="0"/>
                <a:cs typeface="Times New Roman" panose="02020603050405020304" pitchFamily="18" charset="0"/>
              </a:rPr>
              <a:t>la respuesta desencadenada por el estímulo incondicionado.</a:t>
            </a:r>
            <a:endParaRPr lang="es-MX" sz="1400" dirty="0">
              <a:effectLst/>
              <a:latin typeface="Bell MT" panose="02020503060305020303"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es-MX" sz="1600" dirty="0" smtClean="0">
                <a:effectLst/>
                <a:latin typeface="Bell MT" panose="02020503060305020303" pitchFamily="18" charset="0"/>
                <a:ea typeface="Calibri" panose="020F0502020204030204" pitchFamily="34" charset="0"/>
                <a:cs typeface="Times New Roman" panose="02020603050405020304" pitchFamily="18" charset="0"/>
              </a:rPr>
              <a:t>Estímulo </a:t>
            </a:r>
            <a:r>
              <a:rPr lang="es-MX" sz="1600" dirty="0">
                <a:effectLst/>
                <a:latin typeface="Bell MT" panose="02020503060305020303" pitchFamily="18" charset="0"/>
                <a:ea typeface="Calibri" panose="020F0502020204030204" pitchFamily="34" charset="0"/>
                <a:cs typeface="Times New Roman" panose="02020603050405020304" pitchFamily="18" charset="0"/>
              </a:rPr>
              <a:t>neutro (EN): </a:t>
            </a:r>
            <a:r>
              <a:rPr lang="es-MX" sz="1600" dirty="0" smtClean="0">
                <a:effectLst/>
                <a:latin typeface="Bell MT" panose="02020503060305020303" pitchFamily="18" charset="0"/>
                <a:ea typeface="Calibri" panose="020F0502020204030204" pitchFamily="34" charset="0"/>
                <a:cs typeface="Times New Roman" panose="02020603050405020304" pitchFamily="18" charset="0"/>
              </a:rPr>
              <a:t>Estímulo </a:t>
            </a:r>
            <a:r>
              <a:rPr lang="es-MX" sz="1600" dirty="0">
                <a:effectLst/>
                <a:latin typeface="Bell MT" panose="02020503060305020303" pitchFamily="18" charset="0"/>
                <a:ea typeface="Calibri" panose="020F0502020204030204" pitchFamily="34" charset="0"/>
                <a:cs typeface="Times New Roman" panose="02020603050405020304" pitchFamily="18" charset="0"/>
              </a:rPr>
              <a:t>que no produce ningún efecto sobre la conducta o que no produce una respuesta.</a:t>
            </a:r>
            <a:endParaRPr lang="es-MX" sz="1400" dirty="0">
              <a:effectLst/>
              <a:latin typeface="Bell MT" panose="02020503060305020303"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es-MX" sz="1600" dirty="0" smtClean="0">
                <a:effectLst/>
                <a:latin typeface="Bell MT" panose="02020503060305020303" pitchFamily="18" charset="0"/>
                <a:ea typeface="Calibri" panose="020F0502020204030204" pitchFamily="34" charset="0"/>
                <a:cs typeface="Times New Roman" panose="02020603050405020304" pitchFamily="18" charset="0"/>
              </a:rPr>
              <a:t>Estímulo </a:t>
            </a:r>
            <a:r>
              <a:rPr lang="es-MX" sz="1600" dirty="0">
                <a:effectLst/>
                <a:latin typeface="Bell MT" panose="02020503060305020303" pitchFamily="18" charset="0"/>
                <a:ea typeface="Calibri" panose="020F0502020204030204" pitchFamily="34" charset="0"/>
                <a:cs typeface="Times New Roman" panose="02020603050405020304" pitchFamily="18" charset="0"/>
              </a:rPr>
              <a:t>condicionado (EC): </a:t>
            </a:r>
            <a:r>
              <a:rPr lang="es-MX" sz="1600" dirty="0" smtClean="0">
                <a:effectLst/>
                <a:latin typeface="Bell MT" panose="02020503060305020303" pitchFamily="18" charset="0"/>
                <a:ea typeface="Calibri" panose="020F0502020204030204" pitchFamily="34" charset="0"/>
                <a:cs typeface="Times New Roman" panose="02020603050405020304" pitchFamily="18" charset="0"/>
              </a:rPr>
              <a:t>Surge </a:t>
            </a:r>
            <a:r>
              <a:rPr lang="es-MX" sz="1600" dirty="0">
                <a:effectLst/>
                <a:latin typeface="Bell MT" panose="02020503060305020303" pitchFamily="18" charset="0"/>
                <a:ea typeface="Calibri" panose="020F0502020204030204" pitchFamily="34" charset="0"/>
                <a:cs typeface="Times New Roman" panose="02020603050405020304" pitchFamily="18" charset="0"/>
              </a:rPr>
              <a:t>de la repetida asociación entre el EI y el EN. Este estímulo adquiere las propiedades del EI para producir una respuesta similar a la RI, conocida como respuesta condicionada.</a:t>
            </a:r>
            <a:endParaRPr lang="es-MX" sz="1400" dirty="0">
              <a:effectLst/>
              <a:latin typeface="Bell MT" panose="02020503060305020303"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R"/>
            </a:pPr>
            <a:r>
              <a:rPr lang="es-MX" sz="1600" dirty="0">
                <a:effectLst/>
                <a:latin typeface="Bell MT" panose="02020503060305020303" pitchFamily="18" charset="0"/>
                <a:ea typeface="Calibri" panose="020F0502020204030204" pitchFamily="34" charset="0"/>
                <a:cs typeface="Times New Roman" panose="02020603050405020304" pitchFamily="18" charset="0"/>
              </a:rPr>
              <a:t>Respuesta condicionada (RC): </a:t>
            </a:r>
            <a:r>
              <a:rPr lang="es-MX" sz="1600" dirty="0" smtClean="0">
                <a:effectLst/>
                <a:latin typeface="Bell MT" panose="02020503060305020303" pitchFamily="18" charset="0"/>
                <a:ea typeface="Calibri" panose="020F0502020204030204" pitchFamily="34" charset="0"/>
                <a:cs typeface="Times New Roman" panose="02020603050405020304" pitchFamily="18" charset="0"/>
              </a:rPr>
              <a:t>Es </a:t>
            </a:r>
            <a:r>
              <a:rPr lang="es-MX" sz="1600" dirty="0">
                <a:effectLst/>
                <a:latin typeface="Bell MT" panose="02020503060305020303" pitchFamily="18" charset="0"/>
                <a:ea typeface="Calibri" panose="020F0502020204030204" pitchFamily="34" charset="0"/>
                <a:cs typeface="Times New Roman" panose="02020603050405020304" pitchFamily="18" charset="0"/>
              </a:rPr>
              <a:t>la respuesta provocada por el EC</a:t>
            </a:r>
            <a:endParaRPr lang="es-MX" sz="1400" dirty="0">
              <a:effectLst/>
              <a:latin typeface="Bell MT" panose="02020503060305020303" pitchFamily="18" charset="0"/>
              <a:ea typeface="Calibri" panose="020F0502020204030204" pitchFamily="34" charset="0"/>
              <a:cs typeface="Times New Roman" panose="02020603050405020304" pitchFamily="18" charset="0"/>
            </a:endParaRPr>
          </a:p>
        </p:txBody>
      </p:sp>
      <p:pic>
        <p:nvPicPr>
          <p:cNvPr id="2050" name="Picture 2" descr="PNG y SVG de manchas con fondo transparente para descargar">
            <a:extLst>
              <a:ext uri="{FF2B5EF4-FFF2-40B4-BE49-F238E27FC236}">
                <a16:creationId xmlns:a16="http://schemas.microsoft.com/office/drawing/2014/main" id="{D102495F-DF95-C2BA-910C-B80ECC896C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444831">
            <a:off x="-22123" y="-193676"/>
            <a:ext cx="1546794" cy="196160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PNG y SVG de manchas con fondo transparente para descargar">
            <a:extLst>
              <a:ext uri="{FF2B5EF4-FFF2-40B4-BE49-F238E27FC236}">
                <a16:creationId xmlns:a16="http://schemas.microsoft.com/office/drawing/2014/main" id="{817A8764-C062-F0A4-6C56-875301C1A9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7822347">
            <a:off x="9597293" y="4375052"/>
            <a:ext cx="2811585" cy="2811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0632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id="{B6A66845-459D-9C32-C1B8-194E7DC94074}"/>
              </a:ext>
            </a:extLst>
          </p:cNvPr>
          <p:cNvSpPr txBox="1"/>
          <p:nvPr/>
        </p:nvSpPr>
        <p:spPr>
          <a:xfrm>
            <a:off x="1313738" y="2147559"/>
            <a:ext cx="9519138" cy="2169825"/>
          </a:xfrm>
          <a:prstGeom prst="rect">
            <a:avLst/>
          </a:prstGeom>
          <a:noFill/>
        </p:spPr>
        <p:txBody>
          <a:bodyPr wrap="square">
            <a:spAutoFit/>
          </a:bodyPr>
          <a:lstStyle/>
          <a:p>
            <a:pPr algn="ctr">
              <a:lnSpc>
                <a:spcPct val="150000"/>
              </a:lnSpc>
            </a:pPr>
            <a:r>
              <a:rPr lang="es-MX" dirty="0" smtClean="0">
                <a:latin typeface="Bell MT" panose="02020503060305020303" pitchFamily="18" charset="0"/>
                <a:ea typeface="Calibri" panose="020F0502020204030204" pitchFamily="34" charset="0"/>
              </a:rPr>
              <a:t>Para Núñez, Morillas y Muñoz (2015), </a:t>
            </a:r>
            <a:r>
              <a:rPr lang="es-MX" dirty="0">
                <a:latin typeface="Bell MT" panose="02020503060305020303" pitchFamily="18" charset="0"/>
                <a:ea typeface="Calibri" panose="020F0502020204030204" pitchFamily="34" charset="0"/>
              </a:rPr>
              <a:t>e</a:t>
            </a:r>
            <a:r>
              <a:rPr lang="es-MX" sz="1800" dirty="0" smtClean="0">
                <a:effectLst/>
                <a:latin typeface="Bell MT" panose="02020503060305020303" pitchFamily="18" charset="0"/>
                <a:ea typeface="Calibri" panose="020F0502020204030204" pitchFamily="34" charset="0"/>
              </a:rPr>
              <a:t>l </a:t>
            </a:r>
            <a:r>
              <a:rPr lang="es-MX" sz="1800" b="1" i="1" dirty="0">
                <a:effectLst/>
                <a:latin typeface="Bell MT" panose="02020503060305020303" pitchFamily="18" charset="0"/>
                <a:ea typeface="Calibri" panose="020F0502020204030204" pitchFamily="34" charset="0"/>
              </a:rPr>
              <a:t>condicionamiento excitatorio </a:t>
            </a:r>
            <a:r>
              <a:rPr lang="es-MX" sz="1800" dirty="0">
                <a:effectLst/>
                <a:latin typeface="Bell MT" panose="02020503060305020303" pitchFamily="18" charset="0"/>
                <a:ea typeface="Calibri" panose="020F0502020204030204" pitchFamily="34" charset="0"/>
              </a:rPr>
              <a:t>ocurre cuando un estímulo condicionado produce una respuesta condicionada, similar a la respuesta incondicionada que provoca el estímulo incondicionado. En otras palabras, el condicionamiento excitatorio activa respuestas condicionadas en un organismo. Esta forma de condicionamiento es la más común, y también la más fácil de llevar a cabo.</a:t>
            </a:r>
            <a:r>
              <a:rPr lang="es-MX" dirty="0">
                <a:effectLst/>
                <a:latin typeface="Bell MT" panose="02020503060305020303" pitchFamily="18" charset="0"/>
              </a:rPr>
              <a:t> </a:t>
            </a:r>
            <a:endParaRPr lang="es-MX" dirty="0">
              <a:latin typeface="Bell MT" panose="02020503060305020303" pitchFamily="18" charset="0"/>
            </a:endParaRPr>
          </a:p>
        </p:txBody>
      </p:sp>
      <p:pic>
        <p:nvPicPr>
          <p:cNvPr id="9" name="Imagen 8">
            <a:extLst>
              <a:ext uri="{FF2B5EF4-FFF2-40B4-BE49-F238E27FC236}">
                <a16:creationId xmlns:a16="http://schemas.microsoft.com/office/drawing/2014/main" id="{13F58687-85C2-64E6-5EE9-620EC151D3AF}"/>
              </a:ext>
            </a:extLst>
          </p:cNvPr>
          <p:cNvPicPr>
            <a:picLocks noChangeAspect="1"/>
          </p:cNvPicPr>
          <p:nvPr/>
        </p:nvPicPr>
        <p:blipFill>
          <a:blip r:embed="rId2"/>
          <a:stretch>
            <a:fillRect/>
          </a:stretch>
        </p:blipFill>
        <p:spPr>
          <a:xfrm>
            <a:off x="0" y="0"/>
            <a:ext cx="2967110" cy="1978073"/>
          </a:xfrm>
          <a:prstGeom prst="rect">
            <a:avLst/>
          </a:prstGeom>
        </p:spPr>
      </p:pic>
      <p:pic>
        <p:nvPicPr>
          <p:cNvPr id="11" name="Imagen 10">
            <a:extLst>
              <a:ext uri="{FF2B5EF4-FFF2-40B4-BE49-F238E27FC236}">
                <a16:creationId xmlns:a16="http://schemas.microsoft.com/office/drawing/2014/main" id="{3163A623-54A0-886A-B9A6-8185E3C2D1D9}"/>
              </a:ext>
            </a:extLst>
          </p:cNvPr>
          <p:cNvPicPr>
            <a:picLocks noChangeAspect="1"/>
          </p:cNvPicPr>
          <p:nvPr/>
        </p:nvPicPr>
        <p:blipFill>
          <a:blip r:embed="rId2"/>
          <a:stretch>
            <a:fillRect/>
          </a:stretch>
        </p:blipFill>
        <p:spPr>
          <a:xfrm>
            <a:off x="9277058" y="4202330"/>
            <a:ext cx="3316403" cy="2210935"/>
          </a:xfrm>
          <a:prstGeom prst="rect">
            <a:avLst/>
          </a:prstGeom>
        </p:spPr>
      </p:pic>
      <p:pic>
        <p:nvPicPr>
          <p:cNvPr id="2" name="Imagen 1"/>
          <p:cNvPicPr>
            <a:picLocks noChangeAspect="1"/>
          </p:cNvPicPr>
          <p:nvPr/>
        </p:nvPicPr>
        <p:blipFill>
          <a:blip r:embed="rId3"/>
          <a:stretch>
            <a:fillRect/>
          </a:stretch>
        </p:blipFill>
        <p:spPr>
          <a:xfrm>
            <a:off x="4810941" y="4666706"/>
            <a:ext cx="2857500" cy="1600200"/>
          </a:xfrm>
          <a:prstGeom prst="rect">
            <a:avLst/>
          </a:prstGeom>
        </p:spPr>
      </p:pic>
    </p:spTree>
    <p:extLst>
      <p:ext uri="{BB962C8B-B14F-4D97-AF65-F5344CB8AC3E}">
        <p14:creationId xmlns:p14="http://schemas.microsoft.com/office/powerpoint/2010/main" val="3386202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FF9B7840-94BE-9CDC-8C43-2AB802556EE6}"/>
              </a:ext>
            </a:extLst>
          </p:cNvPr>
          <p:cNvPicPr>
            <a:picLocks noChangeAspect="1"/>
          </p:cNvPicPr>
          <p:nvPr/>
        </p:nvPicPr>
        <p:blipFill>
          <a:blip r:embed="rId2"/>
          <a:stretch>
            <a:fillRect/>
          </a:stretch>
        </p:blipFill>
        <p:spPr>
          <a:xfrm>
            <a:off x="10348823" y="1"/>
            <a:ext cx="2025747" cy="1350498"/>
          </a:xfrm>
          <a:prstGeom prst="rect">
            <a:avLst/>
          </a:prstGeom>
        </p:spPr>
      </p:pic>
      <p:pic>
        <p:nvPicPr>
          <p:cNvPr id="6" name="Imagen 5">
            <a:extLst>
              <a:ext uri="{FF2B5EF4-FFF2-40B4-BE49-F238E27FC236}">
                <a16:creationId xmlns:a16="http://schemas.microsoft.com/office/drawing/2014/main" id="{E684AC2C-D3CF-B99B-5800-5B888AD8786C}"/>
              </a:ext>
            </a:extLst>
          </p:cNvPr>
          <p:cNvPicPr>
            <a:picLocks noChangeAspect="1"/>
          </p:cNvPicPr>
          <p:nvPr/>
        </p:nvPicPr>
        <p:blipFill>
          <a:blip r:embed="rId2"/>
          <a:stretch>
            <a:fillRect/>
          </a:stretch>
        </p:blipFill>
        <p:spPr>
          <a:xfrm>
            <a:off x="0" y="1"/>
            <a:ext cx="2025747" cy="1350498"/>
          </a:xfrm>
          <a:prstGeom prst="rect">
            <a:avLst/>
          </a:prstGeom>
        </p:spPr>
      </p:pic>
      <p:sp>
        <p:nvSpPr>
          <p:cNvPr id="5" name="CuadroTexto 4">
            <a:extLst>
              <a:ext uri="{FF2B5EF4-FFF2-40B4-BE49-F238E27FC236}">
                <a16:creationId xmlns:a16="http://schemas.microsoft.com/office/drawing/2014/main" id="{D85E129C-066C-5977-56A6-58C65CAEDF25}"/>
              </a:ext>
            </a:extLst>
          </p:cNvPr>
          <p:cNvSpPr txBox="1"/>
          <p:nvPr/>
        </p:nvSpPr>
        <p:spPr>
          <a:xfrm>
            <a:off x="625658" y="1916221"/>
            <a:ext cx="10930597" cy="3416320"/>
          </a:xfrm>
          <a:prstGeom prst="rect">
            <a:avLst/>
          </a:prstGeom>
          <a:noFill/>
        </p:spPr>
        <p:txBody>
          <a:bodyPr wrap="square">
            <a:spAutoFit/>
          </a:bodyPr>
          <a:lstStyle/>
          <a:p>
            <a:pPr algn="just">
              <a:lnSpc>
                <a:spcPct val="150000"/>
              </a:lnSpc>
            </a:pPr>
            <a:r>
              <a:rPr lang="es-MX" dirty="0" smtClean="0">
                <a:latin typeface="Bell MT" panose="02020503060305020303" pitchFamily="18" charset="0"/>
                <a:ea typeface="Calibri" panose="020F0502020204030204" pitchFamily="34" charset="0"/>
                <a:cs typeface="Times New Roman" panose="02020603050405020304" pitchFamily="18" charset="0"/>
              </a:rPr>
              <a:t>Un ejemplo clásico del condicionamiento excitatorio es el</a:t>
            </a:r>
            <a:r>
              <a:rPr lang="es-MX" dirty="0" smtClean="0">
                <a:effectLst/>
                <a:latin typeface="Bell MT" panose="02020503060305020303" pitchFamily="18" charset="0"/>
                <a:ea typeface="Calibri" panose="020F0502020204030204" pitchFamily="34" charset="0"/>
                <a:cs typeface="Times New Roman" panose="02020603050405020304" pitchFamily="18" charset="0"/>
              </a:rPr>
              <a:t> experimento </a:t>
            </a:r>
            <a:r>
              <a:rPr lang="es-MX" dirty="0">
                <a:effectLst/>
                <a:latin typeface="Bell MT" panose="02020503060305020303" pitchFamily="18" charset="0"/>
                <a:ea typeface="Calibri" panose="020F0502020204030204" pitchFamily="34" charset="0"/>
                <a:cs typeface="Times New Roman" panose="02020603050405020304" pitchFamily="18" charset="0"/>
              </a:rPr>
              <a:t>de los perros de Pavlov, los cuales secretaban saliva con tan solo escuchar el sonido de una campana que se había asociado a la comida (EI). En un principio, la campana por si sola no era capaz de generar salivación en los perros, pero al presentarla junto con la comida, que sí generaba salivación, los perros empezaban a salivar con tan solo escuchar la campana, pues habían aprendido (se habían condicionado) que junto a ella venía el alimento. Así pues, en el condicionamiento excitatorio, la presentación de un estímulo condicionado activa la respuesta conductual y neuronal relacionada con el estímulo incondicionado, sin la presentación real de este último. Las respuestas condicionadas que se logran observar en un organismo tienen su fundamento en procesos relacionados con los estímulos </a:t>
            </a:r>
            <a:r>
              <a:rPr lang="es-MX" dirty="0" smtClean="0">
                <a:effectLst/>
                <a:latin typeface="Bell MT" panose="02020503060305020303" pitchFamily="18" charset="0"/>
                <a:ea typeface="Calibri" panose="020F0502020204030204" pitchFamily="34" charset="0"/>
                <a:cs typeface="Times New Roman" panose="02020603050405020304" pitchFamily="18" charset="0"/>
              </a:rPr>
              <a:t>incondicionados (</a:t>
            </a:r>
            <a:r>
              <a:rPr lang="es-MX" dirty="0" smtClean="0">
                <a:effectLst/>
                <a:latin typeface="Bell MT" panose="02020503060305020303" pitchFamily="18" charset="0"/>
                <a:ea typeface="Calibri" panose="020F0502020204030204" pitchFamily="34" charset="0"/>
                <a:cs typeface="Times New Roman" panose="02020603050405020304" pitchFamily="18" charset="0"/>
              </a:rPr>
              <a:t>Domjan</a:t>
            </a:r>
            <a:r>
              <a:rPr lang="es-MX" dirty="0" smtClean="0">
                <a:effectLst/>
                <a:latin typeface="Bell MT" panose="02020503060305020303" pitchFamily="18" charset="0"/>
                <a:ea typeface="Calibri" panose="020F0502020204030204" pitchFamily="34" charset="0"/>
                <a:cs typeface="Times New Roman" panose="02020603050405020304" pitchFamily="18" charset="0"/>
              </a:rPr>
              <a:t>, 2010).</a:t>
            </a:r>
            <a:endParaRPr lang="es-MX" sz="1600" dirty="0">
              <a:effectLst/>
              <a:latin typeface="Bell MT" panose="02020503060305020303" pitchFamily="18" charset="0"/>
              <a:ea typeface="Calibri" panose="020F0502020204030204" pitchFamily="34" charset="0"/>
              <a:cs typeface="Times New Roman" panose="02020603050405020304" pitchFamily="18" charset="0"/>
            </a:endParaRPr>
          </a:p>
        </p:txBody>
      </p:sp>
      <p:pic>
        <p:nvPicPr>
          <p:cNvPr id="7" name="Imagen 6">
            <a:extLst>
              <a:ext uri="{FF2B5EF4-FFF2-40B4-BE49-F238E27FC236}">
                <a16:creationId xmlns:a16="http://schemas.microsoft.com/office/drawing/2014/main" id="{8204EDC9-9249-FC71-3963-D7FE7832232A}"/>
              </a:ext>
            </a:extLst>
          </p:cNvPr>
          <p:cNvPicPr>
            <a:picLocks noChangeAspect="1"/>
          </p:cNvPicPr>
          <p:nvPr/>
        </p:nvPicPr>
        <p:blipFill>
          <a:blip r:embed="rId2"/>
          <a:stretch>
            <a:fillRect/>
          </a:stretch>
        </p:blipFill>
        <p:spPr>
          <a:xfrm>
            <a:off x="-387216" y="5080642"/>
            <a:ext cx="2025747" cy="1350498"/>
          </a:xfrm>
          <a:prstGeom prst="rect">
            <a:avLst/>
          </a:prstGeom>
        </p:spPr>
      </p:pic>
      <p:pic>
        <p:nvPicPr>
          <p:cNvPr id="9" name="Imagen 8">
            <a:extLst>
              <a:ext uri="{FF2B5EF4-FFF2-40B4-BE49-F238E27FC236}">
                <a16:creationId xmlns:a16="http://schemas.microsoft.com/office/drawing/2014/main" id="{B75ADF24-3EDB-8406-F2F0-8BEA1E161F4D}"/>
              </a:ext>
            </a:extLst>
          </p:cNvPr>
          <p:cNvPicPr>
            <a:picLocks noChangeAspect="1"/>
          </p:cNvPicPr>
          <p:nvPr/>
        </p:nvPicPr>
        <p:blipFill>
          <a:blip r:embed="rId2"/>
          <a:stretch>
            <a:fillRect/>
          </a:stretch>
        </p:blipFill>
        <p:spPr>
          <a:xfrm>
            <a:off x="10348823" y="5032920"/>
            <a:ext cx="2025747" cy="1350498"/>
          </a:xfrm>
          <a:prstGeom prst="rect">
            <a:avLst/>
          </a:prstGeom>
        </p:spPr>
      </p:pic>
      <p:pic>
        <p:nvPicPr>
          <p:cNvPr id="2" name="Imagen 1"/>
          <p:cNvPicPr>
            <a:picLocks noChangeAspect="1"/>
          </p:cNvPicPr>
          <p:nvPr/>
        </p:nvPicPr>
        <p:blipFill>
          <a:blip r:embed="rId3"/>
          <a:stretch>
            <a:fillRect/>
          </a:stretch>
        </p:blipFill>
        <p:spPr>
          <a:xfrm>
            <a:off x="5035313" y="5460847"/>
            <a:ext cx="2504803" cy="1252402"/>
          </a:xfrm>
          <a:prstGeom prst="rect">
            <a:avLst/>
          </a:prstGeom>
        </p:spPr>
      </p:pic>
      <p:sp>
        <p:nvSpPr>
          <p:cNvPr id="3" name="Rectángulo 2"/>
          <p:cNvSpPr/>
          <p:nvPr/>
        </p:nvSpPr>
        <p:spPr>
          <a:xfrm>
            <a:off x="1879072" y="432359"/>
            <a:ext cx="8817287" cy="1200329"/>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s-ES" sz="3600" b="1" cap="none" spc="0" dirty="0" smtClean="0">
                <a:ln/>
                <a:solidFill>
                  <a:schemeClr val="accent3"/>
                </a:solidFill>
                <a:effectLst/>
              </a:rPr>
              <a:t>EJEMPLO DEL CONDICIONAMIENTO</a:t>
            </a:r>
          </a:p>
          <a:p>
            <a:pPr algn="ctr"/>
            <a:r>
              <a:rPr lang="es-ES" sz="3600" b="1" dirty="0" smtClean="0">
                <a:ln/>
                <a:solidFill>
                  <a:schemeClr val="accent3"/>
                </a:solidFill>
              </a:rPr>
              <a:t>EXCITATORIO</a:t>
            </a:r>
            <a:endParaRPr lang="es-ES" sz="3600" b="1" cap="none" spc="0" dirty="0">
              <a:ln/>
              <a:solidFill>
                <a:schemeClr val="accent3"/>
              </a:solidFill>
              <a:effectLst/>
            </a:endParaRPr>
          </a:p>
        </p:txBody>
      </p:sp>
    </p:spTree>
    <p:extLst>
      <p:ext uri="{BB962C8B-B14F-4D97-AF65-F5344CB8AC3E}">
        <p14:creationId xmlns:p14="http://schemas.microsoft.com/office/powerpoint/2010/main" val="3442923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4DB7319B-1723-C3D7-0672-76DB6241CC20}"/>
              </a:ext>
            </a:extLst>
          </p:cNvPr>
          <p:cNvSpPr txBox="1"/>
          <p:nvPr/>
        </p:nvSpPr>
        <p:spPr>
          <a:xfrm>
            <a:off x="1124228" y="1494590"/>
            <a:ext cx="10230928" cy="3785652"/>
          </a:xfrm>
          <a:prstGeom prst="rect">
            <a:avLst/>
          </a:prstGeom>
          <a:noFill/>
        </p:spPr>
        <p:txBody>
          <a:bodyPr wrap="square">
            <a:spAutoFit/>
          </a:bodyPr>
          <a:lstStyle/>
          <a:p>
            <a:pPr algn="just">
              <a:lnSpc>
                <a:spcPct val="150000"/>
              </a:lnSpc>
            </a:pPr>
            <a:endParaRPr lang="es-MX" sz="2000" dirty="0" smtClean="0">
              <a:effectLst/>
              <a:latin typeface="Bell MT" panose="02020503060305020303" pitchFamily="18" charset="0"/>
              <a:ea typeface="Calibri" panose="020F0502020204030204" pitchFamily="34" charset="0"/>
              <a:cs typeface="Times New Roman" panose="02020603050405020304" pitchFamily="18" charset="0"/>
            </a:endParaRPr>
          </a:p>
          <a:p>
            <a:pPr algn="ctr">
              <a:lnSpc>
                <a:spcPct val="150000"/>
              </a:lnSpc>
            </a:pPr>
            <a:r>
              <a:rPr lang="es-MX" sz="2000" dirty="0" smtClean="0">
                <a:effectLst/>
                <a:latin typeface="Bell MT" panose="02020503060305020303" pitchFamily="18" charset="0"/>
                <a:ea typeface="Calibri" panose="020F0502020204030204" pitchFamily="34" charset="0"/>
                <a:cs typeface="Times New Roman" panose="02020603050405020304" pitchFamily="18" charset="0"/>
              </a:rPr>
              <a:t>En </a:t>
            </a:r>
            <a:r>
              <a:rPr lang="es-MX" sz="2000" dirty="0">
                <a:effectLst/>
                <a:latin typeface="Bell MT" panose="02020503060305020303" pitchFamily="18" charset="0"/>
                <a:ea typeface="Calibri" panose="020F0502020204030204" pitchFamily="34" charset="0"/>
                <a:cs typeface="Times New Roman" panose="02020603050405020304" pitchFamily="18" charset="0"/>
              </a:rPr>
              <a:t>el condicionamiento excitatorio se aprende que al estímulo condicionado le sigue el incondicionado y, en virtud de ello, provoca una respuesta </a:t>
            </a:r>
            <a:r>
              <a:rPr lang="es-MX" sz="2000" dirty="0" smtClean="0">
                <a:effectLst/>
                <a:latin typeface="Bell MT" panose="02020503060305020303" pitchFamily="18" charset="0"/>
                <a:ea typeface="Calibri" panose="020F0502020204030204" pitchFamily="34" charset="0"/>
                <a:cs typeface="Times New Roman" panose="02020603050405020304" pitchFamily="18" charset="0"/>
              </a:rPr>
              <a:t>condicionada</a:t>
            </a:r>
            <a:r>
              <a:rPr lang="es-MX" sz="2000" dirty="0">
                <a:latin typeface="Bell MT" panose="02020503060305020303" pitchFamily="18" charset="0"/>
                <a:ea typeface="Calibri" panose="020F0502020204030204" pitchFamily="34" charset="0"/>
                <a:cs typeface="Times New Roman" panose="02020603050405020304" pitchFamily="18" charset="0"/>
              </a:rPr>
              <a:t> </a:t>
            </a:r>
            <a:r>
              <a:rPr lang="es-MX" sz="2000" dirty="0" smtClean="0">
                <a:latin typeface="Bell MT" panose="02020503060305020303" pitchFamily="18" charset="0"/>
                <a:ea typeface="Calibri" panose="020F0502020204030204" pitchFamily="34" charset="0"/>
                <a:cs typeface="Times New Roman" panose="02020603050405020304" pitchFamily="18" charset="0"/>
              </a:rPr>
              <a:t>(Núñez, et. al, 2015).</a:t>
            </a:r>
            <a:endParaRPr lang="es-MX" sz="2000" dirty="0" smtClean="0">
              <a:effectLst/>
              <a:latin typeface="Bell MT" panose="02020503060305020303" pitchFamily="18" charset="0"/>
              <a:ea typeface="Calibri" panose="020F0502020204030204" pitchFamily="34" charset="0"/>
              <a:cs typeface="Times New Roman" panose="02020603050405020304" pitchFamily="18" charset="0"/>
            </a:endParaRPr>
          </a:p>
          <a:p>
            <a:pPr algn="ctr">
              <a:lnSpc>
                <a:spcPct val="150000"/>
              </a:lnSpc>
            </a:pPr>
            <a:r>
              <a:rPr lang="es-MX" sz="2000" dirty="0">
                <a:effectLst/>
                <a:latin typeface="Bell MT" panose="02020503060305020303" pitchFamily="18" charset="0"/>
                <a:ea typeface="Calibri" panose="020F0502020204030204" pitchFamily="34" charset="0"/>
                <a:cs typeface="Times New Roman" panose="02020603050405020304" pitchFamily="18" charset="0"/>
              </a:rPr>
              <a:t> </a:t>
            </a:r>
            <a:r>
              <a:rPr lang="es-MX" sz="2000" dirty="0" smtClean="0">
                <a:latin typeface="Bell MT" panose="02020503060305020303" pitchFamily="18" charset="0"/>
                <a:ea typeface="Calibri" panose="020F0502020204030204" pitchFamily="34" charset="0"/>
              </a:rPr>
              <a:t>El </a:t>
            </a:r>
            <a:r>
              <a:rPr lang="es-MX" sz="2000" dirty="0" smtClean="0">
                <a:effectLst/>
                <a:latin typeface="Bell MT" panose="02020503060305020303" pitchFamily="18" charset="0"/>
                <a:ea typeface="Calibri" panose="020F0502020204030204" pitchFamily="34" charset="0"/>
              </a:rPr>
              <a:t>condicionamiento </a:t>
            </a:r>
            <a:r>
              <a:rPr lang="es-MX" sz="2000" dirty="0">
                <a:effectLst/>
                <a:latin typeface="Bell MT" panose="02020503060305020303" pitchFamily="18" charset="0"/>
                <a:ea typeface="Calibri" panose="020F0502020204030204" pitchFamily="34" charset="0"/>
              </a:rPr>
              <a:t>excitatorio se produce en el momento en que un estímulo condicionado provoca una respuesta condicionada, semejante a la respuesta incondicionada que provoca el estímulo incondicionado. Lo que es lo mismo, el condicionamiento excitatorio es capaz de activar respuestas condicionadas en un organismo, por lo que este sería el tipo de condicionamiento más común y también el más sencillo de </a:t>
            </a:r>
            <a:r>
              <a:rPr lang="es-MX" sz="2000" dirty="0" smtClean="0">
                <a:effectLst/>
                <a:latin typeface="Bell MT" panose="02020503060305020303" pitchFamily="18" charset="0"/>
                <a:ea typeface="Calibri" panose="020F0502020204030204" pitchFamily="34" charset="0"/>
              </a:rPr>
              <a:t>aplicar</a:t>
            </a:r>
            <a:r>
              <a:rPr lang="es-MX" sz="2000" dirty="0">
                <a:latin typeface="Bell MT" panose="02020503060305020303" pitchFamily="18" charset="0"/>
              </a:rPr>
              <a:t>.</a:t>
            </a:r>
          </a:p>
        </p:txBody>
      </p:sp>
      <p:pic>
        <p:nvPicPr>
          <p:cNvPr id="6146" name="Picture 2" descr="CONDICIONAMIENTO ENCUBIERTO: qué es, técnicas y ejemplos">
            <a:extLst>
              <a:ext uri="{FF2B5EF4-FFF2-40B4-BE49-F238E27FC236}">
                <a16:creationId xmlns:a16="http://schemas.microsoft.com/office/drawing/2014/main" id="{0A1B4D15-14DF-06BB-987C-759E6C6377E9}"/>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9447547" y="5956663"/>
            <a:ext cx="1628769" cy="1085846"/>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n 1"/>
          <p:cNvPicPr>
            <a:picLocks noChangeAspect="1"/>
          </p:cNvPicPr>
          <p:nvPr/>
        </p:nvPicPr>
        <p:blipFill>
          <a:blip r:embed="rId3"/>
          <a:stretch>
            <a:fillRect/>
          </a:stretch>
        </p:blipFill>
        <p:spPr>
          <a:xfrm>
            <a:off x="4719502" y="155645"/>
            <a:ext cx="2857500" cy="1428750"/>
          </a:xfrm>
          <a:prstGeom prst="rect">
            <a:avLst/>
          </a:prstGeom>
        </p:spPr>
      </p:pic>
    </p:spTree>
    <p:extLst>
      <p:ext uri="{BB962C8B-B14F-4D97-AF65-F5344CB8AC3E}">
        <p14:creationId xmlns:p14="http://schemas.microsoft.com/office/powerpoint/2010/main" val="595433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69D32B05-FB24-A5B6-1327-D799F70D9F0E}"/>
              </a:ext>
            </a:extLst>
          </p:cNvPr>
          <p:cNvSpPr txBox="1"/>
          <p:nvPr/>
        </p:nvSpPr>
        <p:spPr>
          <a:xfrm>
            <a:off x="1238753" y="1103906"/>
            <a:ext cx="9454551" cy="4370427"/>
          </a:xfrm>
          <a:prstGeom prst="rect">
            <a:avLst/>
          </a:prstGeom>
          <a:noFill/>
        </p:spPr>
        <p:txBody>
          <a:bodyPr wrap="square">
            <a:spAutoFit/>
          </a:bodyPr>
          <a:lstStyle/>
          <a:p>
            <a:endParaRPr lang="es-MX" sz="1800" dirty="0">
              <a:latin typeface="Arial" panose="020B0604020202020204" pitchFamily="34" charset="0"/>
              <a:ea typeface="Times New Roman" panose="02020603050405020304" pitchFamily="18" charset="0"/>
              <a:cs typeface="Times New Roman" panose="02020603050405020304" pitchFamily="18" charset="0"/>
            </a:endParaRPr>
          </a:p>
          <a:p>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s-MX"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Bibliografía</a:t>
            </a:r>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p>
          <a:p>
            <a:endParaRPr lang="es-MX" sz="2000"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s-MX"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Domjan</a:t>
            </a:r>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M. (2010). </a:t>
            </a:r>
            <a:r>
              <a:rPr lang="es-MX" sz="20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Principios de aprendizaje y conducta</a:t>
            </a:r>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s-MX"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.Cengage </a:t>
            </a:r>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Learning</a:t>
            </a:r>
            <a:r>
              <a:rPr lang="es-MX"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p>
          <a:p>
            <a:endParaRPr lang="es-MX" sz="2000" dirty="0" smtClean="0">
              <a:latin typeface="Calibri" panose="020F0502020204030204" pitchFamily="34" charset="0"/>
              <a:ea typeface="Calibri" panose="020F0502020204030204" pitchFamily="34" charset="0"/>
              <a:cs typeface="Times New Roman" panose="02020603050405020304" pitchFamily="18" charset="0"/>
              <a:hlinkClick r:id="rId2"/>
            </a:endParaRPr>
          </a:p>
          <a:p>
            <a:r>
              <a:rPr lang="es-MX" sz="2000" dirty="0" smtClean="0">
                <a:latin typeface="Calibri" panose="020F0502020204030204" pitchFamily="34" charset="0"/>
                <a:ea typeface="Calibri" panose="020F0502020204030204" pitchFamily="34" charset="0"/>
                <a:cs typeface="Times New Roman" panose="02020603050405020304" pitchFamily="18" charset="0"/>
                <a:hlinkClick r:id="rId2"/>
              </a:rPr>
              <a:t>http</a:t>
            </a:r>
            <a:r>
              <a:rPr lang="es-MX" sz="2000" dirty="0">
                <a:latin typeface="Calibri" panose="020F0502020204030204" pitchFamily="34" charset="0"/>
                <a:ea typeface="Calibri" panose="020F0502020204030204" pitchFamily="34" charset="0"/>
                <a:cs typeface="Times New Roman" panose="02020603050405020304" pitchFamily="18" charset="0"/>
                <a:hlinkClick r:id="rId2"/>
              </a:rPr>
              <a:t>://aulavirtual.iberoamericana.edu.co/recursosel/documentos_para-descarga/Principios%20de%20aprendizaje%20y%20conducta%20-%20Domjan%209th.pdf</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s-MX"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Núñez</a:t>
            </a:r>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M., Morillas, A., &amp; Muñoz, D. (2015). Principios de condicionamiento </a:t>
            </a:r>
            <a:r>
              <a:rPr lang="es-MX" sz="20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Clasico</a:t>
            </a:r>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de Pavlov en la estrategia creativa publicitaria. </a:t>
            </a:r>
            <a:r>
              <a:rPr lang="es-MX" sz="20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Opcion</a:t>
            </a:r>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s-MX" sz="20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31</a:t>
            </a:r>
            <a:r>
              <a:rPr lang="es-MX"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 </a:t>
            </a:r>
            <a:r>
              <a:rPr lang="es-MX" sz="20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820-825</a:t>
            </a:r>
          </a:p>
          <a:p>
            <a:endParaRPr lang="es-MX" sz="20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r>
              <a:rPr lang="es-MX" sz="2000" dirty="0">
                <a:latin typeface="Calibri" panose="020F0502020204030204" pitchFamily="34" charset="0"/>
                <a:ea typeface="Calibri" panose="020F0502020204030204" pitchFamily="34" charset="0"/>
                <a:cs typeface="Times New Roman" panose="02020603050405020304" pitchFamily="18" charset="0"/>
                <a:hlinkClick r:id="rId3"/>
              </a:rPr>
              <a:t>https://</a:t>
            </a:r>
            <a:r>
              <a:rPr lang="es-MX" sz="2000" dirty="0" smtClean="0">
                <a:latin typeface="Calibri" panose="020F0502020204030204" pitchFamily="34" charset="0"/>
                <a:ea typeface="Calibri" panose="020F0502020204030204" pitchFamily="34" charset="0"/>
                <a:cs typeface="Times New Roman" panose="02020603050405020304" pitchFamily="18" charset="0"/>
                <a:hlinkClick r:id="rId3"/>
              </a:rPr>
              <a:t>www.redalyc.org/pdf/310/31045568044.pdf</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4118621"/>
      </p:ext>
    </p:extLst>
  </p:cSld>
  <p:clrMapOvr>
    <a:masterClrMapping/>
  </p:clrMapOvr>
</p:sld>
</file>

<file path=ppt/theme/theme1.xml><?xml version="1.0" encoding="utf-8"?>
<a:theme xmlns:a="http://schemas.openxmlformats.org/drawingml/2006/main" name="Galerí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Galería</Template>
  <TotalTime>106</TotalTime>
  <Words>362</Words>
  <Application>Microsoft Office PowerPoint</Application>
  <PresentationFormat>Panorámica</PresentationFormat>
  <Paragraphs>29</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Bell MT</vt:lpstr>
      <vt:lpstr>Calibri</vt:lpstr>
      <vt:lpstr>Gill Sans MT</vt:lpstr>
      <vt:lpstr>Times New Roman</vt:lpstr>
      <vt:lpstr>Galería</vt:lpstr>
      <vt:lpstr>CONDICIONAMIENTO EXCITATORIO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CONDICIONAMIENTO EXCITATORIO</dc:title>
  <dc:creator>Microsoft Office User</dc:creator>
  <cp:lastModifiedBy>Less</cp:lastModifiedBy>
  <cp:revision>7</cp:revision>
  <dcterms:created xsi:type="dcterms:W3CDTF">2022-06-12T15:32:17Z</dcterms:created>
  <dcterms:modified xsi:type="dcterms:W3CDTF">2022-11-06T20:20:54Z</dcterms:modified>
</cp:coreProperties>
</file>