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6" r:id="rId8"/>
    <p:sldId id="270" r:id="rId9"/>
    <p:sldId id="271" r:id="rId10"/>
    <p:sldId id="269" r:id="rId11"/>
    <p:sldId id="268" r:id="rId12"/>
    <p:sldId id="25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dirty="0"/>
              <a:t>Recolección de los datos cuantitativos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70410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DB3B54-7BED-40D1-9F10-8695CC7B9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Recomendaciones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179D4B-74D6-45B2-9932-BEC073D60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/>
              <a:t>De acuerdo con De acuerdo con Sampieri, Collado y Lucio (2014) recolectar los datos implica elaborar un plan detallado de procedimientos que nos conduzcan a reunir datos con un propósito específico. Este plan incluye determinar:</a:t>
            </a:r>
          </a:p>
          <a:p>
            <a:pPr>
              <a:buFont typeface="+mj-lt"/>
              <a:buAutoNum type="alphaLcPeriod"/>
            </a:pPr>
            <a:r>
              <a:rPr lang="es-MX" dirty="0"/>
              <a:t>¿Cuáles son las fuentes de las que se obtendrán los datos? Es decir, los datos van a ser proporcionados por personas, se producirán de observaciones y registros o se encuentran en documentos, archivos, bases de datos, etcétera.</a:t>
            </a:r>
          </a:p>
          <a:p>
            <a:pPr>
              <a:buFont typeface="+mj-lt"/>
              <a:buAutoNum type="alphaLcPeriod"/>
            </a:pPr>
            <a:r>
              <a:rPr lang="es-MX" dirty="0"/>
              <a:t>¿En dónde se localizan tales fuentes? Regularmente en la muestra seleccionada, pero es indispensable definir con precisión.</a:t>
            </a:r>
          </a:p>
          <a:p>
            <a:pPr>
              <a:buFont typeface="+mj-lt"/>
              <a:buAutoNum type="alphaLcPeriod"/>
            </a:pPr>
            <a:r>
              <a:rPr lang="es-MX" dirty="0"/>
              <a:t>¿A través de qué medio o método vamos a recolectar los datos? Esta fase implica elegir uno o varios medios y definir los procedimientos que utilizaremos en la recolección de los datos. El método o métodos deben ser confiables, válidos y “objetivos”.</a:t>
            </a:r>
          </a:p>
          <a:p>
            <a:pPr>
              <a:buFont typeface="+mj-lt"/>
              <a:buAutoNum type="alphaLcPeriod"/>
            </a:pPr>
            <a:r>
              <a:rPr lang="es-MX" dirty="0"/>
              <a:t>Una vez recolectados, ¿de qué forma vamos a prepararlos para que puedan analizarse y respondamos al planteamiento del problema?</a:t>
            </a:r>
          </a:p>
        </p:txBody>
      </p:sp>
    </p:spTree>
    <p:extLst>
      <p:ext uri="{BB962C8B-B14F-4D97-AF65-F5344CB8AC3E}">
        <p14:creationId xmlns:p14="http://schemas.microsoft.com/office/powerpoint/2010/main" val="42393691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E7C0B6-CE21-4852-8004-C1F7BB9E6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D74DBE-E8D6-4976-9FA7-BAFB9ADD0A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De acuerdo con </a:t>
            </a:r>
            <a:r>
              <a:rPr lang="es-ES" dirty="0"/>
              <a:t>Cid, Méndez &amp; Sandoval (2011) </a:t>
            </a:r>
            <a:r>
              <a:rPr lang="es-MX" dirty="0"/>
              <a:t>no es suficiente contar con instrumentos bien elaborados, seleccionar las técnicas idóneas y tener claro los sujetos que se deben investigar para garantizar que los resultados de la investigación sean confiables, y que muestren lo que ocurre realmente con relación al fenómeno que se estudia.</a:t>
            </a:r>
          </a:p>
          <a:p>
            <a:r>
              <a:rPr lang="es-MX" dirty="0"/>
              <a:t>Es importante que las personas responsables de recopilar la información, es decir, de aplicar los instrumentos que se han diseñado, realicen un trabajo eficiente y exhaustivo. </a:t>
            </a:r>
          </a:p>
        </p:txBody>
      </p:sp>
    </p:spTree>
    <p:extLst>
      <p:ext uri="{BB962C8B-B14F-4D97-AF65-F5344CB8AC3E}">
        <p14:creationId xmlns:p14="http://schemas.microsoft.com/office/powerpoint/2010/main" val="2047035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Cid, A., Méndez, R. &amp; Sandoval, F. (2011). Investigación : fundamentos y metodología. Naucalpan de Juárez, Edo. de Méx: Pearson Educación de México Prentice Hall.</a:t>
            </a:r>
          </a:p>
          <a:p>
            <a:r>
              <a:rPr lang="es-ES" dirty="0"/>
              <a:t>Sampieri, R., Fernández, C., &amp; Baptista, P. (2006). Recolección de los datos cuantitativos. En Metodología de la investigación(273-385). México: McGraw Hill.</a:t>
            </a:r>
          </a:p>
          <a:p>
            <a:r>
              <a:rPr lang="es-MX" dirty="0"/>
              <a:t>Sampieri, R., Collado, C. &amp; Lucio, P. (2014). Metodología de la investigación. México, D.F: McGraw-Hill </a:t>
            </a:r>
            <a:r>
              <a:rPr lang="es-MX" dirty="0" err="1"/>
              <a:t>Education</a:t>
            </a:r>
            <a:r>
              <a:rPr lang="es-ES" dirty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92705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62492" y="1605280"/>
            <a:ext cx="8915400" cy="3777622"/>
          </a:xfrm>
        </p:spPr>
        <p:txBody>
          <a:bodyPr/>
          <a:lstStyle/>
          <a:p>
            <a:r>
              <a:rPr lang="es-MX" dirty="0"/>
              <a:t>La recolección de datos cuantitativos se realiza mediante instrumentos de medición</a:t>
            </a:r>
          </a:p>
          <a:p>
            <a:r>
              <a:rPr lang="es-MX" dirty="0"/>
              <a:t>En la investigación disponemos de diversos tipos de instrumentos para medir las variables de interés y en algunos casos llegan a combinarse varias técnicas de recolección de los datos para una mejor obtención de resultados. Entre ellos están:</a:t>
            </a:r>
          </a:p>
          <a:p>
            <a:r>
              <a:rPr lang="es-MX" dirty="0"/>
              <a:t>Cuestionarios</a:t>
            </a:r>
          </a:p>
          <a:p>
            <a:r>
              <a:rPr lang="es-MX" dirty="0"/>
              <a:t>Escala Likert</a:t>
            </a:r>
          </a:p>
          <a:p>
            <a:r>
              <a:rPr lang="es-MX" dirty="0"/>
              <a:t>Observación cuantitativa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30797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Cuestionarios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584960"/>
            <a:ext cx="8915400" cy="3777622"/>
          </a:xfrm>
        </p:spPr>
        <p:txBody>
          <a:bodyPr>
            <a:normAutofit lnSpcReduction="10000"/>
          </a:bodyPr>
          <a:lstStyle/>
          <a:p>
            <a:r>
              <a:rPr lang="es-MX" sz="2000" dirty="0"/>
              <a:t>Un cuestionario consiste en un conjunto de preguntas respecto de una o mas variables a medir.</a:t>
            </a:r>
          </a:p>
          <a:p>
            <a:r>
              <a:rPr lang="es-MX" sz="2000" dirty="0"/>
              <a:t>El contenido de las preguntas de un cuestionario es tan variado como los aspectos que mide. Básicamente se consideran dos tipos de preguntas:</a:t>
            </a:r>
          </a:p>
          <a:p>
            <a:r>
              <a:rPr lang="es-MX" sz="2000" dirty="0"/>
              <a:t>Cerradas – contiene categorías y opciones de respuesta que han sido previamente delimitadas. Es decir, se presentan a los participantes las posibilidades de respuesta. Pueden incluir dos o varias opciones de respuestas</a:t>
            </a:r>
          </a:p>
          <a:p>
            <a:r>
              <a:rPr lang="es-MX" sz="2000" dirty="0"/>
              <a:t>Abiertas – no delimitan de antemano las alternativas de respuesta, por lo cual el numero de categorías de respuesta es muy elevado</a:t>
            </a:r>
          </a:p>
        </p:txBody>
      </p:sp>
    </p:spTree>
    <p:extLst>
      <p:ext uri="{BB962C8B-B14F-4D97-AF65-F5344CB8AC3E}">
        <p14:creationId xmlns:p14="http://schemas.microsoft.com/office/powerpoint/2010/main" val="2009925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Escala Likert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Consiste en un conjunto de ítems presentados en forma de afirmaciones o juicios, ante los cuales se pide la reacción de los participantes. Es decir, se presenta cada afirmación y se solicita al sujeto que externe su reacción eligiendo uno de los cinco puntos o categorías de la escala.  A cada punto se le asigna un valor numérico. Así, el participante obtiene una puntuación respecto de la afirmación y al final su puntuación total, sumando las puntuaciones obtenidas en relación con todas las afirmaciones.</a:t>
            </a:r>
          </a:p>
        </p:txBody>
      </p:sp>
    </p:spTree>
    <p:extLst>
      <p:ext uri="{BB962C8B-B14F-4D97-AF65-F5344CB8AC3E}">
        <p14:creationId xmlns:p14="http://schemas.microsoft.com/office/powerpoint/2010/main" val="2092664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6025" y="406400"/>
            <a:ext cx="10044269" cy="606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632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750" y="1802923"/>
            <a:ext cx="11350490" cy="320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552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3966" y="1264555"/>
            <a:ext cx="10426570" cy="4814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995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1E2A89-2C22-414B-8B30-1B6EDE896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Requisitos que tiene que tener un instrumento de medición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FBFB4E-2493-43F8-AA7E-4E637B32D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Toda medición o instrumento de recolección de datos debe reunir tres requisitos esenciales: confiabilidad, validez y objetividad</a:t>
            </a:r>
          </a:p>
          <a:p>
            <a:r>
              <a:rPr lang="es-MX" dirty="0"/>
              <a:t>Confiabilidad: Grado en que un instrumento produce resultados consistentes y coherentes.</a:t>
            </a:r>
          </a:p>
          <a:p>
            <a:r>
              <a:rPr lang="es-MX" dirty="0"/>
              <a:t>Validez: Grado en que un instrumento en verdad mide la variable que se busca medir.</a:t>
            </a:r>
          </a:p>
          <a:p>
            <a:r>
              <a:rPr lang="es-MX" dirty="0"/>
              <a:t>Objetividad: Grado en que el instrumento es o no permeable a la influencia de los sesgos y tendencias de los investigadores que lo administran, califican e interpretan.</a:t>
            </a:r>
          </a:p>
        </p:txBody>
      </p:sp>
    </p:spTree>
    <p:extLst>
      <p:ext uri="{BB962C8B-B14F-4D97-AF65-F5344CB8AC3E}">
        <p14:creationId xmlns:p14="http://schemas.microsoft.com/office/powerpoint/2010/main" val="3917949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C0CAF5-C124-43DA-B75A-DDCF7F920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1FD19D-DBB8-48C5-8388-CD8821F54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Por su lado la validez se divide en diferentes tipos</a:t>
            </a:r>
          </a:p>
          <a:p>
            <a:r>
              <a:rPr lang="es-MX" dirty="0"/>
              <a:t>Validez de contenido: Grado en que un instrumento refleja un dominio específico de contenido de lo que se mide.</a:t>
            </a:r>
          </a:p>
          <a:p>
            <a:r>
              <a:rPr lang="es-MX" dirty="0"/>
              <a:t>Validez de criterio: Validez que se establece al correlacionar las puntuaciones resultantes de aplicar e instrumento con las puntuaciones obtenidas de otro criterio externo que pretende medir lo mismo.</a:t>
            </a:r>
          </a:p>
          <a:p>
            <a:r>
              <a:rPr lang="es-MX" dirty="0"/>
              <a:t>Validez de constructo: Debe explicar cómo las mediciones del concepto o variable se vinculan de manera congruente con las mediciones de otros conceptos correlacionados teóricamente.</a:t>
            </a:r>
          </a:p>
          <a:p>
            <a:r>
              <a:rPr lang="es-MX" dirty="0"/>
              <a:t>Validez de expertos: Grado en que un instrumento realmente mide la variable de interés, de acuerdo con expertos en el tema.</a:t>
            </a:r>
          </a:p>
        </p:txBody>
      </p:sp>
    </p:spTree>
    <p:extLst>
      <p:ext uri="{BB962C8B-B14F-4D97-AF65-F5344CB8AC3E}">
        <p14:creationId xmlns:p14="http://schemas.microsoft.com/office/powerpoint/2010/main" val="401194825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20540</TotalTime>
  <Words>827</Words>
  <Application>Microsoft Office PowerPoint</Application>
  <PresentationFormat>Panorámica</PresentationFormat>
  <Paragraphs>35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Espiral</vt:lpstr>
      <vt:lpstr>Recolección de los datos cuantitativos</vt:lpstr>
      <vt:lpstr>Presentación de PowerPoint</vt:lpstr>
      <vt:lpstr>Cuestionarios</vt:lpstr>
      <vt:lpstr>Escala Likert</vt:lpstr>
      <vt:lpstr>Presentación de PowerPoint</vt:lpstr>
      <vt:lpstr>Presentación de PowerPoint</vt:lpstr>
      <vt:lpstr>Presentación de PowerPoint</vt:lpstr>
      <vt:lpstr>Requisitos que tiene que tener un instrumento de medición</vt:lpstr>
      <vt:lpstr>Presentación de PowerPoint</vt:lpstr>
      <vt:lpstr>Recomendaciones</vt:lpstr>
      <vt:lpstr>Presentación de PowerPoint</vt:lpstr>
      <vt:lpstr>Bibliografía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Investigación cuantitativa en psicología</dc:title>
  <dc:creator>edgar gomez garcia</dc:creator>
  <cp:lastModifiedBy>Brayam Antony Cornejo Cruz</cp:lastModifiedBy>
  <cp:revision>38</cp:revision>
  <dcterms:created xsi:type="dcterms:W3CDTF">2021-03-24T22:26:39Z</dcterms:created>
  <dcterms:modified xsi:type="dcterms:W3CDTF">2021-08-17T00:52:49Z</dcterms:modified>
</cp:coreProperties>
</file>